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4.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drawings/drawing6.xml" ContentType="application/vnd.openxmlformats-officedocument.drawingml.chartshapes+xml"/>
  <Override PartName="/ppt/notesSlides/notesSlide27.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notesSlides/notesSlide29.xml" ContentType="application/vnd.openxmlformats-officedocument.presentationml.notesSlide+xml"/>
  <Override PartName="/ppt/charts/chart21.xml" ContentType="application/vnd.openxmlformats-officedocument.drawingml.chart+xml"/>
  <Override PartName="/ppt/drawings/drawing11.xml" ContentType="application/vnd.openxmlformats-officedocument.drawingml.chartshapes+xml"/>
  <Override PartName="/ppt/charts/chart22.xml" ContentType="application/vnd.openxmlformats-officedocument.drawingml.chart+xml"/>
  <Override PartName="/ppt/drawings/drawing12.xml" ContentType="application/vnd.openxmlformats-officedocument.drawingml.chartshapes+xml"/>
  <Override PartName="/ppt/notesSlides/notesSlide30.xml" ContentType="application/vnd.openxmlformats-officedocument.presentationml.notesSlide+xml"/>
  <Override PartName="/ppt/charts/chart23.xml" ContentType="application/vnd.openxmlformats-officedocument.drawingml.chart+xml"/>
  <Override PartName="/ppt/drawings/drawing13.xml" ContentType="application/vnd.openxmlformats-officedocument.drawingml.chartshapes+xml"/>
  <Override PartName="/ppt/charts/chart24.xml" ContentType="application/vnd.openxmlformats-officedocument.drawingml.chart+xml"/>
  <Override PartName="/ppt/drawings/drawing14.xml" ContentType="application/vnd.openxmlformats-officedocument.drawingml.chartshapes+xml"/>
  <Override PartName="/ppt/notesSlides/notesSlide3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15.xml" ContentType="application/vnd.openxmlformats-officedocument.drawingml.chartshapes+xml"/>
  <Override PartName="/ppt/notesSlides/notesSlide3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drawings/drawing16.xml" ContentType="application/vnd.openxmlformats-officedocument.drawingml.chartshapes+xml"/>
  <Override PartName="/ppt/notesSlides/notesSlide33.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drawings/drawing17.xml" ContentType="application/vnd.openxmlformats-officedocument.drawingml.chartshapes+xml"/>
  <Override PartName="/ppt/notesSlides/notesSlide34.xml" ContentType="application/vnd.openxmlformats-officedocument.presentationml.notesSlide+xml"/>
  <Override PartName="/ppt/charts/chart31.xml" ContentType="application/vnd.openxmlformats-officedocument.drawingml.chart+xml"/>
  <Override PartName="/ppt/drawings/drawing18.xml" ContentType="application/vnd.openxmlformats-officedocument.drawingml.chartshapes+xml"/>
  <Override PartName="/ppt/charts/chart32.xml" ContentType="application/vnd.openxmlformats-officedocument.drawingml.chart+xml"/>
  <Override PartName="/ppt/drawings/drawing19.xml" ContentType="application/vnd.openxmlformats-officedocument.drawingml.chartshape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336" r:id="rId2"/>
    <p:sldId id="491" r:id="rId3"/>
    <p:sldId id="290" r:id="rId4"/>
    <p:sldId id="283" r:id="rId5"/>
    <p:sldId id="364" r:id="rId6"/>
    <p:sldId id="365" r:id="rId7"/>
    <p:sldId id="481" r:id="rId8"/>
    <p:sldId id="477" r:id="rId9"/>
    <p:sldId id="478" r:id="rId10"/>
    <p:sldId id="479" r:id="rId11"/>
    <p:sldId id="480" r:id="rId12"/>
    <p:sldId id="430" r:id="rId13"/>
    <p:sldId id="432" r:id="rId14"/>
    <p:sldId id="490" r:id="rId15"/>
    <p:sldId id="425" r:id="rId16"/>
    <p:sldId id="426" r:id="rId17"/>
    <p:sldId id="368" r:id="rId18"/>
    <p:sldId id="494" r:id="rId19"/>
    <p:sldId id="428" r:id="rId20"/>
    <p:sldId id="482" r:id="rId21"/>
    <p:sldId id="449" r:id="rId22"/>
    <p:sldId id="492" r:id="rId23"/>
    <p:sldId id="450" r:id="rId24"/>
    <p:sldId id="451" r:id="rId25"/>
    <p:sldId id="453" r:id="rId26"/>
    <p:sldId id="437" r:id="rId27"/>
    <p:sldId id="454" r:id="rId28"/>
    <p:sldId id="456" r:id="rId29"/>
    <p:sldId id="457" r:id="rId30"/>
    <p:sldId id="459" r:id="rId31"/>
    <p:sldId id="460" r:id="rId32"/>
    <p:sldId id="461" r:id="rId33"/>
    <p:sldId id="462" r:id="rId34"/>
    <p:sldId id="468" r:id="rId35"/>
    <p:sldId id="493" r:id="rId36"/>
    <p:sldId id="463" r:id="rId37"/>
    <p:sldId id="495" r:id="rId38"/>
    <p:sldId id="475" r:id="rId39"/>
  </p:sldIdLst>
  <p:sldSz cx="9144000" cy="6858000" type="screen4x3"/>
  <p:notesSz cx="6761163" cy="9942513"/>
  <p:defaultTextStyle>
    <a:defPPr>
      <a:defRPr lang="lt-LT"/>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Žana" initials="Ž"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B400"/>
    <a:srgbClr val="0000FF"/>
    <a:srgbClr val="00EE00"/>
    <a:srgbClr val="9148C8"/>
    <a:srgbClr val="A1F5A1"/>
    <a:srgbClr val="60E2E2"/>
    <a:srgbClr val="43FF43"/>
    <a:srgbClr val="007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 stiliaus, lentelės tinkleli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Vidutinis stilius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Šviesus stilius 3 – paryškinima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Vidutinis stilius 1 – paryškinima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Tamsus stilius 2 – paryškinimas 1/paryškinima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Šviesus stilius 3 – paryškinima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EC20E35-A176-4012-BC5E-935CFFF8708E}" styleName="Vidutinis stilius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Vidutinis stilius 3 – paryškinima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Vidutinis stilius 4 – paryškinima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4" autoAdjust="0"/>
    <p:restoredTop sz="81009" autoAdjust="0"/>
  </p:normalViewPr>
  <p:slideViewPr>
    <p:cSldViewPr>
      <p:cViewPr>
        <p:scale>
          <a:sx n="77" d="100"/>
          <a:sy n="77" d="100"/>
        </p:scale>
        <p:origin x="-548" y="4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32" y="-96"/>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Lapas1!$B$1</c:f>
              <c:strCache>
                <c:ptCount val="1"/>
                <c:pt idx="0">
                  <c:v>lietuvių kalba</c:v>
                </c:pt>
              </c:strCache>
            </c:strRef>
          </c:tx>
          <c:spPr>
            <a:ln>
              <a:solidFill>
                <a:srgbClr val="00B400"/>
              </a:solidFill>
            </a:ln>
          </c:spPr>
          <c:marker>
            <c:spPr>
              <a:solidFill>
                <a:srgbClr val="006600"/>
              </a:solidFill>
              <a:ln>
                <a:solidFill>
                  <a:srgbClr val="00B400"/>
                </a:solidFill>
              </a:ln>
            </c:spPr>
          </c:marker>
          <c:dLbls>
            <c:dLbl>
              <c:idx val="1"/>
              <c:layout>
                <c:manualLayout>
                  <c:x val="-0.10416666666666667"/>
                  <c:y val="-1.562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Lapas1!$A$2:$A$4</c:f>
              <c:strCache>
                <c:ptCount val="3"/>
                <c:pt idx="0">
                  <c:v>2017 m.</c:v>
                </c:pt>
                <c:pt idx="1">
                  <c:v>2018 m.</c:v>
                </c:pt>
                <c:pt idx="2">
                  <c:v>2019 m.</c:v>
                </c:pt>
              </c:strCache>
            </c:strRef>
          </c:cat>
          <c:val>
            <c:numRef>
              <c:f>Lapas1!$B$2:$B$4</c:f>
              <c:numCache>
                <c:formatCode>General</c:formatCode>
                <c:ptCount val="3"/>
                <c:pt idx="1">
                  <c:v>64.400000000000006</c:v>
                </c:pt>
                <c:pt idx="2">
                  <c:v>61.4</c:v>
                </c:pt>
              </c:numCache>
            </c:numRef>
          </c:val>
          <c:smooth val="0"/>
        </c:ser>
        <c:ser>
          <c:idx val="1"/>
          <c:order val="1"/>
          <c:tx>
            <c:strRef>
              <c:f>Lapas1!$C$1</c:f>
              <c:strCache>
                <c:ptCount val="1"/>
                <c:pt idx="0">
                  <c:v>matematika</c:v>
                </c:pt>
              </c:strCache>
            </c:strRef>
          </c:tx>
          <c:spPr>
            <a:ln>
              <a:solidFill>
                <a:srgbClr val="0000FF"/>
              </a:solidFill>
            </a:ln>
          </c:spPr>
          <c:marker>
            <c:spPr>
              <a:solidFill>
                <a:srgbClr val="002060"/>
              </a:solidFill>
              <a:ln>
                <a:solidFill>
                  <a:srgbClr val="0000FF"/>
                </a:solidFill>
              </a:ln>
            </c:spPr>
          </c:marker>
          <c:dLbls>
            <c:showLegendKey val="0"/>
            <c:showVal val="1"/>
            <c:showCatName val="0"/>
            <c:showSerName val="0"/>
            <c:showPercent val="0"/>
            <c:showBubbleSize val="0"/>
            <c:showLeaderLines val="0"/>
          </c:dLbls>
          <c:cat>
            <c:strRef>
              <c:f>Lapas1!$A$2:$A$4</c:f>
              <c:strCache>
                <c:ptCount val="3"/>
                <c:pt idx="0">
                  <c:v>2017 m.</c:v>
                </c:pt>
                <c:pt idx="1">
                  <c:v>2018 m.</c:v>
                </c:pt>
                <c:pt idx="2">
                  <c:v>2019 m.</c:v>
                </c:pt>
              </c:strCache>
            </c:strRef>
          </c:cat>
          <c:val>
            <c:numRef>
              <c:f>Lapas1!$C$2:$C$4</c:f>
              <c:numCache>
                <c:formatCode>General</c:formatCode>
                <c:ptCount val="3"/>
                <c:pt idx="0">
                  <c:v>57.9</c:v>
                </c:pt>
                <c:pt idx="1">
                  <c:v>41.35</c:v>
                </c:pt>
                <c:pt idx="2">
                  <c:v>55.4</c:v>
                </c:pt>
              </c:numCache>
            </c:numRef>
          </c:val>
          <c:smooth val="0"/>
        </c:ser>
        <c:dLbls>
          <c:showLegendKey val="0"/>
          <c:showVal val="0"/>
          <c:showCatName val="0"/>
          <c:showSerName val="0"/>
          <c:showPercent val="0"/>
          <c:showBubbleSize val="0"/>
        </c:dLbls>
        <c:marker val="1"/>
        <c:smooth val="0"/>
        <c:axId val="44205184"/>
        <c:axId val="44207488"/>
      </c:lineChart>
      <c:catAx>
        <c:axId val="44205184"/>
        <c:scaling>
          <c:orientation val="minMax"/>
        </c:scaling>
        <c:delete val="0"/>
        <c:axPos val="b"/>
        <c:majorTickMark val="out"/>
        <c:minorTickMark val="none"/>
        <c:tickLblPos val="nextTo"/>
        <c:crossAx val="44207488"/>
        <c:crosses val="autoZero"/>
        <c:auto val="1"/>
        <c:lblAlgn val="ctr"/>
        <c:lblOffset val="100"/>
        <c:noMultiLvlLbl val="0"/>
      </c:catAx>
      <c:valAx>
        <c:axId val="44207488"/>
        <c:scaling>
          <c:orientation val="minMax"/>
        </c:scaling>
        <c:delete val="0"/>
        <c:axPos val="l"/>
        <c:majorGridlines/>
        <c:numFmt formatCode="General" sourceLinked="1"/>
        <c:majorTickMark val="out"/>
        <c:minorTickMark val="none"/>
        <c:tickLblPos val="nextTo"/>
        <c:crossAx val="44205184"/>
        <c:crosses val="autoZero"/>
        <c:crossBetween val="between"/>
        <c:majorUnit val="25"/>
      </c:valAx>
      <c:spPr>
        <a:solidFill>
          <a:schemeClr val="accent1"/>
        </a:solidFill>
      </c:spPr>
    </c:plotArea>
    <c:legend>
      <c:legendPos val="r"/>
      <c:layout/>
      <c:overlay val="0"/>
    </c:legend>
    <c:plotVisOnly val="1"/>
    <c:dispBlanksAs val="gap"/>
    <c:showDLblsOverMax val="0"/>
  </c:chart>
  <c:txPr>
    <a:bodyPr/>
    <a:lstStyle/>
    <a:p>
      <a:pPr>
        <a:defRPr sz="1800"/>
      </a:pPr>
      <a:endParaRPr lang="lt-L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5052453812973061"/>
          <c:y val="3.4289019491579607E-2"/>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2.0672255229103882E-2"/>
                  <c:y val="3.355788047369987E-3"/>
                </c:manualLayout>
              </c:layout>
              <c:showLegendKey val="0"/>
              <c:showVal val="1"/>
              <c:showCatName val="0"/>
              <c:showSerName val="0"/>
              <c:showPercent val="0"/>
              <c:showBubbleSize val="0"/>
            </c:dLbl>
            <c:dLbl>
              <c:idx val="1"/>
              <c:layout>
                <c:manualLayout>
                  <c:x val="-4.3928542361845853E-2"/>
                  <c:y val="-1.342315218947994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9.4</c:v>
                </c:pt>
                <c:pt idx="1">
                  <c:v>46.8</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30.4</c:v>
                </c:pt>
                <c:pt idx="1">
                  <c:v>32.299999999999997</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60.2</c:v>
                </c:pt>
                <c:pt idx="1">
                  <c:v>21</c:v>
                </c:pt>
              </c:numCache>
            </c:numRef>
          </c:val>
        </c:ser>
        <c:dLbls>
          <c:showLegendKey val="0"/>
          <c:showVal val="0"/>
          <c:showCatName val="0"/>
          <c:showSerName val="0"/>
          <c:showPercent val="0"/>
          <c:showBubbleSize val="0"/>
        </c:dLbls>
        <c:gapWidth val="150"/>
        <c:shape val="box"/>
        <c:axId val="92571520"/>
        <c:axId val="92573056"/>
        <c:axId val="0"/>
      </c:bar3DChart>
      <c:catAx>
        <c:axId val="92571520"/>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92573056"/>
        <c:crosses val="autoZero"/>
        <c:auto val="1"/>
        <c:lblAlgn val="ctr"/>
        <c:lblOffset val="100"/>
        <c:noMultiLvlLbl val="0"/>
      </c:catAx>
      <c:valAx>
        <c:axId val="92573056"/>
        <c:scaling>
          <c:orientation val="minMax"/>
        </c:scaling>
        <c:delete val="0"/>
        <c:axPos val="b"/>
        <c:majorGridlines/>
        <c:numFmt formatCode="0%" sourceLinked="1"/>
        <c:majorTickMark val="out"/>
        <c:minorTickMark val="none"/>
        <c:tickLblPos val="nextTo"/>
        <c:crossAx val="92571520"/>
        <c:crosses val="autoZero"/>
        <c:crossBetween val="between"/>
      </c:valAx>
      <c:spPr>
        <a:noFill/>
        <a:ln w="25400">
          <a:noFill/>
        </a:ln>
      </c:spPr>
    </c:plotArea>
    <c:legend>
      <c:legendPos val="t"/>
      <c:layout>
        <c:manualLayout>
          <c:xMode val="edge"/>
          <c:yMode val="edge"/>
          <c:x val="0.11310327988931392"/>
          <c:y val="0"/>
          <c:w val="0.88689662501267974"/>
          <c:h val="0.12610595668997912"/>
        </c:manualLayout>
      </c:layout>
      <c:overlay val="0"/>
    </c:legend>
    <c:plotVisOnly val="1"/>
    <c:dispBlanksAs val="gap"/>
    <c:showDLblsOverMax val="0"/>
  </c:chart>
  <c:txPr>
    <a:bodyPr/>
    <a:lstStyle/>
    <a:p>
      <a:pPr>
        <a:defRPr sz="1800"/>
      </a:pPr>
      <a:endParaRPr lang="lt-L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dLbl>
              <c:idx val="0"/>
              <c:layout>
                <c:manualLayout>
                  <c:x val="-4.0224575437037224E-2"/>
                  <c:y val="-3.8341162075337665E-3"/>
                </c:manualLayout>
              </c:layout>
              <c:showLegendKey val="0"/>
              <c:showVal val="1"/>
              <c:showCatName val="0"/>
              <c:showSerName val="0"/>
              <c:showPercent val="0"/>
              <c:showBubbleSize val="0"/>
            </c:dLbl>
            <c:dLbl>
              <c:idx val="1"/>
              <c:layout>
                <c:manualLayout>
                  <c:x val="-3.403617921595456E-2"/>
                  <c:y val="-3.834116207533766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Lapas1!$B$2:$B$3</c:f>
              <c:numCache>
                <c:formatCode>General</c:formatCode>
                <c:ptCount val="2"/>
                <c:pt idx="0">
                  <c:v>12.2</c:v>
                </c:pt>
                <c:pt idx="1">
                  <c:v>10.5</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Lapas1!$C$2:$C$3</c:f>
              <c:numCache>
                <c:formatCode>General</c:formatCode>
                <c:ptCount val="2"/>
                <c:pt idx="0">
                  <c:v>49</c:v>
                </c:pt>
                <c:pt idx="1">
                  <c:v>55.6</c:v>
                </c:pt>
              </c:numCache>
            </c:numRef>
          </c:val>
        </c:ser>
        <c:ser>
          <c:idx val="2"/>
          <c:order val="2"/>
          <c:tx>
            <c:strRef>
              <c:f>Lapas1!$D$1</c:f>
              <c:strCache>
                <c:ptCount val="1"/>
                <c:pt idx="0">
                  <c:v>Auštesn.</c:v>
                </c:pt>
              </c:strCache>
            </c:strRef>
          </c:tx>
          <c:spPr>
            <a:solidFill>
              <a:srgbClr val="00B050"/>
            </a:solidFill>
          </c:spPr>
          <c:invertIfNegative val="0"/>
          <c:dLbls>
            <c:dLbl>
              <c:idx val="0"/>
              <c:layout>
                <c:manualLayout>
                  <c:x val="1.8565188663247943E-2"/>
                  <c:y val="-3.8341162075337665E-3"/>
                </c:manualLayout>
              </c:layout>
              <c:showLegendKey val="0"/>
              <c:showVal val="1"/>
              <c:showCatName val="0"/>
              <c:showSerName val="0"/>
              <c:showPercent val="0"/>
              <c:showBubbleSize val="0"/>
            </c:dLbl>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Lapas1!$D$2:$D$3</c:f>
              <c:numCache>
                <c:formatCode>General</c:formatCode>
                <c:ptCount val="2"/>
                <c:pt idx="0">
                  <c:v>36.700000000000003</c:v>
                </c:pt>
                <c:pt idx="1">
                  <c:v>33.1</c:v>
                </c:pt>
              </c:numCache>
            </c:numRef>
          </c:val>
        </c:ser>
        <c:dLbls>
          <c:showLegendKey val="0"/>
          <c:showVal val="0"/>
          <c:showCatName val="0"/>
          <c:showSerName val="0"/>
          <c:showPercent val="0"/>
          <c:showBubbleSize val="0"/>
        </c:dLbls>
        <c:gapWidth val="150"/>
        <c:shape val="box"/>
        <c:axId val="91842816"/>
        <c:axId val="91860992"/>
        <c:axId val="0"/>
      </c:bar3DChart>
      <c:catAx>
        <c:axId val="91842816"/>
        <c:scaling>
          <c:orientation val="minMax"/>
        </c:scaling>
        <c:delete val="1"/>
        <c:axPos val="l"/>
        <c:numFmt formatCode="General" sourceLinked="1"/>
        <c:majorTickMark val="out"/>
        <c:minorTickMark val="none"/>
        <c:tickLblPos val="nextTo"/>
        <c:crossAx val="91860992"/>
        <c:crosses val="autoZero"/>
        <c:auto val="1"/>
        <c:lblAlgn val="ctr"/>
        <c:lblOffset val="100"/>
        <c:noMultiLvlLbl val="0"/>
      </c:catAx>
      <c:valAx>
        <c:axId val="91860992"/>
        <c:scaling>
          <c:orientation val="minMax"/>
        </c:scaling>
        <c:delete val="0"/>
        <c:axPos val="b"/>
        <c:majorGridlines/>
        <c:numFmt formatCode="0%" sourceLinked="1"/>
        <c:majorTickMark val="out"/>
        <c:minorTickMark val="none"/>
        <c:tickLblPos val="nextTo"/>
        <c:crossAx val="91842816"/>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26008838524113"/>
          <c:y val="1.9170581037668832E-2"/>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Visų dalyvių</c:v>
                </c:pt>
              </c:strCache>
            </c:strRef>
          </c:cat>
          <c:val>
            <c:numRef>
              <c:f>Lapas1!$B$2:$B$3</c:f>
              <c:numCache>
                <c:formatCode>General</c:formatCode>
                <c:ptCount val="2"/>
                <c:pt idx="0">
                  <c:v>9.9</c:v>
                </c:pt>
                <c:pt idx="1">
                  <c:v>9</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Visų dalyvių</c:v>
                </c:pt>
              </c:strCache>
            </c:strRef>
          </c:cat>
          <c:val>
            <c:numRef>
              <c:f>Lapas1!$C$2:$C$3</c:f>
              <c:numCache>
                <c:formatCode>General</c:formatCode>
                <c:ptCount val="2"/>
                <c:pt idx="0">
                  <c:v>55.8</c:v>
                </c:pt>
                <c:pt idx="1">
                  <c:v>51.5</c:v>
                </c:pt>
              </c:numCache>
            </c:numRef>
          </c:val>
        </c:ser>
        <c:ser>
          <c:idx val="2"/>
          <c:order val="2"/>
          <c:tx>
            <c:strRef>
              <c:f>Lapas1!$D$1</c:f>
              <c:strCache>
                <c:ptCount val="1"/>
                <c:pt idx="0">
                  <c:v>Auštesn.</c:v>
                </c:pt>
              </c:strCache>
            </c:strRef>
          </c:tx>
          <c:spPr>
            <a:solidFill>
              <a:srgbClr val="00B050"/>
            </a:solidFill>
          </c:spPr>
          <c:invertIfNegative val="0"/>
          <c:dLbls>
            <c:dLbl>
              <c:idx val="0"/>
              <c:layout>
                <c:manualLayout>
                  <c:x val="1.8565188663247943E-2"/>
                  <c:y val="-3.8341162075337665E-3"/>
                </c:manualLayout>
              </c:layout>
              <c:showLegendKey val="0"/>
              <c:showVal val="1"/>
              <c:showCatName val="0"/>
              <c:showSerName val="0"/>
              <c:showPercent val="0"/>
              <c:showBubbleSize val="0"/>
            </c:dLbl>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Visų dalyvių</c:v>
                </c:pt>
              </c:strCache>
            </c:strRef>
          </c:cat>
          <c:val>
            <c:numRef>
              <c:f>Lapas1!$D$2:$D$3</c:f>
              <c:numCache>
                <c:formatCode>General</c:formatCode>
                <c:ptCount val="2"/>
                <c:pt idx="0">
                  <c:v>33.1</c:v>
                </c:pt>
                <c:pt idx="1">
                  <c:v>38.799999999999997</c:v>
                </c:pt>
              </c:numCache>
            </c:numRef>
          </c:val>
        </c:ser>
        <c:dLbls>
          <c:showLegendKey val="0"/>
          <c:showVal val="0"/>
          <c:showCatName val="0"/>
          <c:showSerName val="0"/>
          <c:showPercent val="0"/>
          <c:showBubbleSize val="0"/>
        </c:dLbls>
        <c:gapWidth val="150"/>
        <c:shape val="box"/>
        <c:axId val="91966848"/>
        <c:axId val="91968640"/>
        <c:axId val="0"/>
      </c:bar3DChart>
      <c:catAx>
        <c:axId val="91966848"/>
        <c:scaling>
          <c:orientation val="minMax"/>
        </c:scaling>
        <c:delete val="1"/>
        <c:axPos val="l"/>
        <c:numFmt formatCode="General" sourceLinked="1"/>
        <c:majorTickMark val="out"/>
        <c:minorTickMark val="none"/>
        <c:tickLblPos val="nextTo"/>
        <c:crossAx val="91968640"/>
        <c:crosses val="autoZero"/>
        <c:auto val="1"/>
        <c:lblAlgn val="ctr"/>
        <c:lblOffset val="100"/>
        <c:noMultiLvlLbl val="0"/>
      </c:catAx>
      <c:valAx>
        <c:axId val="91968640"/>
        <c:scaling>
          <c:orientation val="minMax"/>
        </c:scaling>
        <c:delete val="0"/>
        <c:axPos val="b"/>
        <c:majorGridlines/>
        <c:numFmt formatCode="0%" sourceLinked="1"/>
        <c:majorTickMark val="out"/>
        <c:minorTickMark val="none"/>
        <c:tickLblPos val="nextTo"/>
        <c:crossAx val="91966848"/>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Lapas1!$B$2:$B$3</c:f>
              <c:numCache>
                <c:formatCode>General</c:formatCode>
                <c:ptCount val="2"/>
                <c:pt idx="0">
                  <c:v>20.6</c:v>
                </c:pt>
                <c:pt idx="1">
                  <c:v>26.2</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Lapas1!$C$2:$C$3</c:f>
              <c:numCache>
                <c:formatCode>General</c:formatCode>
                <c:ptCount val="2"/>
                <c:pt idx="0">
                  <c:v>40</c:v>
                </c:pt>
                <c:pt idx="1">
                  <c:v>37.700000000000003</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Lapas1!$D$2:$D$3</c:f>
              <c:numCache>
                <c:formatCode>General</c:formatCode>
                <c:ptCount val="2"/>
                <c:pt idx="0">
                  <c:v>30.9</c:v>
                </c:pt>
                <c:pt idx="1">
                  <c:v>31.6</c:v>
                </c:pt>
              </c:numCache>
            </c:numRef>
          </c:val>
        </c:ser>
        <c:dLbls>
          <c:showLegendKey val="0"/>
          <c:showVal val="0"/>
          <c:showCatName val="0"/>
          <c:showSerName val="0"/>
          <c:showPercent val="0"/>
          <c:showBubbleSize val="0"/>
        </c:dLbls>
        <c:gapWidth val="150"/>
        <c:shape val="box"/>
        <c:axId val="92672000"/>
        <c:axId val="92673536"/>
        <c:axId val="0"/>
      </c:bar3DChart>
      <c:catAx>
        <c:axId val="92672000"/>
        <c:scaling>
          <c:orientation val="minMax"/>
        </c:scaling>
        <c:delete val="1"/>
        <c:axPos val="l"/>
        <c:numFmt formatCode="General" sourceLinked="1"/>
        <c:majorTickMark val="out"/>
        <c:minorTickMark val="none"/>
        <c:tickLblPos val="nextTo"/>
        <c:crossAx val="92673536"/>
        <c:crosses val="autoZero"/>
        <c:auto val="1"/>
        <c:lblAlgn val="ctr"/>
        <c:lblOffset val="100"/>
        <c:noMultiLvlLbl val="0"/>
      </c:catAx>
      <c:valAx>
        <c:axId val="92673536"/>
        <c:scaling>
          <c:orientation val="minMax"/>
        </c:scaling>
        <c:delete val="0"/>
        <c:axPos val="b"/>
        <c:majorGridlines/>
        <c:numFmt formatCode="0%" sourceLinked="1"/>
        <c:majorTickMark val="out"/>
        <c:minorTickMark val="none"/>
        <c:tickLblPos val="nextTo"/>
        <c:crossAx val="92672000"/>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Lapas1!$B$2:$B$3</c:f>
              <c:numCache>
                <c:formatCode>General</c:formatCode>
                <c:ptCount val="2"/>
                <c:pt idx="0">
                  <c:v>27.6</c:v>
                </c:pt>
                <c:pt idx="1">
                  <c:v>28.1</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Lapas1!$C$2:$C$3</c:f>
              <c:numCache>
                <c:formatCode>General</c:formatCode>
                <c:ptCount val="2"/>
                <c:pt idx="0">
                  <c:v>44.8</c:v>
                </c:pt>
                <c:pt idx="1">
                  <c:v>38.1</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Lapas1!$D$2:$D$3</c:f>
              <c:numCache>
                <c:formatCode>General</c:formatCode>
                <c:ptCount val="2"/>
                <c:pt idx="0">
                  <c:v>25.5</c:v>
                </c:pt>
                <c:pt idx="1">
                  <c:v>31.4</c:v>
                </c:pt>
              </c:numCache>
            </c:numRef>
          </c:val>
        </c:ser>
        <c:dLbls>
          <c:showLegendKey val="0"/>
          <c:showVal val="0"/>
          <c:showCatName val="0"/>
          <c:showSerName val="0"/>
          <c:showPercent val="0"/>
          <c:showBubbleSize val="0"/>
        </c:dLbls>
        <c:gapWidth val="150"/>
        <c:shape val="box"/>
        <c:axId val="92722304"/>
        <c:axId val="92723840"/>
        <c:axId val="0"/>
      </c:bar3DChart>
      <c:catAx>
        <c:axId val="92722304"/>
        <c:scaling>
          <c:orientation val="minMax"/>
        </c:scaling>
        <c:delete val="1"/>
        <c:axPos val="l"/>
        <c:numFmt formatCode="General" sourceLinked="1"/>
        <c:majorTickMark val="out"/>
        <c:minorTickMark val="none"/>
        <c:tickLblPos val="nextTo"/>
        <c:crossAx val="92723840"/>
        <c:crosses val="autoZero"/>
        <c:auto val="1"/>
        <c:lblAlgn val="ctr"/>
        <c:lblOffset val="100"/>
        <c:noMultiLvlLbl val="0"/>
      </c:catAx>
      <c:valAx>
        <c:axId val="92723840"/>
        <c:scaling>
          <c:orientation val="minMax"/>
        </c:scaling>
        <c:delete val="0"/>
        <c:axPos val="b"/>
        <c:majorGridlines/>
        <c:numFmt formatCode="0%" sourceLinked="1"/>
        <c:majorTickMark val="out"/>
        <c:minorTickMark val="none"/>
        <c:tickLblPos val="nextTo"/>
        <c:crossAx val="92722304"/>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Lapas1!$B$2:$B$3</c:f>
              <c:numCache>
                <c:formatCode>General</c:formatCode>
                <c:ptCount val="2"/>
                <c:pt idx="0">
                  <c:v>31.9</c:v>
                </c:pt>
                <c:pt idx="1">
                  <c:v>22.3</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Lapas1!$C$2:$C$3</c:f>
              <c:numCache>
                <c:formatCode>General</c:formatCode>
                <c:ptCount val="2"/>
                <c:pt idx="0">
                  <c:v>37.799999999999997</c:v>
                </c:pt>
                <c:pt idx="1">
                  <c:v>43.1</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Lapas1!$D$2:$D$3</c:f>
              <c:numCache>
                <c:formatCode>General</c:formatCode>
                <c:ptCount val="2"/>
                <c:pt idx="0">
                  <c:v>25.4</c:v>
                </c:pt>
                <c:pt idx="1">
                  <c:v>32.4</c:v>
                </c:pt>
              </c:numCache>
            </c:numRef>
          </c:val>
        </c:ser>
        <c:dLbls>
          <c:showLegendKey val="0"/>
          <c:showVal val="0"/>
          <c:showCatName val="0"/>
          <c:showSerName val="0"/>
          <c:showPercent val="0"/>
          <c:showBubbleSize val="0"/>
        </c:dLbls>
        <c:gapWidth val="150"/>
        <c:shape val="box"/>
        <c:axId val="97261440"/>
        <c:axId val="97262976"/>
        <c:axId val="0"/>
      </c:bar3DChart>
      <c:catAx>
        <c:axId val="97261440"/>
        <c:scaling>
          <c:orientation val="minMax"/>
        </c:scaling>
        <c:delete val="1"/>
        <c:axPos val="l"/>
        <c:numFmt formatCode="General" sourceLinked="1"/>
        <c:majorTickMark val="out"/>
        <c:minorTickMark val="none"/>
        <c:tickLblPos val="nextTo"/>
        <c:crossAx val="97262976"/>
        <c:crosses val="autoZero"/>
        <c:auto val="1"/>
        <c:lblAlgn val="ctr"/>
        <c:lblOffset val="100"/>
        <c:noMultiLvlLbl val="0"/>
      </c:catAx>
      <c:valAx>
        <c:axId val="97262976"/>
        <c:scaling>
          <c:orientation val="minMax"/>
        </c:scaling>
        <c:delete val="0"/>
        <c:axPos val="b"/>
        <c:majorGridlines/>
        <c:numFmt formatCode="0%" sourceLinked="1"/>
        <c:majorTickMark val="out"/>
        <c:minorTickMark val="none"/>
        <c:tickLblPos val="nextTo"/>
        <c:crossAx val="97261440"/>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4607758007394889"/>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Lapas1!$B$2:$B$3</c:f>
              <c:numCache>
                <c:formatCode>General</c:formatCode>
                <c:ptCount val="2"/>
                <c:pt idx="0">
                  <c:v>22.1</c:v>
                </c:pt>
                <c:pt idx="1">
                  <c:v>23.1</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Lapas1!$C$2:$C$3</c:f>
              <c:numCache>
                <c:formatCode>General</c:formatCode>
                <c:ptCount val="2"/>
                <c:pt idx="0">
                  <c:v>32.6</c:v>
                </c:pt>
                <c:pt idx="1">
                  <c:v>36.9</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Lapas1!$D$2:$D$3</c:f>
              <c:numCache>
                <c:formatCode>General</c:formatCode>
                <c:ptCount val="2"/>
                <c:pt idx="0">
                  <c:v>40.9</c:v>
                </c:pt>
                <c:pt idx="1">
                  <c:v>37.5</c:v>
                </c:pt>
              </c:numCache>
            </c:numRef>
          </c:val>
        </c:ser>
        <c:dLbls>
          <c:showLegendKey val="0"/>
          <c:showVal val="0"/>
          <c:showCatName val="0"/>
          <c:showSerName val="0"/>
          <c:showPercent val="0"/>
          <c:showBubbleSize val="0"/>
        </c:dLbls>
        <c:gapWidth val="150"/>
        <c:shape val="box"/>
        <c:axId val="103500800"/>
        <c:axId val="103514880"/>
        <c:axId val="0"/>
      </c:bar3DChart>
      <c:catAx>
        <c:axId val="103500800"/>
        <c:scaling>
          <c:orientation val="minMax"/>
        </c:scaling>
        <c:delete val="1"/>
        <c:axPos val="l"/>
        <c:numFmt formatCode="General" sourceLinked="1"/>
        <c:majorTickMark val="out"/>
        <c:minorTickMark val="none"/>
        <c:tickLblPos val="nextTo"/>
        <c:crossAx val="103514880"/>
        <c:crosses val="autoZero"/>
        <c:auto val="1"/>
        <c:lblAlgn val="ctr"/>
        <c:lblOffset val="100"/>
        <c:noMultiLvlLbl val="0"/>
      </c:catAx>
      <c:valAx>
        <c:axId val="103514880"/>
        <c:scaling>
          <c:orientation val="minMax"/>
        </c:scaling>
        <c:delete val="0"/>
        <c:axPos val="b"/>
        <c:majorGridlines/>
        <c:numFmt formatCode="0%" sourceLinked="1"/>
        <c:majorTickMark val="out"/>
        <c:minorTickMark val="none"/>
        <c:tickLblPos val="nextTo"/>
        <c:crossAx val="103500800"/>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dLbl>
              <c:idx val="0"/>
              <c:layout>
                <c:manualLayout>
                  <c:x val="-3.403617921595456E-2"/>
                  <c:y val="0"/>
                </c:manualLayout>
              </c:layout>
              <c:showLegendKey val="0"/>
              <c:showVal val="1"/>
              <c:showCatName val="0"/>
              <c:showSerName val="0"/>
              <c:showPercent val="0"/>
              <c:showBubbleSize val="0"/>
            </c:dLbl>
            <c:dLbl>
              <c:idx val="1"/>
              <c:layout>
                <c:manualLayout>
                  <c:x val="-1.8565188663247943E-2"/>
                  <c:y val="1.259780659291824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Lapas1!$B$2:$B$3</c:f>
              <c:numCache>
                <c:formatCode>General</c:formatCode>
                <c:ptCount val="2"/>
                <c:pt idx="0">
                  <c:v>10.4</c:v>
                </c:pt>
                <c:pt idx="1">
                  <c:v>7.8</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Lapas1!$C$2:$C$3</c:f>
              <c:numCache>
                <c:formatCode>General</c:formatCode>
                <c:ptCount val="2"/>
                <c:pt idx="0">
                  <c:v>38</c:v>
                </c:pt>
                <c:pt idx="1">
                  <c:v>37.700000000000003</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Šalies</c:v>
                </c:pt>
              </c:strCache>
            </c:strRef>
          </c:cat>
          <c:val>
            <c:numRef>
              <c:f>Lapas1!$D$2:$D$3</c:f>
              <c:numCache>
                <c:formatCode>General</c:formatCode>
                <c:ptCount val="2"/>
                <c:pt idx="0">
                  <c:v>51</c:v>
                </c:pt>
                <c:pt idx="1">
                  <c:v>54</c:v>
                </c:pt>
              </c:numCache>
            </c:numRef>
          </c:val>
        </c:ser>
        <c:dLbls>
          <c:showLegendKey val="0"/>
          <c:showVal val="0"/>
          <c:showCatName val="0"/>
          <c:showSerName val="0"/>
          <c:showPercent val="0"/>
          <c:showBubbleSize val="0"/>
        </c:dLbls>
        <c:gapWidth val="150"/>
        <c:shape val="box"/>
        <c:axId val="103669760"/>
        <c:axId val="103671296"/>
        <c:axId val="0"/>
      </c:bar3DChart>
      <c:catAx>
        <c:axId val="103669760"/>
        <c:scaling>
          <c:orientation val="minMax"/>
        </c:scaling>
        <c:delete val="1"/>
        <c:axPos val="l"/>
        <c:numFmt formatCode="General" sourceLinked="1"/>
        <c:majorTickMark val="out"/>
        <c:minorTickMark val="none"/>
        <c:tickLblPos val="nextTo"/>
        <c:crossAx val="103671296"/>
        <c:crosses val="autoZero"/>
        <c:auto val="1"/>
        <c:lblAlgn val="ctr"/>
        <c:lblOffset val="100"/>
        <c:noMultiLvlLbl val="0"/>
      </c:catAx>
      <c:valAx>
        <c:axId val="103671296"/>
        <c:scaling>
          <c:orientation val="minMax"/>
        </c:scaling>
        <c:delete val="0"/>
        <c:axPos val="b"/>
        <c:majorGridlines/>
        <c:numFmt formatCode="0%" sourceLinked="1"/>
        <c:majorTickMark val="out"/>
        <c:minorTickMark val="none"/>
        <c:tickLblPos val="nextTo"/>
        <c:crossAx val="103669760"/>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Lapas1!$B$2:$B$3</c:f>
              <c:numCache>
                <c:formatCode>General</c:formatCode>
                <c:ptCount val="2"/>
                <c:pt idx="0">
                  <c:v>9.9</c:v>
                </c:pt>
                <c:pt idx="1">
                  <c:v>9</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Lapas1!$C$2:$C$3</c:f>
              <c:numCache>
                <c:formatCode>General</c:formatCode>
                <c:ptCount val="2"/>
                <c:pt idx="0">
                  <c:v>47.7</c:v>
                </c:pt>
                <c:pt idx="1">
                  <c:v>39.9</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Lapas1!$D$2:$D$3</c:f>
              <c:numCache>
                <c:formatCode>General</c:formatCode>
                <c:ptCount val="2"/>
                <c:pt idx="0">
                  <c:v>40.700000000000003</c:v>
                </c:pt>
                <c:pt idx="1">
                  <c:v>50.4</c:v>
                </c:pt>
              </c:numCache>
            </c:numRef>
          </c:val>
        </c:ser>
        <c:dLbls>
          <c:showLegendKey val="0"/>
          <c:showVal val="0"/>
          <c:showCatName val="0"/>
          <c:showSerName val="0"/>
          <c:showPercent val="0"/>
          <c:showBubbleSize val="0"/>
        </c:dLbls>
        <c:gapWidth val="150"/>
        <c:shape val="box"/>
        <c:axId val="108840064"/>
        <c:axId val="108841600"/>
        <c:axId val="0"/>
      </c:bar3DChart>
      <c:catAx>
        <c:axId val="108840064"/>
        <c:scaling>
          <c:orientation val="minMax"/>
        </c:scaling>
        <c:delete val="1"/>
        <c:axPos val="l"/>
        <c:numFmt formatCode="General" sourceLinked="1"/>
        <c:majorTickMark val="out"/>
        <c:minorTickMark val="none"/>
        <c:tickLblPos val="nextTo"/>
        <c:crossAx val="108841600"/>
        <c:crosses val="autoZero"/>
        <c:auto val="1"/>
        <c:lblAlgn val="ctr"/>
        <c:lblOffset val="100"/>
        <c:noMultiLvlLbl val="0"/>
      </c:catAx>
      <c:valAx>
        <c:axId val="108841600"/>
        <c:scaling>
          <c:orientation val="minMax"/>
        </c:scaling>
        <c:delete val="0"/>
        <c:axPos val="b"/>
        <c:majorGridlines/>
        <c:numFmt formatCode="0%" sourceLinked="1"/>
        <c:majorTickMark val="out"/>
        <c:minorTickMark val="none"/>
        <c:tickLblPos val="nextTo"/>
        <c:crossAx val="108840064"/>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Lapas1!$B$2:$B$3</c:f>
              <c:numCache>
                <c:formatCode>General</c:formatCode>
                <c:ptCount val="2"/>
                <c:pt idx="0">
                  <c:v>25.4</c:v>
                </c:pt>
                <c:pt idx="1">
                  <c:v>19</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Lapas1!$C$2:$C$3</c:f>
              <c:numCache>
                <c:formatCode>General</c:formatCode>
                <c:ptCount val="2"/>
                <c:pt idx="0">
                  <c:v>50.3</c:v>
                </c:pt>
                <c:pt idx="1">
                  <c:v>56.2</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Lapas1!$D$2:$D$3</c:f>
              <c:numCache>
                <c:formatCode>General</c:formatCode>
                <c:ptCount val="2"/>
                <c:pt idx="0">
                  <c:v>21.2</c:v>
                </c:pt>
                <c:pt idx="1">
                  <c:v>20.5</c:v>
                </c:pt>
              </c:numCache>
            </c:numRef>
          </c:val>
        </c:ser>
        <c:dLbls>
          <c:showLegendKey val="0"/>
          <c:showVal val="0"/>
          <c:showCatName val="0"/>
          <c:showSerName val="0"/>
          <c:showPercent val="0"/>
          <c:showBubbleSize val="0"/>
        </c:dLbls>
        <c:gapWidth val="150"/>
        <c:shape val="box"/>
        <c:axId val="117098752"/>
        <c:axId val="117104640"/>
        <c:axId val="0"/>
      </c:bar3DChart>
      <c:catAx>
        <c:axId val="117098752"/>
        <c:scaling>
          <c:orientation val="minMax"/>
        </c:scaling>
        <c:delete val="1"/>
        <c:axPos val="l"/>
        <c:numFmt formatCode="General" sourceLinked="1"/>
        <c:majorTickMark val="out"/>
        <c:minorTickMark val="none"/>
        <c:tickLblPos val="nextTo"/>
        <c:crossAx val="117104640"/>
        <c:crosses val="autoZero"/>
        <c:auto val="1"/>
        <c:lblAlgn val="ctr"/>
        <c:lblOffset val="100"/>
        <c:noMultiLvlLbl val="0"/>
      </c:catAx>
      <c:valAx>
        <c:axId val="117104640"/>
        <c:scaling>
          <c:orientation val="minMax"/>
        </c:scaling>
        <c:delete val="0"/>
        <c:axPos val="b"/>
        <c:majorGridlines/>
        <c:numFmt formatCode="0%" sourceLinked="1"/>
        <c:majorTickMark val="out"/>
        <c:minorTickMark val="none"/>
        <c:tickLblPos val="nextTo"/>
        <c:crossAx val="117098752"/>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1958369065252982E-2"/>
          <c:y val="6.0902777777777778E-2"/>
          <c:w val="0.67195706972272029"/>
          <c:h val="0.69644630358705162"/>
        </c:manualLayout>
      </c:layout>
      <c:barChart>
        <c:barDir val="col"/>
        <c:grouping val="clustered"/>
        <c:varyColors val="0"/>
        <c:ser>
          <c:idx val="0"/>
          <c:order val="0"/>
          <c:tx>
            <c:strRef>
              <c:f>Lapas1!$B$1</c:f>
              <c:strCache>
                <c:ptCount val="1"/>
                <c:pt idx="0">
                  <c:v>pagrindinis</c:v>
                </c:pt>
              </c:strCache>
            </c:strRef>
          </c:tx>
          <c:spPr>
            <a:ln>
              <a:solidFill>
                <a:schemeClr val="tx1"/>
              </a:solidFill>
            </a:ln>
          </c:spPr>
          <c:invertIfNegative val="0"/>
          <c:dLbls>
            <c:dLbl>
              <c:idx val="0"/>
              <c:layout>
                <c:manualLayout>
                  <c:x val="-1.9801980198019802E-2"/>
                  <c:y val="0"/>
                </c:manualLayout>
              </c:layout>
              <c:spPr>
                <a:ln>
                  <a:solidFill>
                    <a:schemeClr val="tx1"/>
                  </a:solidFill>
                </a:ln>
              </c:spPr>
              <c:txPr>
                <a:bodyPr/>
                <a:lstStyle/>
                <a:p>
                  <a:pPr>
                    <a:defRPr/>
                  </a:pPr>
                  <a:endParaRPr lang="lt-LT"/>
                </a:p>
              </c:txPr>
              <c:dLblPos val="outEnd"/>
              <c:showLegendKey val="0"/>
              <c:showVal val="1"/>
              <c:showCatName val="0"/>
              <c:showSerName val="0"/>
              <c:showPercent val="0"/>
              <c:showBubbleSize val="0"/>
            </c:dLbl>
            <c:dLbl>
              <c:idx val="1"/>
              <c:layout>
                <c:manualLayout>
                  <c:x val="-1.3201320132013201E-2"/>
                  <c:y val="1.7361111111111112E-2"/>
                </c:manualLayout>
              </c:layout>
              <c:spPr>
                <a:ln>
                  <a:solidFill>
                    <a:schemeClr val="tx1"/>
                  </a:solidFill>
                </a:ln>
              </c:spPr>
              <c:txPr>
                <a:bodyPr/>
                <a:lstStyle/>
                <a:p>
                  <a:pPr>
                    <a:defRPr/>
                  </a:pPr>
                  <a:endParaRPr lang="lt-LT"/>
                </a:p>
              </c:txPr>
              <c:dLblPos val="outEnd"/>
              <c:showLegendKey val="0"/>
              <c:showVal val="1"/>
              <c:showCatName val="0"/>
              <c:showSerName val="0"/>
              <c:showPercent val="0"/>
              <c:showBubbleSize val="0"/>
            </c:dLbl>
            <c:dLbl>
              <c:idx val="2"/>
              <c:layout>
                <c:manualLayout>
                  <c:x val="-1.4851485148514851E-2"/>
                  <c:y val="1.7361111111111112E-2"/>
                </c:manualLayout>
              </c:layout>
              <c:showLegendKey val="0"/>
              <c:showVal val="1"/>
              <c:showCatName val="0"/>
              <c:showSerName val="0"/>
              <c:showPercent val="0"/>
              <c:showBubbleSize val="0"/>
            </c:dLbl>
            <c:dLbl>
              <c:idx val="3"/>
              <c:layout>
                <c:manualLayout>
                  <c:x val="-1.4851485148514851E-2"/>
                  <c:y val="3.8194444444444448E-2"/>
                </c:manualLayout>
              </c:layout>
              <c:spPr>
                <a:ln>
                  <a:solidFill>
                    <a:schemeClr val="tx1"/>
                  </a:solidFill>
                </a:ln>
              </c:spPr>
              <c:txPr>
                <a:bodyPr/>
                <a:lstStyle/>
                <a:p>
                  <a:pPr>
                    <a:defRPr/>
                  </a:pPr>
                  <a:endParaRPr lang="lt-LT"/>
                </a:p>
              </c:txPr>
              <c:dLblPos val="outEnd"/>
              <c:showLegendKey val="0"/>
              <c:showVal val="1"/>
              <c:showCatName val="0"/>
              <c:showSerName val="0"/>
              <c:showPercent val="0"/>
              <c:showBubbleSize val="0"/>
            </c:dLbl>
            <c:spPr>
              <a:ln>
                <a:solidFill>
                  <a:schemeClr val="tx1"/>
                </a:solidFill>
              </a:ln>
            </c:spPr>
            <c:showLegendKey val="0"/>
            <c:showVal val="1"/>
            <c:showCatName val="0"/>
            <c:showSerName val="0"/>
            <c:showPercent val="0"/>
            <c:showBubbleSize val="0"/>
            <c:showLeaderLines val="0"/>
          </c:dLbls>
          <c:cat>
            <c:strRef>
              <c:f>Lapas1!$A$2:$A$6</c:f>
              <c:strCache>
                <c:ptCount val="5"/>
                <c:pt idx="0">
                  <c:v>2015 m.</c:v>
                </c:pt>
                <c:pt idx="1">
                  <c:v>2016 m. </c:v>
                </c:pt>
                <c:pt idx="2">
                  <c:v>2017 m.</c:v>
                </c:pt>
                <c:pt idx="3">
                  <c:v>2018 m.</c:v>
                </c:pt>
                <c:pt idx="4">
                  <c:v>2019 m.</c:v>
                </c:pt>
              </c:strCache>
            </c:strRef>
          </c:cat>
          <c:val>
            <c:numRef>
              <c:f>Lapas1!$B$2:$B$6</c:f>
              <c:numCache>
                <c:formatCode>General</c:formatCode>
                <c:ptCount val="5"/>
                <c:pt idx="0">
                  <c:v>100</c:v>
                </c:pt>
                <c:pt idx="1">
                  <c:v>98.5</c:v>
                </c:pt>
                <c:pt idx="2">
                  <c:v>99.2</c:v>
                </c:pt>
                <c:pt idx="3">
                  <c:v>98.1</c:v>
                </c:pt>
                <c:pt idx="4">
                  <c:v>98.8</c:v>
                </c:pt>
              </c:numCache>
            </c:numRef>
          </c:val>
        </c:ser>
        <c:ser>
          <c:idx val="1"/>
          <c:order val="1"/>
          <c:tx>
            <c:strRef>
              <c:f>Lapas1!$C$1</c:f>
              <c:strCache>
                <c:ptCount val="1"/>
                <c:pt idx="0">
                  <c:v>vidurinis</c:v>
                </c:pt>
              </c:strCache>
            </c:strRef>
          </c:tx>
          <c:spPr>
            <a:ln>
              <a:solidFill>
                <a:schemeClr val="tx1"/>
              </a:solidFill>
            </a:ln>
          </c:spPr>
          <c:invertIfNegative val="0"/>
          <c:dLbls>
            <c:dLbl>
              <c:idx val="0"/>
              <c:layout>
                <c:manualLayout>
                  <c:x val="1.6501650165016502E-3"/>
                  <c:y val="5.9027777777777776E-2"/>
                </c:manualLayout>
              </c:layout>
              <c:showLegendKey val="0"/>
              <c:showVal val="1"/>
              <c:showCatName val="0"/>
              <c:showSerName val="0"/>
              <c:showPercent val="0"/>
              <c:showBubbleSize val="0"/>
            </c:dLbl>
            <c:dLbl>
              <c:idx val="2"/>
              <c:layout>
                <c:manualLayout>
                  <c:x val="9.9009900990099011E-3"/>
                  <c:y val="0"/>
                </c:manualLayout>
              </c:layout>
              <c:spPr>
                <a:ln>
                  <a:solidFill>
                    <a:schemeClr val="tx1"/>
                  </a:solidFill>
                </a:ln>
              </c:spPr>
              <c:txPr>
                <a:bodyPr/>
                <a:lstStyle/>
                <a:p>
                  <a:pPr>
                    <a:defRPr/>
                  </a:pPr>
                  <a:endParaRPr lang="lt-LT"/>
                </a:p>
              </c:txPr>
              <c:showLegendKey val="0"/>
              <c:showVal val="1"/>
              <c:showCatName val="0"/>
              <c:showSerName val="0"/>
              <c:showPercent val="0"/>
              <c:showBubbleSize val="0"/>
            </c:dLbl>
            <c:dLbl>
              <c:idx val="3"/>
              <c:layout>
                <c:manualLayout>
                  <c:x val="2.3102310231023101E-2"/>
                  <c:y val="7.6388888888888895E-2"/>
                </c:manualLayout>
              </c:layout>
              <c:spPr>
                <a:ln>
                  <a:solidFill>
                    <a:schemeClr val="tx1"/>
                  </a:solidFill>
                </a:ln>
              </c:spPr>
              <c:txPr>
                <a:bodyPr/>
                <a:lstStyle/>
                <a:p>
                  <a:pPr>
                    <a:defRPr/>
                  </a:pPr>
                  <a:endParaRPr lang="lt-LT"/>
                </a:p>
              </c:txPr>
              <c:dLblPos val="outEnd"/>
              <c:showLegendKey val="0"/>
              <c:showVal val="1"/>
              <c:showCatName val="0"/>
              <c:showSerName val="0"/>
              <c:showPercent val="0"/>
              <c:showBubbleSize val="0"/>
            </c:dLbl>
            <c:dLbl>
              <c:idx val="4"/>
              <c:layout>
                <c:manualLayout>
                  <c:x val="3.1353135313531351E-2"/>
                  <c:y val="1.7361111111111112E-2"/>
                </c:manualLayout>
              </c:layout>
              <c:showLegendKey val="0"/>
              <c:showVal val="1"/>
              <c:showCatName val="0"/>
              <c:showSerName val="0"/>
              <c:showPercent val="0"/>
              <c:showBubbleSize val="0"/>
            </c:dLbl>
            <c:spPr>
              <a:ln>
                <a:solidFill>
                  <a:schemeClr val="tx1"/>
                </a:solidFill>
              </a:ln>
            </c:spPr>
            <c:showLegendKey val="0"/>
            <c:showVal val="1"/>
            <c:showCatName val="0"/>
            <c:showSerName val="0"/>
            <c:showPercent val="0"/>
            <c:showBubbleSize val="0"/>
            <c:showLeaderLines val="0"/>
          </c:dLbls>
          <c:cat>
            <c:strRef>
              <c:f>Lapas1!$A$2:$A$6</c:f>
              <c:strCache>
                <c:ptCount val="5"/>
                <c:pt idx="0">
                  <c:v>2015 m.</c:v>
                </c:pt>
                <c:pt idx="1">
                  <c:v>2016 m. </c:v>
                </c:pt>
                <c:pt idx="2">
                  <c:v>2017 m.</c:v>
                </c:pt>
                <c:pt idx="3">
                  <c:v>2018 m.</c:v>
                </c:pt>
                <c:pt idx="4">
                  <c:v>2019 m.</c:v>
                </c:pt>
              </c:strCache>
            </c:strRef>
          </c:cat>
          <c:val>
            <c:numRef>
              <c:f>Lapas1!$C$2:$C$6</c:f>
              <c:numCache>
                <c:formatCode>General</c:formatCode>
                <c:ptCount val="5"/>
                <c:pt idx="0">
                  <c:v>96.1</c:v>
                </c:pt>
                <c:pt idx="1">
                  <c:v>100</c:v>
                </c:pt>
                <c:pt idx="2">
                  <c:v>100</c:v>
                </c:pt>
                <c:pt idx="3">
                  <c:v>95.3</c:v>
                </c:pt>
                <c:pt idx="4">
                  <c:v>97.5</c:v>
                </c:pt>
              </c:numCache>
            </c:numRef>
          </c:val>
        </c:ser>
        <c:dLbls>
          <c:showLegendKey val="0"/>
          <c:showVal val="0"/>
          <c:showCatName val="0"/>
          <c:showSerName val="0"/>
          <c:showPercent val="0"/>
          <c:showBubbleSize val="0"/>
        </c:dLbls>
        <c:gapWidth val="150"/>
        <c:axId val="44681856"/>
        <c:axId val="45613440"/>
      </c:barChart>
      <c:catAx>
        <c:axId val="44681856"/>
        <c:scaling>
          <c:orientation val="minMax"/>
        </c:scaling>
        <c:delete val="0"/>
        <c:axPos val="b"/>
        <c:numFmt formatCode="General" sourceLinked="1"/>
        <c:majorTickMark val="out"/>
        <c:minorTickMark val="none"/>
        <c:tickLblPos val="nextTo"/>
        <c:crossAx val="45613440"/>
        <c:crosses val="autoZero"/>
        <c:auto val="1"/>
        <c:lblAlgn val="ctr"/>
        <c:lblOffset val="100"/>
        <c:noMultiLvlLbl val="0"/>
      </c:catAx>
      <c:valAx>
        <c:axId val="45613440"/>
        <c:scaling>
          <c:orientation val="minMax"/>
          <c:max val="100"/>
          <c:min val="0"/>
        </c:scaling>
        <c:delete val="0"/>
        <c:axPos val="l"/>
        <c:majorGridlines/>
        <c:numFmt formatCode="General" sourceLinked="1"/>
        <c:majorTickMark val="out"/>
        <c:minorTickMark val="none"/>
        <c:tickLblPos val="nextTo"/>
        <c:crossAx val="44681856"/>
        <c:crosses val="autoZero"/>
        <c:crossBetween val="between"/>
      </c:valAx>
    </c:plotArea>
    <c:legend>
      <c:legendPos val="r"/>
      <c:layout/>
      <c:overlay val="0"/>
    </c:legend>
    <c:plotVisOnly val="1"/>
    <c:dispBlanksAs val="gap"/>
    <c:showDLblsOverMax val="0"/>
  </c:chart>
  <c:txPr>
    <a:bodyPr/>
    <a:lstStyle/>
    <a:p>
      <a:pPr>
        <a:defRPr sz="1800"/>
      </a:pPr>
      <a:endParaRPr lang="lt-L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Lapas1!$B$2:$B$3</c:f>
              <c:numCache>
                <c:formatCode>General</c:formatCode>
                <c:ptCount val="2"/>
                <c:pt idx="0">
                  <c:v>16.7</c:v>
                </c:pt>
                <c:pt idx="1">
                  <c:v>21.2</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Lapas1!$C$2:$C$3</c:f>
              <c:numCache>
                <c:formatCode>General</c:formatCode>
                <c:ptCount val="2"/>
                <c:pt idx="0">
                  <c:v>54.5</c:v>
                </c:pt>
                <c:pt idx="1">
                  <c:v>55</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Lapas1!$D$2:$D$3</c:f>
              <c:numCache>
                <c:formatCode>General</c:formatCode>
                <c:ptCount val="2"/>
                <c:pt idx="0">
                  <c:v>25.8</c:v>
                </c:pt>
                <c:pt idx="1">
                  <c:v>20.3</c:v>
                </c:pt>
              </c:numCache>
            </c:numRef>
          </c:val>
        </c:ser>
        <c:dLbls>
          <c:showLegendKey val="0"/>
          <c:showVal val="0"/>
          <c:showCatName val="0"/>
          <c:showSerName val="0"/>
          <c:showPercent val="0"/>
          <c:showBubbleSize val="0"/>
        </c:dLbls>
        <c:gapWidth val="150"/>
        <c:shape val="box"/>
        <c:axId val="117149056"/>
        <c:axId val="117159040"/>
        <c:axId val="0"/>
      </c:bar3DChart>
      <c:catAx>
        <c:axId val="117149056"/>
        <c:scaling>
          <c:orientation val="minMax"/>
        </c:scaling>
        <c:delete val="1"/>
        <c:axPos val="l"/>
        <c:numFmt formatCode="General" sourceLinked="1"/>
        <c:majorTickMark val="out"/>
        <c:minorTickMark val="none"/>
        <c:tickLblPos val="nextTo"/>
        <c:crossAx val="117159040"/>
        <c:crosses val="autoZero"/>
        <c:auto val="1"/>
        <c:lblAlgn val="ctr"/>
        <c:lblOffset val="100"/>
        <c:noMultiLvlLbl val="0"/>
      </c:catAx>
      <c:valAx>
        <c:axId val="117159040"/>
        <c:scaling>
          <c:orientation val="minMax"/>
        </c:scaling>
        <c:delete val="0"/>
        <c:axPos val="b"/>
        <c:majorGridlines/>
        <c:numFmt formatCode="0%" sourceLinked="1"/>
        <c:majorTickMark val="out"/>
        <c:minorTickMark val="none"/>
        <c:tickLblPos val="nextTo"/>
        <c:crossAx val="117149056"/>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Lapas1!$B$2:$B$3</c:f>
              <c:numCache>
                <c:formatCode>General</c:formatCode>
                <c:ptCount val="2"/>
                <c:pt idx="0">
                  <c:v>13.4</c:v>
                </c:pt>
                <c:pt idx="1">
                  <c:v>17.2</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Lapas1!$C$2:$C$3</c:f>
              <c:numCache>
                <c:formatCode>General</c:formatCode>
                <c:ptCount val="2"/>
                <c:pt idx="0">
                  <c:v>60.4</c:v>
                </c:pt>
                <c:pt idx="1">
                  <c:v>51.8</c:v>
                </c:pt>
              </c:numCache>
            </c:numRef>
          </c:val>
        </c:ser>
        <c:ser>
          <c:idx val="2"/>
          <c:order val="2"/>
          <c:tx>
            <c:strRef>
              <c:f>Lapas1!$D$1</c:f>
              <c:strCache>
                <c:ptCount val="1"/>
                <c:pt idx="0">
                  <c:v>Auštesn.</c:v>
                </c:pt>
              </c:strCache>
            </c:strRef>
          </c:tx>
          <c:spPr>
            <a:solidFill>
              <a:srgbClr val="00B050"/>
            </a:solidFill>
          </c:spPr>
          <c:invertIfNegative val="0"/>
          <c:dLbls>
            <c:dLbl>
              <c:idx val="0"/>
              <c:layout>
                <c:manualLayout>
                  <c:x val="4.9507169768661069E-2"/>
                  <c:y val="0"/>
                </c:manualLayout>
              </c:layout>
              <c:showLegendKey val="0"/>
              <c:showVal val="1"/>
              <c:showCatName val="0"/>
              <c:showSerName val="0"/>
              <c:showPercent val="0"/>
              <c:showBubbleSize val="0"/>
            </c:dLbl>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Lapas1!$D$2:$D$3</c:f>
              <c:numCache>
                <c:formatCode>General</c:formatCode>
                <c:ptCount val="2"/>
                <c:pt idx="0">
                  <c:v>23.8</c:v>
                </c:pt>
                <c:pt idx="1">
                  <c:v>29.5</c:v>
                </c:pt>
              </c:numCache>
            </c:numRef>
          </c:val>
        </c:ser>
        <c:dLbls>
          <c:showLegendKey val="0"/>
          <c:showVal val="0"/>
          <c:showCatName val="0"/>
          <c:showSerName val="0"/>
          <c:showPercent val="0"/>
          <c:showBubbleSize val="0"/>
        </c:dLbls>
        <c:gapWidth val="150"/>
        <c:shape val="box"/>
        <c:axId val="121078144"/>
        <c:axId val="121079680"/>
        <c:axId val="0"/>
      </c:bar3DChart>
      <c:catAx>
        <c:axId val="121078144"/>
        <c:scaling>
          <c:orientation val="minMax"/>
        </c:scaling>
        <c:delete val="1"/>
        <c:axPos val="l"/>
        <c:numFmt formatCode="General" sourceLinked="1"/>
        <c:majorTickMark val="out"/>
        <c:minorTickMark val="none"/>
        <c:tickLblPos val="nextTo"/>
        <c:crossAx val="121079680"/>
        <c:crosses val="autoZero"/>
        <c:auto val="1"/>
        <c:lblAlgn val="ctr"/>
        <c:lblOffset val="100"/>
        <c:noMultiLvlLbl val="0"/>
      </c:catAx>
      <c:valAx>
        <c:axId val="121079680"/>
        <c:scaling>
          <c:orientation val="minMax"/>
        </c:scaling>
        <c:delete val="0"/>
        <c:axPos val="b"/>
        <c:majorGridlines/>
        <c:numFmt formatCode="0%" sourceLinked="1"/>
        <c:majorTickMark val="out"/>
        <c:minorTickMark val="none"/>
        <c:tickLblPos val="nextTo"/>
        <c:crossAx val="121078144"/>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536019311454682"/>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Lapas1!$B$2:$B$3</c:f>
              <c:numCache>
                <c:formatCode>General</c:formatCode>
                <c:ptCount val="2"/>
                <c:pt idx="0">
                  <c:v>13.1</c:v>
                </c:pt>
                <c:pt idx="1">
                  <c:v>21.1</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Lapas1!$C$2:$C$3</c:f>
              <c:numCache>
                <c:formatCode>General</c:formatCode>
                <c:ptCount val="2"/>
                <c:pt idx="0">
                  <c:v>43.8</c:v>
                </c:pt>
                <c:pt idx="1">
                  <c:v>47.7</c:v>
                </c:pt>
              </c:numCache>
            </c:numRef>
          </c:val>
        </c:ser>
        <c:ser>
          <c:idx val="2"/>
          <c:order val="2"/>
          <c:tx>
            <c:strRef>
              <c:f>Lapas1!$D$1</c:f>
              <c:strCache>
                <c:ptCount val="1"/>
                <c:pt idx="0">
                  <c:v>Auštesn.</c:v>
                </c:pt>
              </c:strCache>
            </c:strRef>
          </c:tx>
          <c:spPr>
            <a:solidFill>
              <a:srgbClr val="00B050"/>
            </a:solidFill>
          </c:spPr>
          <c:invertIfNegative val="0"/>
          <c:dLbls>
            <c:dLbl>
              <c:idx val="0"/>
              <c:layout>
                <c:manualLayout>
                  <c:x val="4.9507169768661069E-2"/>
                  <c:y val="0"/>
                </c:manualLayout>
              </c:layout>
              <c:showLegendKey val="0"/>
              <c:showVal val="1"/>
              <c:showCatName val="0"/>
              <c:showSerName val="0"/>
              <c:showPercent val="0"/>
              <c:showBubbleSize val="0"/>
            </c:dLbl>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 (miestai)</c:v>
                </c:pt>
              </c:strCache>
            </c:strRef>
          </c:cat>
          <c:val>
            <c:numRef>
              <c:f>Lapas1!$D$2:$D$3</c:f>
              <c:numCache>
                <c:formatCode>General</c:formatCode>
                <c:ptCount val="2"/>
                <c:pt idx="0">
                  <c:v>39.200000000000003</c:v>
                </c:pt>
                <c:pt idx="1">
                  <c:v>28.5</c:v>
                </c:pt>
              </c:numCache>
            </c:numRef>
          </c:val>
        </c:ser>
        <c:dLbls>
          <c:showLegendKey val="0"/>
          <c:showVal val="0"/>
          <c:showCatName val="0"/>
          <c:showSerName val="0"/>
          <c:showPercent val="0"/>
          <c:showBubbleSize val="0"/>
        </c:dLbls>
        <c:gapWidth val="150"/>
        <c:shape val="box"/>
        <c:axId val="135423488"/>
        <c:axId val="135425024"/>
        <c:axId val="0"/>
      </c:bar3DChart>
      <c:catAx>
        <c:axId val="135423488"/>
        <c:scaling>
          <c:orientation val="minMax"/>
        </c:scaling>
        <c:delete val="1"/>
        <c:axPos val="l"/>
        <c:numFmt formatCode="General" sourceLinked="1"/>
        <c:majorTickMark val="out"/>
        <c:minorTickMark val="none"/>
        <c:tickLblPos val="nextTo"/>
        <c:crossAx val="135425024"/>
        <c:crosses val="autoZero"/>
        <c:auto val="1"/>
        <c:lblAlgn val="ctr"/>
        <c:lblOffset val="100"/>
        <c:noMultiLvlLbl val="0"/>
      </c:catAx>
      <c:valAx>
        <c:axId val="135425024"/>
        <c:scaling>
          <c:orientation val="minMax"/>
        </c:scaling>
        <c:delete val="0"/>
        <c:axPos val="b"/>
        <c:majorGridlines/>
        <c:numFmt formatCode="0%" sourceLinked="1"/>
        <c:majorTickMark val="out"/>
        <c:minorTickMark val="none"/>
        <c:tickLblPos val="nextTo"/>
        <c:crossAx val="135423488"/>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6154857062665551"/>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Lapas1!$A$2:$A$5</c:f>
              <c:strCache>
                <c:ptCount val="4"/>
                <c:pt idx="0">
                  <c:v>Šalis</c:v>
                </c:pt>
                <c:pt idx="1">
                  <c:v>Visaginas</c:v>
                </c:pt>
                <c:pt idx="2">
                  <c:v>Mokyklos r.m.k.</c:v>
                </c:pt>
                <c:pt idx="3">
                  <c:v>Mokyklos l.m.k.</c:v>
                </c:pt>
              </c:strCache>
            </c:strRef>
          </c:cat>
          <c:val>
            <c:numRef>
              <c:f>Lapas1!$B$2:$B$5</c:f>
              <c:numCache>
                <c:formatCode>General</c:formatCode>
                <c:ptCount val="4"/>
                <c:pt idx="0">
                  <c:v>30.3</c:v>
                </c:pt>
                <c:pt idx="1">
                  <c:v>20.7</c:v>
                </c:pt>
                <c:pt idx="2">
                  <c:v>24.3</c:v>
                </c:pt>
                <c:pt idx="3">
                  <c:v>14.7</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Lapas1!$A$2:$A$5</c:f>
              <c:strCache>
                <c:ptCount val="4"/>
                <c:pt idx="0">
                  <c:v>Šalis</c:v>
                </c:pt>
                <c:pt idx="1">
                  <c:v>Visaginas</c:v>
                </c:pt>
                <c:pt idx="2">
                  <c:v>Mokyklos r.m.k.</c:v>
                </c:pt>
                <c:pt idx="3">
                  <c:v>Mokyklos l.m.k.</c:v>
                </c:pt>
              </c:strCache>
            </c:strRef>
          </c:cat>
          <c:val>
            <c:numRef>
              <c:f>Lapas1!$C$2:$C$5</c:f>
              <c:numCache>
                <c:formatCode>General</c:formatCode>
                <c:ptCount val="4"/>
                <c:pt idx="0">
                  <c:v>36.5</c:v>
                </c:pt>
                <c:pt idx="1">
                  <c:v>41.5</c:v>
                </c:pt>
                <c:pt idx="2">
                  <c:v>50.5</c:v>
                </c:pt>
                <c:pt idx="3">
                  <c:v>26.2</c:v>
                </c:pt>
              </c:numCache>
            </c:numRef>
          </c:val>
        </c:ser>
        <c:ser>
          <c:idx val="2"/>
          <c:order val="2"/>
          <c:tx>
            <c:strRef>
              <c:f>Lapas1!$D$1</c:f>
              <c:strCache>
                <c:ptCount val="1"/>
                <c:pt idx="0">
                  <c:v>Auštesn.</c:v>
                </c:pt>
              </c:strCache>
            </c:strRef>
          </c:tx>
          <c:spPr>
            <a:solidFill>
              <a:srgbClr val="00B050"/>
            </a:solidFill>
          </c:spPr>
          <c:invertIfNegative val="0"/>
          <c:dLbls>
            <c:dLbl>
              <c:idx val="0"/>
              <c:layout>
                <c:manualLayout>
                  <c:x val="4.9507169768661069E-2"/>
                  <c:y val="0"/>
                </c:manualLayout>
              </c:layout>
              <c:showLegendKey val="0"/>
              <c:showVal val="1"/>
              <c:showCatName val="0"/>
              <c:showSerName val="0"/>
              <c:showPercent val="0"/>
              <c:showBubbleSize val="0"/>
            </c:dLbl>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Lapas1!$A$2:$A$5</c:f>
              <c:strCache>
                <c:ptCount val="4"/>
                <c:pt idx="0">
                  <c:v>Šalis</c:v>
                </c:pt>
                <c:pt idx="1">
                  <c:v>Visaginas</c:v>
                </c:pt>
                <c:pt idx="2">
                  <c:v>Mokyklos r.m.k.</c:v>
                </c:pt>
                <c:pt idx="3">
                  <c:v>Mokyklos l.m.k.</c:v>
                </c:pt>
              </c:strCache>
            </c:strRef>
          </c:cat>
          <c:val>
            <c:numRef>
              <c:f>Lapas1!$D$2:$D$5</c:f>
              <c:numCache>
                <c:formatCode>General</c:formatCode>
                <c:ptCount val="4"/>
                <c:pt idx="0">
                  <c:v>15.2</c:v>
                </c:pt>
                <c:pt idx="1">
                  <c:v>18.3</c:v>
                </c:pt>
                <c:pt idx="2">
                  <c:v>20.399999999999999</c:v>
                </c:pt>
                <c:pt idx="3">
                  <c:v>14.8</c:v>
                </c:pt>
              </c:numCache>
            </c:numRef>
          </c:val>
        </c:ser>
        <c:dLbls>
          <c:showLegendKey val="0"/>
          <c:showVal val="0"/>
          <c:showCatName val="0"/>
          <c:showSerName val="0"/>
          <c:showPercent val="0"/>
          <c:showBubbleSize val="0"/>
        </c:dLbls>
        <c:gapWidth val="150"/>
        <c:shape val="box"/>
        <c:axId val="135764224"/>
        <c:axId val="135774208"/>
        <c:axId val="0"/>
      </c:bar3DChart>
      <c:catAx>
        <c:axId val="135764224"/>
        <c:scaling>
          <c:orientation val="minMax"/>
        </c:scaling>
        <c:delete val="1"/>
        <c:axPos val="l"/>
        <c:numFmt formatCode="General" sourceLinked="1"/>
        <c:majorTickMark val="out"/>
        <c:minorTickMark val="none"/>
        <c:tickLblPos val="nextTo"/>
        <c:crossAx val="135774208"/>
        <c:crosses val="autoZero"/>
        <c:auto val="1"/>
        <c:lblAlgn val="ctr"/>
        <c:lblOffset val="100"/>
        <c:noMultiLvlLbl val="0"/>
      </c:catAx>
      <c:valAx>
        <c:axId val="135774208"/>
        <c:scaling>
          <c:orientation val="minMax"/>
        </c:scaling>
        <c:delete val="0"/>
        <c:axPos val="b"/>
        <c:majorGridlines/>
        <c:numFmt formatCode="0%" sourceLinked="1"/>
        <c:majorTickMark val="out"/>
        <c:minorTickMark val="none"/>
        <c:tickLblPos val="nextTo"/>
        <c:crossAx val="135764224"/>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6154857062665551"/>
          <c:y val="0"/>
          <c:w val="0.74267647149685578"/>
          <c:h val="0.75884193991788951"/>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Lietuva</c:v>
                </c:pt>
                <c:pt idx="1">
                  <c:v>visaginas</c:v>
                </c:pt>
              </c:strCache>
            </c:strRef>
          </c:cat>
          <c:val>
            <c:numRef>
              <c:f>Lapas1!$B$2:$B$3</c:f>
              <c:numCache>
                <c:formatCode>General</c:formatCode>
                <c:ptCount val="2"/>
                <c:pt idx="0">
                  <c:v>29.3</c:v>
                </c:pt>
                <c:pt idx="1">
                  <c:v>16.399999999999999</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Lietuva</c:v>
                </c:pt>
                <c:pt idx="1">
                  <c:v>visaginas</c:v>
                </c:pt>
              </c:strCache>
            </c:strRef>
          </c:cat>
          <c:val>
            <c:numRef>
              <c:f>Lapas1!$C$2:$C$3</c:f>
              <c:numCache>
                <c:formatCode>General</c:formatCode>
                <c:ptCount val="2"/>
                <c:pt idx="0">
                  <c:v>37.700000000000003</c:v>
                </c:pt>
                <c:pt idx="1">
                  <c:v>40.6</c:v>
                </c:pt>
              </c:numCache>
            </c:numRef>
          </c:val>
        </c:ser>
        <c:ser>
          <c:idx val="2"/>
          <c:order val="2"/>
          <c:tx>
            <c:strRef>
              <c:f>Lapas1!$D$1</c:f>
              <c:strCache>
                <c:ptCount val="1"/>
                <c:pt idx="0">
                  <c:v>Auštesn.</c:v>
                </c:pt>
              </c:strCache>
            </c:strRef>
          </c:tx>
          <c:spPr>
            <a:solidFill>
              <a:srgbClr val="00B050"/>
            </a:solidFill>
          </c:spPr>
          <c:invertIfNegative val="0"/>
          <c:dLbls>
            <c:dLbl>
              <c:idx val="0"/>
              <c:layout>
                <c:manualLayout>
                  <c:x val="4.9507169768661069E-2"/>
                  <c:y val="0"/>
                </c:manualLayout>
              </c:layout>
              <c:showLegendKey val="0"/>
              <c:showVal val="1"/>
              <c:showCatName val="0"/>
              <c:showSerName val="0"/>
              <c:showPercent val="0"/>
              <c:showBubbleSize val="0"/>
            </c:dLbl>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Lietuva</c:v>
                </c:pt>
                <c:pt idx="1">
                  <c:v>visaginas</c:v>
                </c:pt>
              </c:strCache>
            </c:strRef>
          </c:cat>
          <c:val>
            <c:numRef>
              <c:f>Lapas1!$D$2:$D$3</c:f>
              <c:numCache>
                <c:formatCode>General</c:formatCode>
                <c:ptCount val="2"/>
                <c:pt idx="0">
                  <c:v>10.5</c:v>
                </c:pt>
                <c:pt idx="1">
                  <c:v>14.8</c:v>
                </c:pt>
              </c:numCache>
            </c:numRef>
          </c:val>
        </c:ser>
        <c:dLbls>
          <c:showLegendKey val="0"/>
          <c:showVal val="0"/>
          <c:showCatName val="0"/>
          <c:showSerName val="0"/>
          <c:showPercent val="0"/>
          <c:showBubbleSize val="0"/>
        </c:dLbls>
        <c:gapWidth val="150"/>
        <c:shape val="box"/>
        <c:axId val="137952640"/>
        <c:axId val="137962624"/>
        <c:axId val="0"/>
      </c:bar3DChart>
      <c:catAx>
        <c:axId val="137952640"/>
        <c:scaling>
          <c:orientation val="minMax"/>
        </c:scaling>
        <c:delete val="1"/>
        <c:axPos val="l"/>
        <c:numFmt formatCode="General" sourceLinked="1"/>
        <c:majorTickMark val="out"/>
        <c:minorTickMark val="none"/>
        <c:tickLblPos val="nextTo"/>
        <c:crossAx val="137962624"/>
        <c:crosses val="autoZero"/>
        <c:auto val="1"/>
        <c:lblAlgn val="ctr"/>
        <c:lblOffset val="100"/>
        <c:noMultiLvlLbl val="0"/>
      </c:catAx>
      <c:valAx>
        <c:axId val="137962624"/>
        <c:scaling>
          <c:orientation val="minMax"/>
        </c:scaling>
        <c:delete val="0"/>
        <c:axPos val="b"/>
        <c:majorGridlines/>
        <c:numFmt formatCode="0%" sourceLinked="1"/>
        <c:majorTickMark val="out"/>
        <c:minorTickMark val="none"/>
        <c:tickLblPos val="nextTo"/>
        <c:crossAx val="137952640"/>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6892219536914321"/>
          <c:y val="2.4305555555555556E-2"/>
          <c:w val="0.57019944907876619"/>
          <c:h val="0.80623824365704289"/>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4 kl.</c:v>
                </c:pt>
                <c:pt idx="1">
                  <c:v>6 kl.</c:v>
                </c:pt>
              </c:strCache>
            </c:strRef>
          </c:cat>
          <c:val>
            <c:numRef>
              <c:f>Lapas1!$B$2:$B$3</c:f>
              <c:numCache>
                <c:formatCode>General</c:formatCode>
                <c:ptCount val="2"/>
                <c:pt idx="0">
                  <c:v>30.5</c:v>
                </c:pt>
                <c:pt idx="1">
                  <c:v>13.4</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4 kl.</c:v>
                </c:pt>
                <c:pt idx="1">
                  <c:v>6 kl.</c:v>
                </c:pt>
              </c:strCache>
            </c:strRef>
          </c:cat>
          <c:val>
            <c:numRef>
              <c:f>Lapas1!$C$2:$C$3</c:f>
              <c:numCache>
                <c:formatCode>General</c:formatCode>
                <c:ptCount val="2"/>
                <c:pt idx="0">
                  <c:v>33.299999999999997</c:v>
                </c:pt>
                <c:pt idx="1">
                  <c:v>60.4</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4 kl.</c:v>
                </c:pt>
                <c:pt idx="1">
                  <c:v>6 kl.</c:v>
                </c:pt>
              </c:strCache>
            </c:strRef>
          </c:cat>
          <c:val>
            <c:numRef>
              <c:f>Lapas1!$D$2:$D$3</c:f>
              <c:numCache>
                <c:formatCode>General</c:formatCode>
                <c:ptCount val="2"/>
                <c:pt idx="0">
                  <c:v>24.7</c:v>
                </c:pt>
                <c:pt idx="1">
                  <c:v>23.8</c:v>
                </c:pt>
              </c:numCache>
            </c:numRef>
          </c:val>
        </c:ser>
        <c:dLbls>
          <c:showLegendKey val="0"/>
          <c:showVal val="0"/>
          <c:showCatName val="0"/>
          <c:showSerName val="0"/>
          <c:showPercent val="0"/>
          <c:showBubbleSize val="0"/>
        </c:dLbls>
        <c:gapWidth val="150"/>
        <c:shape val="box"/>
        <c:axId val="85282816"/>
        <c:axId val="85284352"/>
        <c:axId val="0"/>
      </c:bar3DChart>
      <c:catAx>
        <c:axId val="85282816"/>
        <c:scaling>
          <c:orientation val="minMax"/>
        </c:scaling>
        <c:delete val="0"/>
        <c:axPos val="l"/>
        <c:numFmt formatCode="General" sourceLinked="1"/>
        <c:majorTickMark val="out"/>
        <c:minorTickMark val="none"/>
        <c:tickLblPos val="nextTo"/>
        <c:txPr>
          <a:bodyPr/>
          <a:lstStyle/>
          <a:p>
            <a:pPr>
              <a:defRPr sz="1400"/>
            </a:pPr>
            <a:endParaRPr lang="lt-LT"/>
          </a:p>
        </c:txPr>
        <c:crossAx val="85284352"/>
        <c:crosses val="autoZero"/>
        <c:auto val="1"/>
        <c:lblAlgn val="ctr"/>
        <c:lblOffset val="100"/>
        <c:noMultiLvlLbl val="0"/>
      </c:catAx>
      <c:valAx>
        <c:axId val="85284352"/>
        <c:scaling>
          <c:orientation val="minMax"/>
        </c:scaling>
        <c:delete val="0"/>
        <c:axPos val="b"/>
        <c:majorGridlines/>
        <c:numFmt formatCode="0%" sourceLinked="1"/>
        <c:majorTickMark val="out"/>
        <c:minorTickMark val="none"/>
        <c:tickLblPos val="nextTo"/>
        <c:crossAx val="85282816"/>
        <c:crosses val="autoZero"/>
        <c:crossBetween val="between"/>
      </c:valAx>
      <c:spPr>
        <a:noFill/>
        <a:ln w="25384">
          <a:noFill/>
        </a:ln>
      </c:spPr>
    </c:plotArea>
    <c:legend>
      <c:legendPos val="t"/>
      <c:layout>
        <c:manualLayout>
          <c:xMode val="edge"/>
          <c:yMode val="edge"/>
          <c:x val="0.11858528734854233"/>
          <c:y val="6.9444444444444441E-3"/>
          <c:w val="0.63308480543598644"/>
          <c:h val="9.6595034995625551E-2"/>
        </c:manualLayout>
      </c:layout>
      <c:overlay val="0"/>
    </c:legend>
    <c:plotVisOnly val="1"/>
    <c:dispBlanksAs val="gap"/>
    <c:showDLblsOverMax val="0"/>
  </c:chart>
  <c:txPr>
    <a:bodyPr/>
    <a:lstStyle/>
    <a:p>
      <a:pPr>
        <a:defRPr sz="1799"/>
      </a:pPr>
      <a:endParaRPr lang="lt-L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735170603674536"/>
          <c:y val="7.6801427165354333E-2"/>
          <c:w val="0.5747288385826772"/>
          <c:h val="0.72043774606299216"/>
        </c:manualLayout>
      </c:layout>
      <c:barChart>
        <c:barDir val="col"/>
        <c:grouping val="clustered"/>
        <c:varyColors val="0"/>
        <c:ser>
          <c:idx val="0"/>
          <c:order val="0"/>
          <c:tx>
            <c:strRef>
              <c:f>Lapas1!$B$1</c:f>
              <c:strCache>
                <c:ptCount val="1"/>
                <c:pt idx="0">
                  <c:v>Visaginas</c:v>
                </c:pt>
              </c:strCache>
            </c:strRef>
          </c:tx>
          <c:spPr>
            <a:solidFill>
              <a:srgbClr val="00B050"/>
            </a:solidFill>
          </c:spPr>
          <c:invertIfNegative val="0"/>
          <c:dLbls>
            <c:dLbl>
              <c:idx val="0"/>
              <c:layout/>
              <c:tx>
                <c:rich>
                  <a:bodyPr/>
                  <a:lstStyle/>
                  <a:p>
                    <a:r>
                      <a:rPr lang="en-US" smtClean="0"/>
                      <a:t>2,4</a:t>
                    </a:r>
                    <a:endParaRPr lang="en-US" dirty="0"/>
                  </a:p>
                </c:rich>
              </c:tx>
              <c:showLegendKey val="0"/>
              <c:showVal val="1"/>
              <c:showCatName val="0"/>
              <c:showSerName val="1"/>
              <c:showPercent val="0"/>
              <c:showBubbleSize val="0"/>
            </c:dLbl>
            <c:dLbl>
              <c:idx val="1"/>
              <c:layout/>
              <c:tx>
                <c:rich>
                  <a:bodyPr/>
                  <a:lstStyle/>
                  <a:p>
                    <a:r>
                      <a:rPr lang="lt-LT" dirty="0" smtClean="0"/>
                      <a:t>11,5</a:t>
                    </a:r>
                    <a:endParaRPr lang="en-US" dirty="0"/>
                  </a:p>
                </c:rich>
              </c:tx>
              <c:showLegendKey val="0"/>
              <c:showVal val="1"/>
              <c:showCatName val="0"/>
              <c:showSerName val="1"/>
              <c:showPercent val="0"/>
              <c:showBubbleSize val="0"/>
            </c:dLbl>
            <c:showLegendKey val="0"/>
            <c:showVal val="1"/>
            <c:showCatName val="0"/>
            <c:showSerName val="1"/>
            <c:showPercent val="0"/>
            <c:showBubbleSize val="0"/>
            <c:showLeaderLines val="0"/>
          </c:dLbls>
          <c:cat>
            <c:strRef>
              <c:f>Lapas1!$A$2:$A$3</c:f>
              <c:strCache>
                <c:ptCount val="2"/>
                <c:pt idx="0">
                  <c:v>6 kl.</c:v>
                </c:pt>
                <c:pt idx="1">
                  <c:v>4 kl.</c:v>
                </c:pt>
              </c:strCache>
            </c:strRef>
          </c:cat>
          <c:val>
            <c:numRef>
              <c:f>Lapas1!$B$2:$B$3</c:f>
              <c:numCache>
                <c:formatCode>General</c:formatCode>
                <c:ptCount val="2"/>
                <c:pt idx="0">
                  <c:v>2.4</c:v>
                </c:pt>
                <c:pt idx="1">
                  <c:v>11.5</c:v>
                </c:pt>
              </c:numCache>
            </c:numRef>
          </c:val>
        </c:ser>
        <c:dLbls>
          <c:showLegendKey val="0"/>
          <c:showVal val="0"/>
          <c:showCatName val="0"/>
          <c:showSerName val="0"/>
          <c:showPercent val="0"/>
          <c:showBubbleSize val="0"/>
        </c:dLbls>
        <c:gapWidth val="150"/>
        <c:axId val="85308928"/>
        <c:axId val="85310464"/>
      </c:barChart>
      <c:catAx>
        <c:axId val="85308928"/>
        <c:scaling>
          <c:orientation val="minMax"/>
        </c:scaling>
        <c:delete val="0"/>
        <c:axPos val="b"/>
        <c:majorTickMark val="out"/>
        <c:minorTickMark val="none"/>
        <c:tickLblPos val="nextTo"/>
        <c:txPr>
          <a:bodyPr/>
          <a:lstStyle/>
          <a:p>
            <a:pPr>
              <a:defRPr sz="1400" baseline="0"/>
            </a:pPr>
            <a:endParaRPr lang="lt-LT"/>
          </a:p>
        </c:txPr>
        <c:crossAx val="85310464"/>
        <c:crosses val="autoZero"/>
        <c:auto val="1"/>
        <c:lblAlgn val="ctr"/>
        <c:lblOffset val="100"/>
        <c:noMultiLvlLbl val="0"/>
      </c:catAx>
      <c:valAx>
        <c:axId val="85310464"/>
        <c:scaling>
          <c:orientation val="minMax"/>
        </c:scaling>
        <c:delete val="0"/>
        <c:axPos val="l"/>
        <c:majorGridlines/>
        <c:numFmt formatCode="General" sourceLinked="1"/>
        <c:majorTickMark val="out"/>
        <c:minorTickMark val="none"/>
        <c:tickLblPos val="nextTo"/>
        <c:crossAx val="85308928"/>
        <c:crosses val="autoZero"/>
        <c:crossBetween val="between"/>
      </c:valAx>
    </c:plotArea>
    <c:plotVisOnly val="1"/>
    <c:dispBlanksAs val="gap"/>
    <c:showDLblsOverMax val="0"/>
  </c:chart>
  <c:txPr>
    <a:bodyPr/>
    <a:lstStyle/>
    <a:p>
      <a:pPr>
        <a:defRPr sz="1800"/>
      </a:pPr>
      <a:endParaRPr lang="lt-LT"/>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6892219536914321"/>
          <c:y val="2.4305555555555556E-2"/>
          <c:w val="0.57019944907876619"/>
          <c:h val="0.80623824365704289"/>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4 kl.</c:v>
                </c:pt>
                <c:pt idx="1">
                  <c:v>6 kl.</c:v>
                </c:pt>
              </c:strCache>
            </c:strRef>
          </c:cat>
          <c:val>
            <c:numRef>
              <c:f>Lapas1!$B$2:$B$3</c:f>
              <c:numCache>
                <c:formatCode>General</c:formatCode>
                <c:ptCount val="2"/>
                <c:pt idx="0">
                  <c:v>15.1</c:v>
                </c:pt>
                <c:pt idx="1">
                  <c:v>25.4</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4 kl.</c:v>
                </c:pt>
                <c:pt idx="1">
                  <c:v>6 kl.</c:v>
                </c:pt>
              </c:strCache>
            </c:strRef>
          </c:cat>
          <c:val>
            <c:numRef>
              <c:f>Lapas1!$C$2:$C$3</c:f>
              <c:numCache>
                <c:formatCode>General</c:formatCode>
                <c:ptCount val="2"/>
                <c:pt idx="0">
                  <c:v>57.2</c:v>
                </c:pt>
                <c:pt idx="1">
                  <c:v>50.3</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dLbl>
              <c:idx val="3"/>
              <c:layout>
                <c:manualLayout>
                  <c:x val="1.4697441025071378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4 kl.</c:v>
                </c:pt>
                <c:pt idx="1">
                  <c:v>6 kl.</c:v>
                </c:pt>
              </c:strCache>
            </c:strRef>
          </c:cat>
          <c:val>
            <c:numRef>
              <c:f>Lapas1!$D$2:$D$3</c:f>
              <c:numCache>
                <c:formatCode>General</c:formatCode>
                <c:ptCount val="2"/>
                <c:pt idx="0">
                  <c:v>26.5</c:v>
                </c:pt>
                <c:pt idx="1">
                  <c:v>21.2</c:v>
                </c:pt>
              </c:numCache>
            </c:numRef>
          </c:val>
        </c:ser>
        <c:dLbls>
          <c:showLegendKey val="0"/>
          <c:showVal val="0"/>
          <c:showCatName val="0"/>
          <c:showSerName val="0"/>
          <c:showPercent val="0"/>
          <c:showBubbleSize val="0"/>
        </c:dLbls>
        <c:gapWidth val="150"/>
        <c:shape val="box"/>
        <c:axId val="85371520"/>
        <c:axId val="85381504"/>
        <c:axId val="0"/>
      </c:bar3DChart>
      <c:catAx>
        <c:axId val="85371520"/>
        <c:scaling>
          <c:orientation val="minMax"/>
        </c:scaling>
        <c:delete val="0"/>
        <c:axPos val="l"/>
        <c:numFmt formatCode="General" sourceLinked="1"/>
        <c:majorTickMark val="out"/>
        <c:minorTickMark val="none"/>
        <c:tickLblPos val="nextTo"/>
        <c:txPr>
          <a:bodyPr/>
          <a:lstStyle/>
          <a:p>
            <a:pPr>
              <a:defRPr sz="1400"/>
            </a:pPr>
            <a:endParaRPr lang="lt-LT"/>
          </a:p>
        </c:txPr>
        <c:crossAx val="85381504"/>
        <c:crosses val="autoZero"/>
        <c:auto val="1"/>
        <c:lblAlgn val="ctr"/>
        <c:lblOffset val="100"/>
        <c:noMultiLvlLbl val="0"/>
      </c:catAx>
      <c:valAx>
        <c:axId val="85381504"/>
        <c:scaling>
          <c:orientation val="minMax"/>
        </c:scaling>
        <c:delete val="0"/>
        <c:axPos val="b"/>
        <c:majorGridlines/>
        <c:numFmt formatCode="0%" sourceLinked="1"/>
        <c:majorTickMark val="out"/>
        <c:minorTickMark val="none"/>
        <c:tickLblPos val="nextTo"/>
        <c:crossAx val="85371520"/>
        <c:crosses val="autoZero"/>
        <c:crossBetween val="between"/>
      </c:valAx>
      <c:spPr>
        <a:noFill/>
        <a:ln w="25384">
          <a:noFill/>
        </a:ln>
      </c:spPr>
    </c:plotArea>
    <c:legend>
      <c:legendPos val="t"/>
      <c:layout/>
      <c:overlay val="0"/>
      <c:txPr>
        <a:bodyPr/>
        <a:lstStyle/>
        <a:p>
          <a:pPr>
            <a:defRPr sz="1400" baseline="0"/>
          </a:pPr>
          <a:endParaRPr lang="lt-LT"/>
        </a:p>
      </c:txPr>
    </c:legend>
    <c:plotVisOnly val="1"/>
    <c:dispBlanksAs val="gap"/>
    <c:showDLblsOverMax val="0"/>
  </c:chart>
  <c:txPr>
    <a:bodyPr/>
    <a:lstStyle/>
    <a:p>
      <a:pPr>
        <a:defRPr sz="1799"/>
      </a:pPr>
      <a:endParaRPr lang="lt-L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735170603674536"/>
          <c:y val="7.6801427165354333E-2"/>
          <c:w val="0.5747288385826772"/>
          <c:h val="0.72043774606299216"/>
        </c:manualLayout>
      </c:layout>
      <c:barChart>
        <c:barDir val="col"/>
        <c:grouping val="clustered"/>
        <c:varyColors val="0"/>
        <c:ser>
          <c:idx val="0"/>
          <c:order val="0"/>
          <c:tx>
            <c:strRef>
              <c:f>Lapas1!$B$1</c:f>
              <c:strCache>
                <c:ptCount val="1"/>
                <c:pt idx="0">
                  <c:v>Visaginas</c:v>
                </c:pt>
              </c:strCache>
            </c:strRef>
          </c:tx>
          <c:spPr>
            <a:solidFill>
              <a:srgbClr val="00B050"/>
            </a:solidFill>
          </c:spPr>
          <c:invertIfNegative val="0"/>
          <c:dLbls>
            <c:dLbl>
              <c:idx val="0"/>
              <c:layout/>
              <c:tx>
                <c:rich>
                  <a:bodyPr/>
                  <a:lstStyle/>
                  <a:p>
                    <a:r>
                      <a:rPr lang="en-US" smtClean="0"/>
                      <a:t> </a:t>
                    </a:r>
                    <a:r>
                      <a:rPr lang="en-US" dirty="0"/>
                      <a:t>3</a:t>
                    </a:r>
                  </a:p>
                </c:rich>
              </c:tx>
              <c:showLegendKey val="0"/>
              <c:showVal val="1"/>
              <c:showCatName val="0"/>
              <c:showSerName val="1"/>
              <c:showPercent val="0"/>
              <c:showBubbleSize val="0"/>
            </c:dLbl>
            <c:dLbl>
              <c:idx val="1"/>
              <c:layout/>
              <c:tx>
                <c:rich>
                  <a:bodyPr/>
                  <a:lstStyle/>
                  <a:p>
                    <a:r>
                      <a:rPr lang="en-US" smtClean="0"/>
                      <a:t> </a:t>
                    </a:r>
                    <a:r>
                      <a:rPr lang="en-US" dirty="0"/>
                      <a:t>1,2</a:t>
                    </a:r>
                  </a:p>
                </c:rich>
              </c:tx>
              <c:showLegendKey val="0"/>
              <c:showVal val="1"/>
              <c:showCatName val="0"/>
              <c:showSerName val="1"/>
              <c:showPercent val="0"/>
              <c:showBubbleSize val="0"/>
            </c:dLbl>
            <c:txPr>
              <a:bodyPr/>
              <a:lstStyle/>
              <a:p>
                <a:pPr>
                  <a:defRPr sz="1400"/>
                </a:pPr>
                <a:endParaRPr lang="lt-LT"/>
              </a:p>
            </c:txPr>
            <c:showLegendKey val="0"/>
            <c:showVal val="1"/>
            <c:showCatName val="0"/>
            <c:showSerName val="1"/>
            <c:showPercent val="0"/>
            <c:showBubbleSize val="0"/>
            <c:showLeaderLines val="0"/>
          </c:dLbls>
          <c:cat>
            <c:strRef>
              <c:f>Lapas1!$A$2:$A$3</c:f>
              <c:strCache>
                <c:ptCount val="2"/>
                <c:pt idx="0">
                  <c:v>6 kl.</c:v>
                </c:pt>
                <c:pt idx="1">
                  <c:v>4 kl.</c:v>
                </c:pt>
              </c:strCache>
            </c:strRef>
          </c:cat>
          <c:val>
            <c:numRef>
              <c:f>Lapas1!$B$2:$B$3</c:f>
              <c:numCache>
                <c:formatCode>General</c:formatCode>
                <c:ptCount val="2"/>
                <c:pt idx="0">
                  <c:v>3</c:v>
                </c:pt>
                <c:pt idx="1">
                  <c:v>1.2</c:v>
                </c:pt>
              </c:numCache>
            </c:numRef>
          </c:val>
        </c:ser>
        <c:dLbls>
          <c:showLegendKey val="0"/>
          <c:showVal val="0"/>
          <c:showCatName val="0"/>
          <c:showSerName val="0"/>
          <c:showPercent val="0"/>
          <c:showBubbleSize val="0"/>
        </c:dLbls>
        <c:gapWidth val="150"/>
        <c:axId val="135553408"/>
        <c:axId val="135554944"/>
      </c:barChart>
      <c:catAx>
        <c:axId val="135553408"/>
        <c:scaling>
          <c:orientation val="minMax"/>
        </c:scaling>
        <c:delete val="0"/>
        <c:axPos val="b"/>
        <c:majorTickMark val="out"/>
        <c:minorTickMark val="none"/>
        <c:tickLblPos val="nextTo"/>
        <c:txPr>
          <a:bodyPr/>
          <a:lstStyle/>
          <a:p>
            <a:pPr>
              <a:defRPr sz="1400" baseline="0"/>
            </a:pPr>
            <a:endParaRPr lang="lt-LT"/>
          </a:p>
        </c:txPr>
        <c:crossAx val="135554944"/>
        <c:crosses val="autoZero"/>
        <c:auto val="1"/>
        <c:lblAlgn val="ctr"/>
        <c:lblOffset val="100"/>
        <c:noMultiLvlLbl val="0"/>
      </c:catAx>
      <c:valAx>
        <c:axId val="135554944"/>
        <c:scaling>
          <c:orientation val="minMax"/>
        </c:scaling>
        <c:delete val="0"/>
        <c:axPos val="l"/>
        <c:majorGridlines/>
        <c:numFmt formatCode="General" sourceLinked="1"/>
        <c:majorTickMark val="out"/>
        <c:minorTickMark val="none"/>
        <c:tickLblPos val="nextTo"/>
        <c:crossAx val="135553408"/>
        <c:crosses val="autoZero"/>
        <c:crossBetween val="between"/>
      </c:valAx>
    </c:plotArea>
    <c:plotVisOnly val="1"/>
    <c:dispBlanksAs val="gap"/>
    <c:showDLblsOverMax val="0"/>
  </c:chart>
  <c:txPr>
    <a:bodyPr/>
    <a:lstStyle/>
    <a:p>
      <a:pPr>
        <a:defRPr sz="1800"/>
      </a:pPr>
      <a:endParaRPr lang="lt-LT"/>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6892219536914321"/>
          <c:y val="2.4305555555555556E-2"/>
          <c:w val="0.57019944907876619"/>
          <c:h val="0.80623824365704289"/>
        </c:manualLayout>
      </c:layout>
      <c:bar3DChart>
        <c:barDir val="bar"/>
        <c:grouping val="percentStacked"/>
        <c:varyColors val="0"/>
        <c:ser>
          <c:idx val="0"/>
          <c:order val="0"/>
          <c:tx>
            <c:strRef>
              <c:f>Lapas1!$B$1</c:f>
              <c:strCache>
                <c:ptCount val="1"/>
                <c:pt idx="0">
                  <c:v>Patenk.</c:v>
                </c:pt>
              </c:strCache>
            </c:strRef>
          </c:tx>
          <c:invertIfNegative val="0"/>
          <c:dLbls>
            <c:showLegendKey val="0"/>
            <c:showVal val="1"/>
            <c:showCatName val="0"/>
            <c:showSerName val="0"/>
            <c:showPercent val="0"/>
            <c:showBubbleSize val="0"/>
            <c:showLeaderLines val="0"/>
          </c:dLbls>
          <c:cat>
            <c:strRef>
              <c:f>Lapas1!$A$2:$A$3</c:f>
              <c:strCache>
                <c:ptCount val="2"/>
                <c:pt idx="0">
                  <c:v>4 kl.</c:v>
                </c:pt>
                <c:pt idx="1">
                  <c:v>6 kl.</c:v>
                </c:pt>
              </c:strCache>
            </c:strRef>
          </c:cat>
          <c:val>
            <c:numRef>
              <c:f>Lapas1!$B$2:$B$3</c:f>
              <c:numCache>
                <c:formatCode>General</c:formatCode>
                <c:ptCount val="2"/>
                <c:pt idx="0">
                  <c:v>27.2</c:v>
                </c:pt>
                <c:pt idx="1">
                  <c:v>20.7</c:v>
                </c:pt>
              </c:numCache>
            </c:numRef>
          </c:val>
        </c:ser>
        <c:ser>
          <c:idx val="1"/>
          <c:order val="1"/>
          <c:tx>
            <c:strRef>
              <c:f>Lapas1!$C$1</c:f>
              <c:strCache>
                <c:ptCount val="1"/>
                <c:pt idx="0">
                  <c:v>Pagrindinis</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4 kl.</c:v>
                </c:pt>
                <c:pt idx="1">
                  <c:v>6 kl.</c:v>
                </c:pt>
              </c:strCache>
            </c:strRef>
          </c:cat>
          <c:val>
            <c:numRef>
              <c:f>Lapas1!$C$2:$C$3</c:f>
              <c:numCache>
                <c:formatCode>General</c:formatCode>
                <c:ptCount val="2"/>
                <c:pt idx="0">
                  <c:v>39.9</c:v>
                </c:pt>
                <c:pt idx="1">
                  <c:v>41.5</c:v>
                </c:pt>
              </c:numCache>
            </c:numRef>
          </c:val>
        </c:ser>
        <c:ser>
          <c:idx val="2"/>
          <c:order val="2"/>
          <c:tx>
            <c:strRef>
              <c:f>Lapas1!$D$1</c:f>
              <c:strCache>
                <c:ptCount val="1"/>
                <c:pt idx="0">
                  <c:v>Auštesn.</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dLbl>
              <c:idx val="3"/>
              <c:layout>
                <c:manualLayout>
                  <c:x val="1.4697441025071378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4 kl.</c:v>
                </c:pt>
                <c:pt idx="1">
                  <c:v>6 kl.</c:v>
                </c:pt>
              </c:strCache>
            </c:strRef>
          </c:cat>
          <c:val>
            <c:numRef>
              <c:f>Lapas1!$D$2:$D$3</c:f>
              <c:numCache>
                <c:formatCode>General</c:formatCode>
                <c:ptCount val="2"/>
                <c:pt idx="0">
                  <c:v>30.6</c:v>
                </c:pt>
                <c:pt idx="1">
                  <c:v>18.3</c:v>
                </c:pt>
              </c:numCache>
            </c:numRef>
          </c:val>
        </c:ser>
        <c:dLbls>
          <c:showLegendKey val="0"/>
          <c:showVal val="0"/>
          <c:showCatName val="0"/>
          <c:showSerName val="0"/>
          <c:showPercent val="0"/>
          <c:showBubbleSize val="0"/>
        </c:dLbls>
        <c:gapWidth val="150"/>
        <c:shape val="box"/>
        <c:axId val="85415040"/>
        <c:axId val="85416576"/>
        <c:axId val="0"/>
      </c:bar3DChart>
      <c:catAx>
        <c:axId val="85415040"/>
        <c:scaling>
          <c:orientation val="minMax"/>
        </c:scaling>
        <c:delete val="0"/>
        <c:axPos val="l"/>
        <c:numFmt formatCode="General" sourceLinked="1"/>
        <c:majorTickMark val="out"/>
        <c:minorTickMark val="none"/>
        <c:tickLblPos val="nextTo"/>
        <c:txPr>
          <a:bodyPr/>
          <a:lstStyle/>
          <a:p>
            <a:pPr>
              <a:defRPr sz="1400"/>
            </a:pPr>
            <a:endParaRPr lang="lt-LT"/>
          </a:p>
        </c:txPr>
        <c:crossAx val="85416576"/>
        <c:crosses val="autoZero"/>
        <c:auto val="1"/>
        <c:lblAlgn val="ctr"/>
        <c:lblOffset val="100"/>
        <c:noMultiLvlLbl val="0"/>
      </c:catAx>
      <c:valAx>
        <c:axId val="85416576"/>
        <c:scaling>
          <c:orientation val="minMax"/>
        </c:scaling>
        <c:delete val="0"/>
        <c:axPos val="b"/>
        <c:majorGridlines/>
        <c:numFmt formatCode="0%" sourceLinked="1"/>
        <c:majorTickMark val="out"/>
        <c:minorTickMark val="none"/>
        <c:tickLblPos val="nextTo"/>
        <c:crossAx val="85415040"/>
        <c:crosses val="autoZero"/>
        <c:crossBetween val="between"/>
      </c:valAx>
      <c:spPr>
        <a:noFill/>
        <a:ln w="25384">
          <a:noFill/>
        </a:ln>
      </c:spPr>
    </c:plotArea>
    <c:legend>
      <c:legendPos val="t"/>
      <c:layout/>
      <c:overlay val="0"/>
      <c:txPr>
        <a:bodyPr/>
        <a:lstStyle/>
        <a:p>
          <a:pPr>
            <a:defRPr sz="1400" baseline="0"/>
          </a:pPr>
          <a:endParaRPr lang="lt-LT"/>
        </a:p>
      </c:txPr>
    </c:legend>
    <c:plotVisOnly val="1"/>
    <c:dispBlanksAs val="gap"/>
    <c:showDLblsOverMax val="0"/>
  </c:chart>
  <c:txPr>
    <a:bodyPr/>
    <a:lstStyle/>
    <a:p>
      <a:pPr>
        <a:defRPr sz="1799"/>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27817164482786683"/>
          <c:y val="5.4423747775799537E-2"/>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7.7520957109140217E-3"/>
                  <c:y val="3.355788047369987E-3"/>
                </c:manualLayout>
              </c:layout>
              <c:showLegendKey val="0"/>
              <c:showVal val="1"/>
              <c:showCatName val="0"/>
              <c:showSerName val="0"/>
              <c:showPercent val="0"/>
              <c:showBubbleSize val="0"/>
            </c:dLbl>
            <c:dLbl>
              <c:idx val="1"/>
              <c:layout>
                <c:manualLayout>
                  <c:x val="-1.292015951818991E-2"/>
                  <c:y val="-3.3557880473699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9.6</c:v>
                </c:pt>
                <c:pt idx="1">
                  <c:v>15.5</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29.5</c:v>
                </c:pt>
                <c:pt idx="1">
                  <c:v>29.2</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60.9</c:v>
                </c:pt>
                <c:pt idx="1">
                  <c:v>55.4</c:v>
                </c:pt>
              </c:numCache>
            </c:numRef>
          </c:val>
        </c:ser>
        <c:dLbls>
          <c:showLegendKey val="0"/>
          <c:showVal val="0"/>
          <c:showCatName val="0"/>
          <c:showSerName val="0"/>
          <c:showPercent val="0"/>
          <c:showBubbleSize val="0"/>
        </c:dLbls>
        <c:gapWidth val="150"/>
        <c:shape val="box"/>
        <c:axId val="73158656"/>
        <c:axId val="73160192"/>
        <c:axId val="0"/>
      </c:bar3DChart>
      <c:catAx>
        <c:axId val="73158656"/>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73160192"/>
        <c:crosses val="autoZero"/>
        <c:auto val="1"/>
        <c:lblAlgn val="ctr"/>
        <c:lblOffset val="100"/>
        <c:noMultiLvlLbl val="0"/>
      </c:catAx>
      <c:valAx>
        <c:axId val="73160192"/>
        <c:scaling>
          <c:orientation val="minMax"/>
        </c:scaling>
        <c:delete val="0"/>
        <c:axPos val="b"/>
        <c:majorGridlines/>
        <c:numFmt formatCode="0%" sourceLinked="1"/>
        <c:majorTickMark val="out"/>
        <c:minorTickMark val="none"/>
        <c:tickLblPos val="nextTo"/>
        <c:crossAx val="73158656"/>
        <c:crosses val="autoZero"/>
        <c:crossBetween val="between"/>
      </c:valAx>
      <c:spPr>
        <a:noFill/>
        <a:ln w="25400">
          <a:noFill/>
        </a:ln>
      </c:spPr>
    </c:plotArea>
    <c:legend>
      <c:legendPos val="t"/>
      <c:layout>
        <c:manualLayout>
          <c:xMode val="edge"/>
          <c:yMode val="edge"/>
          <c:x val="7.1888147693734514E-2"/>
          <c:y val="0"/>
          <c:w val="0.88689662501267974"/>
          <c:h val="0.12610595668997912"/>
        </c:manualLayout>
      </c:layout>
      <c:overlay val="0"/>
    </c:legend>
    <c:plotVisOnly val="1"/>
    <c:dispBlanksAs val="gap"/>
    <c:showDLblsOverMax val="0"/>
  </c:chart>
  <c:txPr>
    <a:bodyPr/>
    <a:lstStyle/>
    <a:p>
      <a:pPr>
        <a:defRPr sz="1800"/>
      </a:pPr>
      <a:endParaRPr lang="lt-L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735170603674536"/>
          <c:y val="7.6801427165354333E-2"/>
          <c:w val="0.5747288385826772"/>
          <c:h val="0.72043774606299216"/>
        </c:manualLayout>
      </c:layout>
      <c:barChart>
        <c:barDir val="col"/>
        <c:grouping val="clustered"/>
        <c:varyColors val="0"/>
        <c:ser>
          <c:idx val="0"/>
          <c:order val="0"/>
          <c:tx>
            <c:strRef>
              <c:f>Lapas1!$B$1</c:f>
              <c:strCache>
                <c:ptCount val="1"/>
                <c:pt idx="0">
                  <c:v>Visaginas</c:v>
                </c:pt>
              </c:strCache>
            </c:strRef>
          </c:tx>
          <c:spPr>
            <a:solidFill>
              <a:srgbClr val="00B050"/>
            </a:solidFill>
          </c:spPr>
          <c:invertIfNegative val="0"/>
          <c:dLbls>
            <c:dLbl>
              <c:idx val="0"/>
              <c:layout/>
              <c:tx>
                <c:rich>
                  <a:bodyPr/>
                  <a:lstStyle/>
                  <a:p>
                    <a:r>
                      <a:rPr lang="en-US" dirty="0" smtClean="0"/>
                      <a:t> </a:t>
                    </a:r>
                    <a:r>
                      <a:rPr lang="lt-LT" dirty="0" smtClean="0"/>
                      <a:t>19,5</a:t>
                    </a:r>
                    <a:endParaRPr lang="en-US" dirty="0"/>
                  </a:p>
                </c:rich>
              </c:tx>
              <c:showLegendKey val="0"/>
              <c:showVal val="1"/>
              <c:showCatName val="0"/>
              <c:showSerName val="1"/>
              <c:showPercent val="0"/>
              <c:showBubbleSize val="0"/>
            </c:dLbl>
            <c:dLbl>
              <c:idx val="1"/>
              <c:layout/>
              <c:tx>
                <c:rich>
                  <a:bodyPr/>
                  <a:lstStyle/>
                  <a:p>
                    <a:r>
                      <a:rPr lang="en-US" dirty="0" smtClean="0"/>
                      <a:t> </a:t>
                    </a:r>
                    <a:r>
                      <a:rPr lang="lt-LT" dirty="0" smtClean="0"/>
                      <a:t>2,3</a:t>
                    </a:r>
                    <a:endParaRPr lang="en-US" dirty="0"/>
                  </a:p>
                </c:rich>
              </c:tx>
              <c:showLegendKey val="0"/>
              <c:showVal val="1"/>
              <c:showCatName val="0"/>
              <c:showSerName val="1"/>
              <c:showPercent val="0"/>
              <c:showBubbleSize val="0"/>
            </c:dLbl>
            <c:txPr>
              <a:bodyPr/>
              <a:lstStyle/>
              <a:p>
                <a:pPr>
                  <a:defRPr sz="1400"/>
                </a:pPr>
                <a:endParaRPr lang="lt-LT"/>
              </a:p>
            </c:txPr>
            <c:showLegendKey val="0"/>
            <c:showVal val="1"/>
            <c:showCatName val="0"/>
            <c:showSerName val="1"/>
            <c:showPercent val="0"/>
            <c:showBubbleSize val="0"/>
            <c:showLeaderLines val="0"/>
          </c:dLbls>
          <c:cat>
            <c:strRef>
              <c:f>Lapas1!$A$2:$A$3</c:f>
              <c:strCache>
                <c:ptCount val="2"/>
                <c:pt idx="0">
                  <c:v>6 kl.</c:v>
                </c:pt>
                <c:pt idx="1">
                  <c:v>4 kl.</c:v>
                </c:pt>
              </c:strCache>
            </c:strRef>
          </c:cat>
          <c:val>
            <c:numRef>
              <c:f>Lapas1!$B$2:$B$3</c:f>
              <c:numCache>
                <c:formatCode>General</c:formatCode>
                <c:ptCount val="2"/>
                <c:pt idx="0">
                  <c:v>19.5</c:v>
                </c:pt>
                <c:pt idx="1">
                  <c:v>2.2999999999999998</c:v>
                </c:pt>
              </c:numCache>
            </c:numRef>
          </c:val>
        </c:ser>
        <c:dLbls>
          <c:showLegendKey val="0"/>
          <c:showVal val="0"/>
          <c:showCatName val="0"/>
          <c:showSerName val="0"/>
          <c:showPercent val="0"/>
          <c:showBubbleSize val="0"/>
        </c:dLbls>
        <c:gapWidth val="150"/>
        <c:axId val="85449344"/>
        <c:axId val="135598464"/>
      </c:barChart>
      <c:catAx>
        <c:axId val="85449344"/>
        <c:scaling>
          <c:orientation val="minMax"/>
        </c:scaling>
        <c:delete val="0"/>
        <c:axPos val="b"/>
        <c:majorTickMark val="out"/>
        <c:minorTickMark val="none"/>
        <c:tickLblPos val="nextTo"/>
        <c:txPr>
          <a:bodyPr/>
          <a:lstStyle/>
          <a:p>
            <a:pPr>
              <a:defRPr sz="1400" baseline="0"/>
            </a:pPr>
            <a:endParaRPr lang="lt-LT"/>
          </a:p>
        </c:txPr>
        <c:crossAx val="135598464"/>
        <c:crosses val="autoZero"/>
        <c:auto val="1"/>
        <c:lblAlgn val="ctr"/>
        <c:lblOffset val="100"/>
        <c:noMultiLvlLbl val="0"/>
      </c:catAx>
      <c:valAx>
        <c:axId val="135598464"/>
        <c:scaling>
          <c:orientation val="minMax"/>
        </c:scaling>
        <c:delete val="0"/>
        <c:axPos val="l"/>
        <c:majorGridlines/>
        <c:numFmt formatCode="General" sourceLinked="1"/>
        <c:majorTickMark val="out"/>
        <c:minorTickMark val="none"/>
        <c:tickLblPos val="nextTo"/>
        <c:crossAx val="85449344"/>
        <c:crosses val="autoZero"/>
        <c:crossBetween val="between"/>
      </c:valAx>
    </c:plotArea>
    <c:plotVisOnly val="1"/>
    <c:dispBlanksAs val="gap"/>
    <c:showDLblsOverMax val="0"/>
  </c:chart>
  <c:txPr>
    <a:bodyPr/>
    <a:lstStyle/>
    <a:p>
      <a:pPr>
        <a:defRPr sz="1800"/>
      </a:pPr>
      <a:endParaRPr lang="lt-LT"/>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6892219536914321"/>
          <c:y val="2.4305555555555556E-2"/>
          <c:w val="0.67098689202372297"/>
          <c:h val="0.80623824365704289"/>
        </c:manualLayout>
      </c:layout>
      <c:bar3DChart>
        <c:barDir val="bar"/>
        <c:grouping val="percentStacked"/>
        <c:varyColors val="0"/>
        <c:ser>
          <c:idx val="0"/>
          <c:order val="0"/>
          <c:tx>
            <c:strRef>
              <c:f>Lapas1!$B$1</c:f>
              <c:strCache>
                <c:ptCount val="1"/>
                <c:pt idx="0">
                  <c:v>1 gr.</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c:v>
                </c:pt>
              </c:strCache>
            </c:strRef>
          </c:cat>
          <c:val>
            <c:numRef>
              <c:f>Lapas1!$B$2:$B$3</c:f>
              <c:numCache>
                <c:formatCode>General</c:formatCode>
                <c:ptCount val="2"/>
                <c:pt idx="0">
                  <c:v>13.5</c:v>
                </c:pt>
                <c:pt idx="1">
                  <c:v>15.3</c:v>
                </c:pt>
              </c:numCache>
            </c:numRef>
          </c:val>
        </c:ser>
        <c:ser>
          <c:idx val="1"/>
          <c:order val="1"/>
          <c:tx>
            <c:strRef>
              <c:f>Lapas1!$C$1</c:f>
              <c:strCache>
                <c:ptCount val="1"/>
                <c:pt idx="0">
                  <c:v>2 gr.</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c:v>
                </c:pt>
              </c:strCache>
            </c:strRef>
          </c:cat>
          <c:val>
            <c:numRef>
              <c:f>Lapas1!$C$2:$C$3</c:f>
              <c:numCache>
                <c:formatCode>General</c:formatCode>
                <c:ptCount val="2"/>
                <c:pt idx="0">
                  <c:v>30.8</c:v>
                </c:pt>
                <c:pt idx="1">
                  <c:v>34.1</c:v>
                </c:pt>
              </c:numCache>
            </c:numRef>
          </c:val>
        </c:ser>
        <c:ser>
          <c:idx val="2"/>
          <c:order val="2"/>
          <c:tx>
            <c:strRef>
              <c:f>Lapas1!$D$1</c:f>
              <c:strCache>
                <c:ptCount val="1"/>
                <c:pt idx="0">
                  <c:v>3 gr.</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c:v>
                </c:pt>
              </c:strCache>
            </c:strRef>
          </c:cat>
          <c:val>
            <c:numRef>
              <c:f>Lapas1!$D$2:$D$3</c:f>
              <c:numCache>
                <c:formatCode>General</c:formatCode>
                <c:ptCount val="2"/>
                <c:pt idx="0">
                  <c:v>42.3</c:v>
                </c:pt>
                <c:pt idx="1">
                  <c:v>35.9</c:v>
                </c:pt>
              </c:numCache>
            </c:numRef>
          </c:val>
        </c:ser>
        <c:ser>
          <c:idx val="3"/>
          <c:order val="3"/>
          <c:tx>
            <c:strRef>
              <c:f>Lapas1!$E$1</c:f>
              <c:strCache>
                <c:ptCount val="1"/>
                <c:pt idx="0">
                  <c:v>4 gr.</c:v>
                </c:pt>
              </c:strCache>
            </c:strRef>
          </c:tx>
          <c:invertIfNegative val="0"/>
          <c:dPt>
            <c:idx val="0"/>
            <c:invertIfNegative val="0"/>
            <c:bubble3D val="0"/>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txPr>
              <a:bodyPr/>
              <a:lstStyle/>
              <a:p>
                <a:pPr>
                  <a:defRPr baseline="0">
                    <a:solidFill>
                      <a:schemeClr val="bg1"/>
                    </a:solidFill>
                  </a:defRPr>
                </a:pPr>
                <a:endParaRPr lang="lt-LT"/>
              </a:p>
            </c:txPr>
            <c:showLegendKey val="0"/>
            <c:showVal val="0"/>
            <c:showCatName val="0"/>
            <c:showSerName val="0"/>
            <c:showPercent val="0"/>
            <c:showBubbleSize val="0"/>
          </c:dLbls>
          <c:cat>
            <c:strRef>
              <c:f>Lapas1!$A$2:$A$3</c:f>
              <c:strCache>
                <c:ptCount val="2"/>
                <c:pt idx="0">
                  <c:v>Visaginas</c:v>
                </c:pt>
                <c:pt idx="1">
                  <c:v>Lietuva</c:v>
                </c:pt>
              </c:strCache>
            </c:strRef>
          </c:cat>
          <c:val>
            <c:numRef>
              <c:f>Lapas1!$E$2:$E$3</c:f>
              <c:numCache>
                <c:formatCode>General</c:formatCode>
                <c:ptCount val="2"/>
                <c:pt idx="0">
                  <c:v>13.5</c:v>
                </c:pt>
                <c:pt idx="1">
                  <c:v>14.8</c:v>
                </c:pt>
              </c:numCache>
            </c:numRef>
          </c:val>
        </c:ser>
        <c:dLbls>
          <c:showLegendKey val="0"/>
          <c:showVal val="0"/>
          <c:showCatName val="0"/>
          <c:showSerName val="0"/>
          <c:showPercent val="0"/>
          <c:showBubbleSize val="0"/>
        </c:dLbls>
        <c:gapWidth val="150"/>
        <c:shape val="box"/>
        <c:axId val="138335744"/>
        <c:axId val="138337280"/>
        <c:axId val="0"/>
      </c:bar3DChart>
      <c:catAx>
        <c:axId val="138335744"/>
        <c:scaling>
          <c:orientation val="minMax"/>
        </c:scaling>
        <c:delete val="1"/>
        <c:axPos val="l"/>
        <c:numFmt formatCode="General" sourceLinked="1"/>
        <c:majorTickMark val="out"/>
        <c:minorTickMark val="none"/>
        <c:tickLblPos val="nextTo"/>
        <c:crossAx val="138337280"/>
        <c:crosses val="autoZero"/>
        <c:auto val="1"/>
        <c:lblAlgn val="ctr"/>
        <c:lblOffset val="100"/>
        <c:noMultiLvlLbl val="0"/>
      </c:catAx>
      <c:valAx>
        <c:axId val="138337280"/>
        <c:scaling>
          <c:orientation val="minMax"/>
        </c:scaling>
        <c:delete val="0"/>
        <c:axPos val="b"/>
        <c:majorGridlines/>
        <c:numFmt formatCode="0%" sourceLinked="1"/>
        <c:majorTickMark val="out"/>
        <c:minorTickMark val="none"/>
        <c:tickLblPos val="nextTo"/>
        <c:crossAx val="138335744"/>
        <c:crosses val="autoZero"/>
        <c:crossBetween val="between"/>
      </c:valAx>
      <c:spPr>
        <a:pattFill prst="pct10">
          <a:fgClr>
            <a:schemeClr val="accent1"/>
          </a:fgClr>
          <a:bgClr>
            <a:schemeClr val="bg1"/>
          </a:bgClr>
        </a:patt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6892219536914321"/>
          <c:y val="2.4305555555555556E-2"/>
          <c:w val="0.67098689202372297"/>
          <c:h val="0.80623824365704289"/>
        </c:manualLayout>
      </c:layout>
      <c:bar3DChart>
        <c:barDir val="bar"/>
        <c:grouping val="percentStacked"/>
        <c:varyColors val="0"/>
        <c:ser>
          <c:idx val="0"/>
          <c:order val="0"/>
          <c:tx>
            <c:strRef>
              <c:f>Lapas1!$B$1</c:f>
              <c:strCache>
                <c:ptCount val="1"/>
                <c:pt idx="0">
                  <c:v>1 gr.</c:v>
                </c:pt>
              </c:strCache>
            </c:strRef>
          </c:tx>
          <c:invertIfNegative val="0"/>
          <c:dLbls>
            <c:showLegendKey val="0"/>
            <c:showVal val="1"/>
            <c:showCatName val="0"/>
            <c:showSerName val="0"/>
            <c:showPercent val="0"/>
            <c:showBubbleSize val="0"/>
            <c:showLeaderLines val="0"/>
          </c:dLbls>
          <c:cat>
            <c:strRef>
              <c:f>Lapas1!$A$2:$A$3</c:f>
              <c:strCache>
                <c:ptCount val="2"/>
                <c:pt idx="0">
                  <c:v>Visaginas</c:v>
                </c:pt>
                <c:pt idx="1">
                  <c:v>Lietuva</c:v>
                </c:pt>
              </c:strCache>
            </c:strRef>
          </c:cat>
          <c:val>
            <c:numRef>
              <c:f>Lapas1!$B$2:$B$3</c:f>
              <c:numCache>
                <c:formatCode>General</c:formatCode>
                <c:ptCount val="2"/>
                <c:pt idx="0">
                  <c:v>13.5</c:v>
                </c:pt>
                <c:pt idx="1">
                  <c:v>14.4</c:v>
                </c:pt>
              </c:numCache>
            </c:numRef>
          </c:val>
        </c:ser>
        <c:ser>
          <c:idx val="1"/>
          <c:order val="1"/>
          <c:tx>
            <c:strRef>
              <c:f>Lapas1!$C$1</c:f>
              <c:strCache>
                <c:ptCount val="1"/>
                <c:pt idx="0">
                  <c:v>2 gr.</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Visaginas</c:v>
                </c:pt>
                <c:pt idx="1">
                  <c:v>Lietuva</c:v>
                </c:pt>
              </c:strCache>
            </c:strRef>
          </c:cat>
          <c:val>
            <c:numRef>
              <c:f>Lapas1!$C$2:$C$3</c:f>
              <c:numCache>
                <c:formatCode>General</c:formatCode>
                <c:ptCount val="2"/>
                <c:pt idx="0">
                  <c:v>42.3</c:v>
                </c:pt>
                <c:pt idx="1">
                  <c:v>36.200000000000003</c:v>
                </c:pt>
              </c:numCache>
            </c:numRef>
          </c:val>
        </c:ser>
        <c:ser>
          <c:idx val="2"/>
          <c:order val="2"/>
          <c:tx>
            <c:strRef>
              <c:f>Lapas1!$D$1</c:f>
              <c:strCache>
                <c:ptCount val="1"/>
                <c:pt idx="0">
                  <c:v>3 gr.</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Visaginas</c:v>
                </c:pt>
                <c:pt idx="1">
                  <c:v>Lietuva</c:v>
                </c:pt>
              </c:strCache>
            </c:strRef>
          </c:cat>
          <c:val>
            <c:numRef>
              <c:f>Lapas1!$D$2:$D$3</c:f>
              <c:numCache>
                <c:formatCode>General</c:formatCode>
                <c:ptCount val="2"/>
                <c:pt idx="0">
                  <c:v>32.700000000000003</c:v>
                </c:pt>
                <c:pt idx="1">
                  <c:v>35.4</c:v>
                </c:pt>
              </c:numCache>
            </c:numRef>
          </c:val>
        </c:ser>
        <c:ser>
          <c:idx val="3"/>
          <c:order val="3"/>
          <c:tx>
            <c:strRef>
              <c:f>Lapas1!$E$1</c:f>
              <c:strCache>
                <c:ptCount val="1"/>
                <c:pt idx="0">
                  <c:v>4 gr.</c:v>
                </c:pt>
              </c:strCache>
            </c:strRef>
          </c:tx>
          <c:invertIfNegative val="0"/>
          <c:dPt>
            <c:idx val="0"/>
            <c:invertIfNegative val="0"/>
            <c:bubble3D val="0"/>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txPr>
              <a:bodyPr/>
              <a:lstStyle/>
              <a:p>
                <a:pPr>
                  <a:defRPr baseline="0">
                    <a:solidFill>
                      <a:schemeClr val="bg1"/>
                    </a:solidFill>
                  </a:defRPr>
                </a:pPr>
                <a:endParaRPr lang="lt-LT"/>
              </a:p>
            </c:txPr>
            <c:showLegendKey val="0"/>
            <c:showVal val="0"/>
            <c:showCatName val="0"/>
            <c:showSerName val="0"/>
            <c:showPercent val="0"/>
            <c:showBubbleSize val="0"/>
          </c:dLbls>
          <c:cat>
            <c:strRef>
              <c:f>Lapas1!$A$2:$A$3</c:f>
              <c:strCache>
                <c:ptCount val="2"/>
                <c:pt idx="0">
                  <c:v>Visaginas</c:v>
                </c:pt>
                <c:pt idx="1">
                  <c:v>Lietuva</c:v>
                </c:pt>
              </c:strCache>
            </c:strRef>
          </c:cat>
          <c:val>
            <c:numRef>
              <c:f>Lapas1!$E$2:$E$3</c:f>
              <c:numCache>
                <c:formatCode>General</c:formatCode>
                <c:ptCount val="2"/>
                <c:pt idx="0">
                  <c:v>11.5</c:v>
                </c:pt>
                <c:pt idx="1">
                  <c:v>14</c:v>
                </c:pt>
              </c:numCache>
            </c:numRef>
          </c:val>
        </c:ser>
        <c:dLbls>
          <c:showLegendKey val="0"/>
          <c:showVal val="0"/>
          <c:showCatName val="0"/>
          <c:showSerName val="0"/>
          <c:showPercent val="0"/>
          <c:showBubbleSize val="0"/>
        </c:dLbls>
        <c:gapWidth val="150"/>
        <c:shape val="box"/>
        <c:axId val="135717248"/>
        <c:axId val="135718784"/>
        <c:axId val="0"/>
      </c:bar3DChart>
      <c:catAx>
        <c:axId val="135717248"/>
        <c:scaling>
          <c:orientation val="minMax"/>
        </c:scaling>
        <c:delete val="1"/>
        <c:axPos val="l"/>
        <c:numFmt formatCode="General" sourceLinked="1"/>
        <c:majorTickMark val="out"/>
        <c:minorTickMark val="none"/>
        <c:tickLblPos val="nextTo"/>
        <c:crossAx val="135718784"/>
        <c:crosses val="autoZero"/>
        <c:auto val="1"/>
        <c:lblAlgn val="ctr"/>
        <c:lblOffset val="100"/>
        <c:noMultiLvlLbl val="0"/>
      </c:catAx>
      <c:valAx>
        <c:axId val="135718784"/>
        <c:scaling>
          <c:orientation val="minMax"/>
        </c:scaling>
        <c:delete val="0"/>
        <c:axPos val="b"/>
        <c:majorGridlines/>
        <c:numFmt formatCode="0%" sourceLinked="1"/>
        <c:majorTickMark val="out"/>
        <c:minorTickMark val="none"/>
        <c:tickLblPos val="nextTo"/>
        <c:crossAx val="135717248"/>
        <c:crosses val="autoZero"/>
        <c:crossBetween val="between"/>
      </c:valAx>
      <c:spPr>
        <a:pattFill prst="pct10">
          <a:fgClr>
            <a:schemeClr val="accent1"/>
          </a:fgClr>
          <a:bgClr>
            <a:schemeClr val="bg1"/>
          </a:bgClr>
        </a:pattFill>
        <a:ln w="25400">
          <a:noFill/>
        </a:ln>
      </c:spPr>
    </c:plotArea>
    <c:plotVisOnly val="1"/>
    <c:dispBlanksAs val="gap"/>
    <c:showDLblsOverMax val="0"/>
  </c:chart>
  <c:txPr>
    <a:bodyPr/>
    <a:lstStyle/>
    <a:p>
      <a:pPr>
        <a:defRPr sz="1800"/>
      </a:pPr>
      <a:endParaRPr lang="lt-LT"/>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3760437861154063"/>
          <c:y val="5.4423747775799537E-2"/>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7.7520957109140217E-3"/>
                  <c:y val="3.355788047369987E-3"/>
                </c:manualLayout>
              </c:layout>
              <c:showLegendKey val="0"/>
              <c:showVal val="1"/>
              <c:showCatName val="0"/>
              <c:showSerName val="0"/>
              <c:showPercent val="0"/>
              <c:showBubbleSize val="0"/>
            </c:dLbl>
            <c:dLbl>
              <c:idx val="1"/>
              <c:layout>
                <c:manualLayout>
                  <c:x val="-1.292015951818991E-2"/>
                  <c:y val="-3.3557880473699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9.8000000000000007</c:v>
                </c:pt>
                <c:pt idx="1">
                  <c:v>7.8</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28.8</c:v>
                </c:pt>
                <c:pt idx="1">
                  <c:v>27.7</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61.5</c:v>
                </c:pt>
                <c:pt idx="1">
                  <c:v>64.5</c:v>
                </c:pt>
              </c:numCache>
            </c:numRef>
          </c:val>
        </c:ser>
        <c:dLbls>
          <c:showLegendKey val="0"/>
          <c:showVal val="0"/>
          <c:showCatName val="0"/>
          <c:showSerName val="0"/>
          <c:showPercent val="0"/>
          <c:showBubbleSize val="0"/>
        </c:dLbls>
        <c:gapWidth val="150"/>
        <c:shape val="box"/>
        <c:axId val="92185344"/>
        <c:axId val="92186880"/>
        <c:axId val="0"/>
      </c:bar3DChart>
      <c:catAx>
        <c:axId val="92185344"/>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92186880"/>
        <c:crosses val="autoZero"/>
        <c:auto val="1"/>
        <c:lblAlgn val="ctr"/>
        <c:lblOffset val="100"/>
        <c:noMultiLvlLbl val="0"/>
      </c:catAx>
      <c:valAx>
        <c:axId val="92186880"/>
        <c:scaling>
          <c:orientation val="minMax"/>
        </c:scaling>
        <c:delete val="0"/>
        <c:axPos val="b"/>
        <c:majorGridlines/>
        <c:numFmt formatCode="0%" sourceLinked="1"/>
        <c:majorTickMark val="out"/>
        <c:minorTickMark val="none"/>
        <c:tickLblPos val="nextTo"/>
        <c:crossAx val="92185344"/>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3760437861154063"/>
          <c:y val="5.4423747775799537E-2"/>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7.7520957109140217E-3"/>
                  <c:y val="3.355788047369987E-3"/>
                </c:manualLayout>
              </c:layout>
              <c:showLegendKey val="0"/>
              <c:showVal val="1"/>
              <c:showCatName val="0"/>
              <c:showSerName val="0"/>
              <c:showPercent val="0"/>
              <c:showBubbleSize val="0"/>
            </c:dLbl>
            <c:dLbl>
              <c:idx val="1"/>
              <c:layout>
                <c:manualLayout>
                  <c:x val="-1.292015951818991E-2"/>
                  <c:y val="-3.3557880473699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9.4</c:v>
                </c:pt>
                <c:pt idx="1">
                  <c:v>9.4</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33</c:v>
                </c:pt>
                <c:pt idx="1">
                  <c:v>28.1</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57.6</c:v>
                </c:pt>
                <c:pt idx="1">
                  <c:v>62.5</c:v>
                </c:pt>
              </c:numCache>
            </c:numRef>
          </c:val>
        </c:ser>
        <c:dLbls>
          <c:showLegendKey val="0"/>
          <c:showVal val="0"/>
          <c:showCatName val="0"/>
          <c:showSerName val="0"/>
          <c:showPercent val="0"/>
          <c:showBubbleSize val="0"/>
        </c:dLbls>
        <c:gapWidth val="150"/>
        <c:shape val="box"/>
        <c:axId val="92123520"/>
        <c:axId val="92125056"/>
        <c:axId val="0"/>
      </c:bar3DChart>
      <c:catAx>
        <c:axId val="92123520"/>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92125056"/>
        <c:crosses val="autoZero"/>
        <c:auto val="1"/>
        <c:lblAlgn val="ctr"/>
        <c:lblOffset val="100"/>
        <c:noMultiLvlLbl val="0"/>
      </c:catAx>
      <c:valAx>
        <c:axId val="92125056"/>
        <c:scaling>
          <c:orientation val="minMax"/>
        </c:scaling>
        <c:delete val="0"/>
        <c:axPos val="b"/>
        <c:majorGridlines/>
        <c:numFmt formatCode="0%" sourceLinked="1"/>
        <c:majorTickMark val="out"/>
        <c:minorTickMark val="none"/>
        <c:tickLblPos val="nextTo"/>
        <c:crossAx val="92123520"/>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27817164482786683"/>
          <c:y val="7.3113901787974717E-4"/>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2.0672255229103882E-2"/>
                  <c:y val="3.355788047369987E-3"/>
                </c:manualLayout>
              </c:layout>
              <c:showLegendKey val="0"/>
              <c:showVal val="1"/>
              <c:showCatName val="0"/>
              <c:showSerName val="0"/>
              <c:showPercent val="0"/>
              <c:showBubbleSize val="0"/>
            </c:dLbl>
            <c:dLbl>
              <c:idx val="1"/>
              <c:layout>
                <c:manualLayout>
                  <c:x val="-1.292015951818991E-2"/>
                  <c:y val="-3.3557880473699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8.6</c:v>
                </c:pt>
                <c:pt idx="1">
                  <c:v>11.1</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31.9</c:v>
                </c:pt>
                <c:pt idx="1">
                  <c:v>28.7</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59.5</c:v>
                </c:pt>
                <c:pt idx="1">
                  <c:v>60.2</c:v>
                </c:pt>
              </c:numCache>
            </c:numRef>
          </c:val>
        </c:ser>
        <c:dLbls>
          <c:showLegendKey val="0"/>
          <c:showVal val="0"/>
          <c:showCatName val="0"/>
          <c:showSerName val="0"/>
          <c:showPercent val="0"/>
          <c:showBubbleSize val="0"/>
        </c:dLbls>
        <c:gapWidth val="150"/>
        <c:shape val="box"/>
        <c:axId val="92300032"/>
        <c:axId val="92301568"/>
        <c:axId val="0"/>
      </c:bar3DChart>
      <c:catAx>
        <c:axId val="92300032"/>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92301568"/>
        <c:crosses val="autoZero"/>
        <c:auto val="1"/>
        <c:lblAlgn val="ctr"/>
        <c:lblOffset val="100"/>
        <c:noMultiLvlLbl val="0"/>
      </c:catAx>
      <c:valAx>
        <c:axId val="92301568"/>
        <c:scaling>
          <c:orientation val="minMax"/>
        </c:scaling>
        <c:delete val="0"/>
        <c:axPos val="b"/>
        <c:majorGridlines/>
        <c:numFmt formatCode="0%" sourceLinked="1"/>
        <c:majorTickMark val="out"/>
        <c:minorTickMark val="none"/>
        <c:tickLblPos val="nextTo"/>
        <c:crossAx val="92300032"/>
        <c:crosses val="autoZero"/>
        <c:crossBetween val="between"/>
      </c:valAx>
      <c:spPr>
        <a:noFill/>
        <a:ln w="25400">
          <a:noFill/>
        </a:ln>
      </c:spPr>
    </c:plotArea>
    <c:legend>
      <c:legendPos val="t"/>
      <c:layout>
        <c:manualLayout>
          <c:xMode val="edge"/>
          <c:yMode val="edge"/>
          <c:x val="0.11310327988931392"/>
          <c:y val="0"/>
          <c:w val="0.88689662501267974"/>
          <c:h val="0.12610595668997912"/>
        </c:manualLayout>
      </c:layout>
      <c:overlay val="0"/>
    </c:legend>
    <c:plotVisOnly val="1"/>
    <c:dispBlanksAs val="gap"/>
    <c:showDLblsOverMax val="0"/>
  </c:chart>
  <c:txPr>
    <a:bodyPr/>
    <a:lstStyle/>
    <a:p>
      <a:pPr>
        <a:defRPr sz="1800"/>
      </a:pPr>
      <a:endParaRPr lang="lt-L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3760437861154063"/>
          <c:y val="5.4423747775799537E-2"/>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7.7520957109140217E-3"/>
                  <c:y val="3.355788047369987E-3"/>
                </c:manualLayout>
              </c:layout>
              <c:showLegendKey val="0"/>
              <c:showVal val="1"/>
              <c:showCatName val="0"/>
              <c:showSerName val="0"/>
              <c:showPercent val="0"/>
              <c:showBubbleSize val="0"/>
            </c:dLbl>
            <c:dLbl>
              <c:idx val="1"/>
              <c:layout>
                <c:manualLayout>
                  <c:x val="-1.292015951818991E-2"/>
                  <c:y val="-3.3557880473699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9.1999999999999993</c:v>
                </c:pt>
                <c:pt idx="1">
                  <c:v>7.6</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34</c:v>
                </c:pt>
                <c:pt idx="1">
                  <c:v>27.2</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56.7</c:v>
                </c:pt>
                <c:pt idx="1">
                  <c:v>65.2</c:v>
                </c:pt>
              </c:numCache>
            </c:numRef>
          </c:val>
        </c:ser>
        <c:dLbls>
          <c:showLegendKey val="0"/>
          <c:showVal val="0"/>
          <c:showCatName val="0"/>
          <c:showSerName val="0"/>
          <c:showPercent val="0"/>
          <c:showBubbleSize val="0"/>
        </c:dLbls>
        <c:gapWidth val="150"/>
        <c:shape val="box"/>
        <c:axId val="92406912"/>
        <c:axId val="92408448"/>
        <c:axId val="0"/>
      </c:bar3DChart>
      <c:catAx>
        <c:axId val="92406912"/>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92408448"/>
        <c:crosses val="autoZero"/>
        <c:auto val="1"/>
        <c:lblAlgn val="ctr"/>
        <c:lblOffset val="100"/>
        <c:noMultiLvlLbl val="0"/>
      </c:catAx>
      <c:valAx>
        <c:axId val="92408448"/>
        <c:scaling>
          <c:orientation val="minMax"/>
        </c:scaling>
        <c:delete val="0"/>
        <c:axPos val="b"/>
        <c:majorGridlines/>
        <c:numFmt formatCode="0%" sourceLinked="1"/>
        <c:majorTickMark val="out"/>
        <c:minorTickMark val="none"/>
        <c:tickLblPos val="nextTo"/>
        <c:crossAx val="92406912"/>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0659599576788477"/>
          <c:y val="2.0865867302099671E-2"/>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2.0672255229103882E-2"/>
                  <c:y val="3.355788047369987E-3"/>
                </c:manualLayout>
              </c:layout>
              <c:showLegendKey val="0"/>
              <c:showVal val="1"/>
              <c:showCatName val="0"/>
              <c:showSerName val="0"/>
              <c:showPercent val="0"/>
              <c:showBubbleSize val="0"/>
            </c:dLbl>
            <c:dLbl>
              <c:idx val="1"/>
              <c:layout>
                <c:manualLayout>
                  <c:x val="-4.3928542361845853E-2"/>
                  <c:y val="-1.342315218947994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9</c:v>
                </c:pt>
                <c:pt idx="1">
                  <c:v>17.100000000000001</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31.8</c:v>
                </c:pt>
                <c:pt idx="1">
                  <c:v>24</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59.2</c:v>
                </c:pt>
                <c:pt idx="1">
                  <c:v>58.9</c:v>
                </c:pt>
              </c:numCache>
            </c:numRef>
          </c:val>
        </c:ser>
        <c:dLbls>
          <c:showLegendKey val="0"/>
          <c:showVal val="0"/>
          <c:showCatName val="0"/>
          <c:showSerName val="0"/>
          <c:showPercent val="0"/>
          <c:showBubbleSize val="0"/>
        </c:dLbls>
        <c:gapWidth val="150"/>
        <c:shape val="box"/>
        <c:axId val="92440064"/>
        <c:axId val="92441600"/>
        <c:axId val="0"/>
      </c:bar3DChart>
      <c:catAx>
        <c:axId val="92440064"/>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92441600"/>
        <c:crosses val="autoZero"/>
        <c:auto val="1"/>
        <c:lblAlgn val="ctr"/>
        <c:lblOffset val="100"/>
        <c:noMultiLvlLbl val="0"/>
      </c:catAx>
      <c:valAx>
        <c:axId val="92441600"/>
        <c:scaling>
          <c:orientation val="minMax"/>
        </c:scaling>
        <c:delete val="0"/>
        <c:axPos val="b"/>
        <c:majorGridlines/>
        <c:numFmt formatCode="0%" sourceLinked="1"/>
        <c:majorTickMark val="out"/>
        <c:minorTickMark val="none"/>
        <c:tickLblPos val="nextTo"/>
        <c:crossAx val="92440064"/>
        <c:crosses val="autoZero"/>
        <c:crossBetween val="between"/>
      </c:valAx>
      <c:spPr>
        <a:noFill/>
        <a:ln w="25400">
          <a:noFill/>
        </a:ln>
      </c:spPr>
    </c:plotArea>
    <c:legend>
      <c:legendPos val="t"/>
      <c:layout>
        <c:manualLayout>
          <c:xMode val="edge"/>
          <c:yMode val="edge"/>
          <c:x val="0.11310327988931392"/>
          <c:y val="0"/>
          <c:w val="0.88689662501267974"/>
          <c:h val="0.12610595668997912"/>
        </c:manualLayout>
      </c:layout>
      <c:overlay val="0"/>
    </c:legend>
    <c:plotVisOnly val="1"/>
    <c:dispBlanksAs val="gap"/>
    <c:showDLblsOverMax val="0"/>
  </c:chart>
  <c:txPr>
    <a:bodyPr/>
    <a:lstStyle/>
    <a:p>
      <a:pPr>
        <a:defRPr sz="1800"/>
      </a:pPr>
      <a:endParaRPr lang="lt-L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3502034670790265"/>
          <c:y val="5.4423747775799537E-2"/>
          <c:w val="0.57019944907876619"/>
          <c:h val="0.80623824365704289"/>
        </c:manualLayout>
      </c:layout>
      <c:bar3DChart>
        <c:barDir val="bar"/>
        <c:grouping val="percentStacked"/>
        <c:varyColors val="0"/>
        <c:ser>
          <c:idx val="0"/>
          <c:order val="0"/>
          <c:tx>
            <c:strRef>
              <c:f>Lapas1!$B$1</c:f>
              <c:strCache>
                <c:ptCount val="1"/>
                <c:pt idx="0">
                  <c:v>1 grupė</c:v>
                </c:pt>
              </c:strCache>
            </c:strRef>
          </c:tx>
          <c:invertIfNegative val="0"/>
          <c:dLbls>
            <c:dLbl>
              <c:idx val="0"/>
              <c:layout>
                <c:manualLayout>
                  <c:x val="-7.7520957109140217E-3"/>
                  <c:y val="3.355788047369987E-3"/>
                </c:manualLayout>
              </c:layout>
              <c:showLegendKey val="0"/>
              <c:showVal val="1"/>
              <c:showCatName val="0"/>
              <c:showSerName val="0"/>
              <c:showPercent val="0"/>
              <c:showBubbleSize val="0"/>
            </c:dLbl>
            <c:dLbl>
              <c:idx val="1"/>
              <c:layout>
                <c:manualLayout>
                  <c:x val="-1.292015951818991E-2"/>
                  <c:y val="-3.3557880473699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Lapas1!$B$2:$B$3</c:f>
              <c:numCache>
                <c:formatCode>General</c:formatCode>
                <c:ptCount val="2"/>
                <c:pt idx="0">
                  <c:v>9.3000000000000007</c:v>
                </c:pt>
                <c:pt idx="1">
                  <c:v>9.4</c:v>
                </c:pt>
              </c:numCache>
            </c:numRef>
          </c:val>
        </c:ser>
        <c:ser>
          <c:idx val="1"/>
          <c:order val="1"/>
          <c:tx>
            <c:strRef>
              <c:f>Lapas1!$C$1</c:f>
              <c:strCache>
                <c:ptCount val="1"/>
                <c:pt idx="0">
                  <c:v>2 grupė</c:v>
                </c:pt>
              </c:strCache>
            </c:strRef>
          </c:tx>
          <c:invertIfNegative val="0"/>
          <c:dLbls>
            <c:txPr>
              <a:bodyPr/>
              <a:lstStyle/>
              <a:p>
                <a:pPr>
                  <a:defRPr baseline="0">
                    <a:solidFill>
                      <a:schemeClr val="bg1">
                        <a:lumMod val="95000"/>
                      </a:schemeClr>
                    </a:solidFill>
                  </a:defRPr>
                </a:pPr>
                <a:endParaRPr lang="lt-LT"/>
              </a:p>
            </c:txPr>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Lapas1!$C$2:$C$3</c:f>
              <c:numCache>
                <c:formatCode>General</c:formatCode>
                <c:ptCount val="2"/>
                <c:pt idx="0">
                  <c:v>32.6</c:v>
                </c:pt>
                <c:pt idx="1">
                  <c:v>32.799999999999997</c:v>
                </c:pt>
              </c:numCache>
            </c:numRef>
          </c:val>
        </c:ser>
        <c:ser>
          <c:idx val="2"/>
          <c:order val="2"/>
          <c:tx>
            <c:strRef>
              <c:f>Lapas1!$D$1</c:f>
              <c:strCache>
                <c:ptCount val="1"/>
                <c:pt idx="0">
                  <c:v>3 grupė</c:v>
                </c:pt>
              </c:strCache>
            </c:strRef>
          </c:tx>
          <c:spPr>
            <a:solidFill>
              <a:srgbClr val="00B050"/>
            </a:solidFill>
          </c:spPr>
          <c:invertIfNegative val="0"/>
          <c:dLbls>
            <c:dLbl>
              <c:idx val="1"/>
              <c:layout>
                <c:manualLayout>
                  <c:x val="3.1353135313531351E-2"/>
                  <c:y val="-6.9444444444445082E-3"/>
                </c:manualLayout>
              </c:layout>
              <c:spPr/>
              <c:txPr>
                <a:bodyPr/>
                <a:lstStyle/>
                <a:p>
                  <a:pPr>
                    <a:defRPr/>
                  </a:pPr>
                  <a:endParaRPr lang="lt-LT"/>
                </a:p>
              </c:txPr>
              <c:showLegendKey val="0"/>
              <c:showVal val="1"/>
              <c:showCatName val="0"/>
              <c:showSerName val="0"/>
              <c:showPercent val="0"/>
              <c:showBubbleSize val="0"/>
            </c:dLbl>
            <c:showLegendKey val="0"/>
            <c:showVal val="1"/>
            <c:showCatName val="0"/>
            <c:showSerName val="0"/>
            <c:showPercent val="0"/>
            <c:showBubbleSize val="0"/>
            <c:showLeaderLines val="0"/>
          </c:dLbls>
          <c:cat>
            <c:strRef>
              <c:f>Lapas1!$A$2:$A$3</c:f>
              <c:strCache>
                <c:ptCount val="2"/>
                <c:pt idx="0">
                  <c:v>Visų dalyvavusių</c:v>
                </c:pt>
                <c:pt idx="1">
                  <c:v>Visagino</c:v>
                </c:pt>
              </c:strCache>
            </c:strRef>
          </c:cat>
          <c:val>
            <c:numRef>
              <c:f>Lapas1!$D$2:$D$3</c:f>
              <c:numCache>
                <c:formatCode>General</c:formatCode>
                <c:ptCount val="2"/>
                <c:pt idx="0">
                  <c:v>58.1</c:v>
                </c:pt>
                <c:pt idx="1">
                  <c:v>57.8</c:v>
                </c:pt>
              </c:numCache>
            </c:numRef>
          </c:val>
        </c:ser>
        <c:dLbls>
          <c:showLegendKey val="0"/>
          <c:showVal val="0"/>
          <c:showCatName val="0"/>
          <c:showSerName val="0"/>
          <c:showPercent val="0"/>
          <c:showBubbleSize val="0"/>
        </c:dLbls>
        <c:gapWidth val="150"/>
        <c:shape val="box"/>
        <c:axId val="92538368"/>
        <c:axId val="92539904"/>
        <c:axId val="0"/>
      </c:bar3DChart>
      <c:catAx>
        <c:axId val="92538368"/>
        <c:scaling>
          <c:orientation val="minMax"/>
        </c:scaling>
        <c:delete val="0"/>
        <c:axPos val="l"/>
        <c:numFmt formatCode="General" sourceLinked="1"/>
        <c:majorTickMark val="out"/>
        <c:minorTickMark val="none"/>
        <c:tickLblPos val="nextTo"/>
        <c:txPr>
          <a:bodyPr/>
          <a:lstStyle/>
          <a:p>
            <a:pPr>
              <a:defRPr sz="1200" b="1" i="0" baseline="0">
                <a:solidFill>
                  <a:srgbClr val="FF0000"/>
                </a:solidFill>
              </a:defRPr>
            </a:pPr>
            <a:endParaRPr lang="lt-LT"/>
          </a:p>
        </c:txPr>
        <c:crossAx val="92539904"/>
        <c:crosses val="autoZero"/>
        <c:auto val="1"/>
        <c:lblAlgn val="ctr"/>
        <c:lblOffset val="100"/>
        <c:noMultiLvlLbl val="0"/>
      </c:catAx>
      <c:valAx>
        <c:axId val="92539904"/>
        <c:scaling>
          <c:orientation val="minMax"/>
        </c:scaling>
        <c:delete val="0"/>
        <c:axPos val="b"/>
        <c:majorGridlines/>
        <c:numFmt formatCode="0%" sourceLinked="1"/>
        <c:majorTickMark val="out"/>
        <c:minorTickMark val="none"/>
        <c:tickLblPos val="nextTo"/>
        <c:crossAx val="92538368"/>
        <c:crosses val="autoZero"/>
        <c:crossBetween val="between"/>
      </c:valAx>
      <c:spPr>
        <a:noFill/>
        <a:ln w="25400">
          <a:noFill/>
        </a:ln>
      </c:spPr>
    </c:plotArea>
    <c:plotVisOnly val="1"/>
    <c:dispBlanksAs val="gap"/>
    <c:showDLblsOverMax val="0"/>
  </c:chart>
  <c:txPr>
    <a:bodyPr/>
    <a:lstStyle/>
    <a:p>
      <a:pPr>
        <a:defRPr sz="1800"/>
      </a:pPr>
      <a:endParaRPr lang="lt-LT"/>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9-11-18T13:48:25.897" idx="20">
    <p:pos x="4483" y="3274"/>
    <p:text>pasirinkusių laikyti bent vieną VBE skaičius 2019 m. - 64</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r>
            <a:rPr lang="lt-LT" sz="800" b="1" dirty="0">
              <a:solidFill>
                <a:srgbClr val="FF0000"/>
              </a:solidFill>
            </a:rPr>
            <a:t>Visų </a:t>
          </a:r>
          <a:r>
            <a:rPr lang="lt-LT" sz="800" b="1" dirty="0" err="1">
              <a:solidFill>
                <a:srgbClr val="FF0000"/>
              </a:solidFill>
            </a:rPr>
            <a:t>dalyva-</a:t>
          </a:r>
          <a:endParaRPr lang="lt-LT" sz="800" b="1" dirty="0">
            <a:solidFill>
              <a:srgbClr val="FF0000"/>
            </a:solidFill>
          </a:endParaRPr>
        </a:p>
        <a:p xmlns:a="http://schemas.openxmlformats.org/drawingml/2006/main">
          <a:r>
            <a:rPr lang="lt-LT" sz="800" b="1" dirty="0" err="1" smtClean="0">
              <a:solidFill>
                <a:srgbClr val="FF0000"/>
              </a:solidFill>
            </a:rPr>
            <a:t>vusių</a:t>
          </a:r>
          <a:endParaRPr lang="lt-LT" sz="800" b="1" dirty="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Visagino</a:t>
          </a:r>
          <a:endParaRPr lang="lt-LT" sz="800" b="1" dirty="0">
            <a:solidFill>
              <a:srgbClr val="FF0000"/>
            </a:solidFill>
          </a:endParaRPr>
        </a:p>
        <a:p xmlns:a="http://schemas.openxmlformats.org/drawingml/2006/main">
          <a:endParaRPr lang="lt-LT" sz="800" b="1" dirty="0">
            <a:solidFill>
              <a:srgbClr val="FF0000"/>
            </a:solidFill>
          </a:endParaRPr>
        </a:p>
      </cdr:txBody>
    </cdr:sp>
  </cdr:relSizeAnchor>
  <cdr:relSizeAnchor xmlns:cdr="http://schemas.openxmlformats.org/drawingml/2006/chartDrawing">
    <cdr:from>
      <cdr:x>0.19298</cdr:x>
      <cdr:y>0.05013</cdr:y>
    </cdr:from>
    <cdr:to>
      <cdr:x>0.89474</cdr:x>
      <cdr:y>0.13708</cdr:y>
    </cdr:to>
    <cdr:sp macro="" textlink="">
      <cdr:nvSpPr>
        <cdr:cNvPr id="3" name="TextBox 1"/>
        <cdr:cNvSpPr txBox="1"/>
      </cdr:nvSpPr>
      <cdr:spPr>
        <a:xfrm xmlns:a="http://schemas.openxmlformats.org/drawingml/2006/main">
          <a:off x="792088" y="166054"/>
          <a:ext cx="2880343" cy="2880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13" y="309359"/>
          <a:ext cx="648053" cy="20381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dalyviai</a:t>
          </a: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0.27553</cdr:x>
      <cdr:y>0.03708</cdr:y>
    </cdr:from>
    <cdr:to>
      <cdr:x>0.97729</cdr:x>
      <cdr:y>0.12403</cdr:y>
    </cdr:to>
    <cdr:sp macro="" textlink="">
      <cdr:nvSpPr>
        <cdr:cNvPr id="3" name="TextBox 1"/>
        <cdr:cNvSpPr txBox="1"/>
      </cdr:nvSpPr>
      <cdr:spPr>
        <a:xfrm xmlns:a="http://schemas.openxmlformats.org/drawingml/2006/main">
          <a:off x="1130920" y="122808"/>
          <a:ext cx="288032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Visi </a:t>
          </a:r>
          <a:r>
            <a:rPr lang="lt-LT" sz="800" b="1" dirty="0">
              <a:solidFill>
                <a:srgbClr val="FF0000"/>
              </a:solidFill>
            </a:rPr>
            <a:t>dalyviai</a:t>
          </a:r>
        </a:p>
        <a:p xmlns:a="http://schemas.openxmlformats.org/drawingml/2006/main">
          <a:r>
            <a:rPr lang="lt-LT" sz="800" b="1" dirty="0" smtClean="0">
              <a:solidFill>
                <a:srgbClr val="FF0000"/>
              </a:solidFill>
            </a:rPr>
            <a:t> </a:t>
          </a:r>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0.27553</cdr:x>
      <cdr:y>0.03708</cdr:y>
    </cdr:from>
    <cdr:to>
      <cdr:x>0.97729</cdr:x>
      <cdr:y>0.12403</cdr:y>
    </cdr:to>
    <cdr:sp macro="" textlink="">
      <cdr:nvSpPr>
        <cdr:cNvPr id="3" name="TextBox 1"/>
        <cdr:cNvSpPr txBox="1"/>
      </cdr:nvSpPr>
      <cdr:spPr>
        <a:xfrm xmlns:a="http://schemas.openxmlformats.org/drawingml/2006/main">
          <a:off x="1130920" y="122808"/>
          <a:ext cx="288032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dalyviai</a:t>
          </a:r>
        </a:p>
        <a:p xmlns:a="http://schemas.openxmlformats.org/drawingml/2006/main">
          <a:r>
            <a:rPr lang="lt-LT" sz="800" b="1" dirty="0" smtClean="0">
              <a:solidFill>
                <a:srgbClr val="FF0000"/>
              </a:solidFill>
            </a:rPr>
            <a:t> </a:t>
          </a: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0.27553</cdr:x>
      <cdr:y>0.03708</cdr:y>
    </cdr:from>
    <cdr:to>
      <cdr:x>0.97729</cdr:x>
      <cdr:y>0.12403</cdr:y>
    </cdr:to>
    <cdr:sp macro="" textlink="">
      <cdr:nvSpPr>
        <cdr:cNvPr id="3" name="TextBox 1"/>
        <cdr:cNvSpPr txBox="1"/>
      </cdr:nvSpPr>
      <cdr:spPr>
        <a:xfrm xmlns:a="http://schemas.openxmlformats.org/drawingml/2006/main">
          <a:off x="1130920" y="122808"/>
          <a:ext cx="288032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0.01238</cdr:x>
      <cdr:y>0.05012</cdr:y>
    </cdr:from>
    <cdr:to>
      <cdr:x>0.17027</cdr:x>
      <cdr:y>0.77621</cdr:y>
    </cdr:to>
    <cdr:sp macro="" textlink="">
      <cdr:nvSpPr>
        <cdr:cNvPr id="2" name="TextBox 1"/>
        <cdr:cNvSpPr txBox="1"/>
      </cdr:nvSpPr>
      <cdr:spPr>
        <a:xfrm xmlns:a="http://schemas.openxmlformats.org/drawingml/2006/main">
          <a:off x="50813" y="151567"/>
          <a:ext cx="648053" cy="21959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800" b="1" dirty="0">
              <a:solidFill>
                <a:srgbClr val="FF0000"/>
              </a:solidFill>
            </a:rPr>
            <a:t>Mokyklos </a:t>
          </a:r>
          <a:r>
            <a:rPr lang="lt-LT" sz="800" b="1" dirty="0" smtClean="0">
              <a:solidFill>
                <a:srgbClr val="FF0000"/>
              </a:solidFill>
            </a:rPr>
            <a:t>lietuvių </a:t>
          </a:r>
          <a:r>
            <a:rPr lang="lt-LT" sz="800" b="1" dirty="0">
              <a:solidFill>
                <a:srgbClr val="FF0000"/>
              </a:solidFill>
            </a:rPr>
            <a:t>mok. k.</a:t>
          </a: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Mokyklos rusų mok. k.</a:t>
          </a: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r>
            <a:rPr lang="lt-LT" sz="800" b="1" dirty="0">
              <a:solidFill>
                <a:srgbClr val="FF0000"/>
              </a:solidFill>
            </a:rPr>
            <a:t>Visi dalyviai </a:t>
          </a:r>
        </a:p>
        <a:p xmlns:a="http://schemas.openxmlformats.org/drawingml/2006/main">
          <a:endParaRPr lang="lt-LT" sz="800" b="1" dirty="0">
            <a:solidFill>
              <a:srgbClr val="FF0000"/>
            </a:solidFill>
          </a:endParaRPr>
        </a:p>
      </cdr:txBody>
    </cdr:sp>
  </cdr:relSizeAnchor>
  <cdr:relSizeAnchor xmlns:cdr="http://schemas.openxmlformats.org/drawingml/2006/chartDrawing">
    <cdr:from>
      <cdr:x>0.24561</cdr:x>
      <cdr:y>0</cdr:y>
    </cdr:from>
    <cdr:to>
      <cdr:x>0.94737</cdr:x>
      <cdr:y>0.08695</cdr:y>
    </cdr:to>
    <cdr:sp macro="" textlink="">
      <cdr:nvSpPr>
        <cdr:cNvPr id="3" name="TextBox 1"/>
        <cdr:cNvSpPr txBox="1"/>
      </cdr:nvSpPr>
      <cdr:spPr>
        <a:xfrm xmlns:a="http://schemas.openxmlformats.org/drawingml/2006/main">
          <a:off x="1008112" y="-1772817"/>
          <a:ext cx="2880343" cy="26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Visi dalyviai </a:t>
          </a: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cdr:txBody>
    </cdr:sp>
  </cdr:relSizeAnchor>
  <cdr:relSizeAnchor xmlns:cdr="http://schemas.openxmlformats.org/drawingml/2006/chartDrawing">
    <cdr:from>
      <cdr:x>0.27553</cdr:x>
      <cdr:y>0.03708</cdr:y>
    </cdr:from>
    <cdr:to>
      <cdr:x>0.97729</cdr:x>
      <cdr:y>0.12403</cdr:y>
    </cdr:to>
    <cdr:sp macro="" textlink="">
      <cdr:nvSpPr>
        <cdr:cNvPr id="3" name="TextBox 1"/>
        <cdr:cNvSpPr txBox="1"/>
      </cdr:nvSpPr>
      <cdr:spPr>
        <a:xfrm xmlns:a="http://schemas.openxmlformats.org/drawingml/2006/main">
          <a:off x="1130920" y="122808"/>
          <a:ext cx="288032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0.2835</cdr:x>
      <cdr:y>0</cdr:y>
    </cdr:from>
    <cdr:to>
      <cdr:x>0.87411</cdr:x>
      <cdr:y>0.03544</cdr:y>
    </cdr:to>
    <cdr:sp macro="" textlink="">
      <cdr:nvSpPr>
        <cdr:cNvPr id="2" name="TextBox 1"/>
        <cdr:cNvSpPr txBox="1"/>
      </cdr:nvSpPr>
      <cdr:spPr>
        <a:xfrm xmlns:a="http://schemas.openxmlformats.org/drawingml/2006/main">
          <a:off x="1728192" y="-32537"/>
          <a:ext cx="360040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dirty="0"/>
        </a:p>
      </cdr:txBody>
    </cdr:sp>
  </cdr:relSizeAnchor>
  <cdr:relSizeAnchor xmlns:cdr="http://schemas.openxmlformats.org/drawingml/2006/chartDrawing">
    <cdr:from>
      <cdr:x>0.27168</cdr:x>
      <cdr:y>0.89902</cdr:y>
    </cdr:from>
    <cdr:to>
      <cdr:x>0.8623</cdr:x>
      <cdr:y>0.98761</cdr:y>
    </cdr:to>
    <cdr:sp macro="" textlink="">
      <cdr:nvSpPr>
        <cdr:cNvPr id="3" name="TextBox 2"/>
        <cdr:cNvSpPr txBox="1"/>
      </cdr:nvSpPr>
      <cdr:spPr>
        <a:xfrm xmlns:a="http://schemas.openxmlformats.org/drawingml/2006/main">
          <a:off x="1656184" y="3653613"/>
          <a:ext cx="360040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600" dirty="0" smtClean="0">
              <a:solidFill>
                <a:schemeClr val="tx2"/>
              </a:solidFill>
            </a:rPr>
            <a:t>Nepasiekusių </a:t>
          </a:r>
          <a:r>
            <a:rPr lang="lt-LT" sz="1600" dirty="0" err="1" smtClean="0">
              <a:solidFill>
                <a:schemeClr val="tx2"/>
              </a:solidFill>
            </a:rPr>
            <a:t>patenk</a:t>
          </a:r>
          <a:r>
            <a:rPr lang="lt-LT" sz="1600" dirty="0" smtClean="0">
              <a:solidFill>
                <a:schemeClr val="tx2"/>
              </a:solidFill>
            </a:rPr>
            <a:t>. lygmens</a:t>
          </a:r>
          <a:endParaRPr lang="lt-LT" sz="1600" dirty="0">
            <a:solidFill>
              <a:schemeClr val="tx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0.2835</cdr:x>
      <cdr:y>0</cdr:y>
    </cdr:from>
    <cdr:to>
      <cdr:x>0.87411</cdr:x>
      <cdr:y>0.03544</cdr:y>
    </cdr:to>
    <cdr:sp macro="" textlink="">
      <cdr:nvSpPr>
        <cdr:cNvPr id="2" name="TextBox 1"/>
        <cdr:cNvSpPr txBox="1"/>
      </cdr:nvSpPr>
      <cdr:spPr>
        <a:xfrm xmlns:a="http://schemas.openxmlformats.org/drawingml/2006/main">
          <a:off x="1728192" y="-32537"/>
          <a:ext cx="360040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dirty="0"/>
        </a:p>
      </cdr:txBody>
    </cdr:sp>
  </cdr:relSizeAnchor>
  <cdr:relSizeAnchor xmlns:cdr="http://schemas.openxmlformats.org/drawingml/2006/chartDrawing">
    <cdr:from>
      <cdr:x>0.27168</cdr:x>
      <cdr:y>0.89902</cdr:y>
    </cdr:from>
    <cdr:to>
      <cdr:x>0.8623</cdr:x>
      <cdr:y>0.98761</cdr:y>
    </cdr:to>
    <cdr:sp macro="" textlink="">
      <cdr:nvSpPr>
        <cdr:cNvPr id="3" name="TextBox 2"/>
        <cdr:cNvSpPr txBox="1"/>
      </cdr:nvSpPr>
      <cdr:spPr>
        <a:xfrm xmlns:a="http://schemas.openxmlformats.org/drawingml/2006/main">
          <a:off x="1656184" y="3653613"/>
          <a:ext cx="360040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600" dirty="0" smtClean="0">
              <a:solidFill>
                <a:schemeClr val="tx2"/>
              </a:solidFill>
            </a:rPr>
            <a:t>Nepasiekusių </a:t>
          </a:r>
          <a:r>
            <a:rPr lang="lt-LT" sz="1600" dirty="0" err="1" smtClean="0">
              <a:solidFill>
                <a:schemeClr val="tx2"/>
              </a:solidFill>
            </a:rPr>
            <a:t>patenk</a:t>
          </a:r>
          <a:r>
            <a:rPr lang="lt-LT" sz="1600" dirty="0" smtClean="0">
              <a:solidFill>
                <a:schemeClr val="tx2"/>
              </a:solidFill>
            </a:rPr>
            <a:t>. lygmens</a:t>
          </a:r>
          <a:endParaRPr lang="lt-LT" sz="1600" dirty="0">
            <a:solidFill>
              <a:schemeClr val="tx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0.2835</cdr:x>
      <cdr:y>0</cdr:y>
    </cdr:from>
    <cdr:to>
      <cdr:x>0.87411</cdr:x>
      <cdr:y>0.03544</cdr:y>
    </cdr:to>
    <cdr:sp macro="" textlink="">
      <cdr:nvSpPr>
        <cdr:cNvPr id="2" name="TextBox 1"/>
        <cdr:cNvSpPr txBox="1"/>
      </cdr:nvSpPr>
      <cdr:spPr>
        <a:xfrm xmlns:a="http://schemas.openxmlformats.org/drawingml/2006/main">
          <a:off x="1728192" y="-32537"/>
          <a:ext cx="3600400"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dirty="0"/>
        </a:p>
      </cdr:txBody>
    </cdr:sp>
  </cdr:relSizeAnchor>
  <cdr:relSizeAnchor xmlns:cdr="http://schemas.openxmlformats.org/drawingml/2006/chartDrawing">
    <cdr:from>
      <cdr:x>0.27168</cdr:x>
      <cdr:y>0.89902</cdr:y>
    </cdr:from>
    <cdr:to>
      <cdr:x>0.8623</cdr:x>
      <cdr:y>0.98761</cdr:y>
    </cdr:to>
    <cdr:sp macro="" textlink="">
      <cdr:nvSpPr>
        <cdr:cNvPr id="3" name="TextBox 2"/>
        <cdr:cNvSpPr txBox="1"/>
      </cdr:nvSpPr>
      <cdr:spPr>
        <a:xfrm xmlns:a="http://schemas.openxmlformats.org/drawingml/2006/main">
          <a:off x="1656184" y="3653613"/>
          <a:ext cx="360040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600" dirty="0" smtClean="0">
              <a:solidFill>
                <a:schemeClr val="tx2"/>
              </a:solidFill>
            </a:rPr>
            <a:t>Nepasiekusių </a:t>
          </a:r>
          <a:r>
            <a:rPr lang="lt-LT" sz="1600" dirty="0" err="1" smtClean="0">
              <a:solidFill>
                <a:schemeClr val="tx2"/>
              </a:solidFill>
            </a:rPr>
            <a:t>patenk</a:t>
          </a:r>
          <a:r>
            <a:rPr lang="lt-LT" sz="1600" dirty="0" smtClean="0">
              <a:solidFill>
                <a:schemeClr val="tx2"/>
              </a:solidFill>
            </a:rPr>
            <a:t>. lygmens</a:t>
          </a:r>
          <a:endParaRPr lang="lt-LT" sz="1600" dirty="0">
            <a:solidFill>
              <a:schemeClr val="tx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0.0303</cdr:x>
      <cdr:y>0.02564</cdr:y>
    </cdr:from>
    <cdr:to>
      <cdr:x>0.22271</cdr:x>
      <cdr:y>0.82051</cdr:y>
    </cdr:to>
    <cdr:sp macro="" textlink="">
      <cdr:nvSpPr>
        <cdr:cNvPr id="2" name="TextBox 1"/>
        <cdr:cNvSpPr txBox="1"/>
      </cdr:nvSpPr>
      <cdr:spPr>
        <a:xfrm xmlns:a="http://schemas.openxmlformats.org/drawingml/2006/main">
          <a:off x="144016" y="72008"/>
          <a:ext cx="914400" cy="22322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b="1" dirty="0" smtClean="0">
            <a:solidFill>
              <a:srgbClr val="FF0000"/>
            </a:solidFill>
          </a:endParaRPr>
        </a:p>
        <a:p xmlns:a="http://schemas.openxmlformats.org/drawingml/2006/main">
          <a:r>
            <a:rPr lang="lt-LT" b="1" dirty="0" smtClean="0">
              <a:solidFill>
                <a:srgbClr val="FF0000"/>
              </a:solidFill>
            </a:rPr>
            <a:t>Visi dalyviai</a:t>
          </a:r>
        </a:p>
        <a:p xmlns:a="http://schemas.openxmlformats.org/drawingml/2006/main">
          <a:r>
            <a:rPr lang="lt-LT" b="1" dirty="0" smtClean="0">
              <a:solidFill>
                <a:srgbClr val="FF0000"/>
              </a:solidFill>
            </a:rPr>
            <a:t> </a:t>
          </a: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r>
            <a:rPr lang="lt-LT" b="1" dirty="0" smtClean="0">
              <a:solidFill>
                <a:srgbClr val="FF0000"/>
              </a:solidFill>
            </a:rPr>
            <a:t>Visaginas</a:t>
          </a:r>
        </a:p>
        <a:p xmlns:a="http://schemas.openxmlformats.org/drawingml/2006/main">
          <a:endParaRPr lang="lt-LT" sz="1100" dirty="0"/>
        </a:p>
      </cdr:txBody>
    </cdr:sp>
  </cdr:relSizeAnchor>
  <cdr:relSizeAnchor xmlns:cdr="http://schemas.openxmlformats.org/drawingml/2006/chartDrawing">
    <cdr:from>
      <cdr:x>0.21212</cdr:x>
      <cdr:y>0.02564</cdr:y>
    </cdr:from>
    <cdr:to>
      <cdr:x>1</cdr:x>
      <cdr:y>0.15385</cdr:y>
    </cdr:to>
    <cdr:sp macro="" textlink="">
      <cdr:nvSpPr>
        <cdr:cNvPr id="3" name="TextBox 2"/>
        <cdr:cNvSpPr txBox="1"/>
      </cdr:nvSpPr>
      <cdr:spPr>
        <a:xfrm xmlns:a="http://schemas.openxmlformats.org/drawingml/2006/main">
          <a:off x="1008112" y="72005"/>
          <a:ext cx="3744416" cy="360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dirty="0" smtClean="0"/>
            <a:t>1 gr.          2 gr.                  3 gr.           4 gr.</a:t>
          </a:r>
          <a:endParaRPr lang="lt-LT" dirty="0"/>
        </a:p>
        <a:p xmlns:a="http://schemas.openxmlformats.org/drawingml/2006/main">
          <a:endParaRPr lang="lt-LT" sz="1100" dirty="0"/>
        </a:p>
      </cdr:txBody>
    </cdr:sp>
  </cdr:relSizeAnchor>
</c:userShapes>
</file>

<file path=ppt/drawings/drawing19.xml><?xml version="1.0" encoding="utf-8"?>
<c:userShapes xmlns:c="http://schemas.openxmlformats.org/drawingml/2006/chart">
  <cdr:relSizeAnchor xmlns:cdr="http://schemas.openxmlformats.org/drawingml/2006/chartDrawing">
    <cdr:from>
      <cdr:x>0.0303</cdr:x>
      <cdr:y>0.02564</cdr:y>
    </cdr:from>
    <cdr:to>
      <cdr:x>0.22271</cdr:x>
      <cdr:y>0.82051</cdr:y>
    </cdr:to>
    <cdr:sp macro="" textlink="">
      <cdr:nvSpPr>
        <cdr:cNvPr id="2" name="TextBox 1"/>
        <cdr:cNvSpPr txBox="1"/>
      </cdr:nvSpPr>
      <cdr:spPr>
        <a:xfrm xmlns:a="http://schemas.openxmlformats.org/drawingml/2006/main">
          <a:off x="144016" y="72008"/>
          <a:ext cx="914400" cy="22322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lt-LT" b="1" dirty="0" smtClean="0">
            <a:solidFill>
              <a:srgbClr val="FF0000"/>
            </a:solidFill>
          </a:endParaRPr>
        </a:p>
        <a:p xmlns:a="http://schemas.openxmlformats.org/drawingml/2006/main">
          <a:r>
            <a:rPr lang="lt-LT" b="1" dirty="0" smtClean="0">
              <a:solidFill>
                <a:srgbClr val="FF0000"/>
              </a:solidFill>
            </a:rPr>
            <a:t>Visi dalyviai</a:t>
          </a:r>
        </a:p>
        <a:p xmlns:a="http://schemas.openxmlformats.org/drawingml/2006/main">
          <a:r>
            <a:rPr lang="lt-LT" b="1" dirty="0" smtClean="0">
              <a:solidFill>
                <a:srgbClr val="FF0000"/>
              </a:solidFill>
            </a:rPr>
            <a:t> </a:t>
          </a: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endParaRPr lang="lt-LT" b="1" dirty="0" smtClean="0">
            <a:solidFill>
              <a:srgbClr val="FF0000"/>
            </a:solidFill>
          </a:endParaRPr>
        </a:p>
        <a:p xmlns:a="http://schemas.openxmlformats.org/drawingml/2006/main">
          <a:r>
            <a:rPr lang="lt-LT" b="1" dirty="0" smtClean="0">
              <a:solidFill>
                <a:srgbClr val="FF0000"/>
              </a:solidFill>
            </a:rPr>
            <a:t>Visaginas</a:t>
          </a:r>
        </a:p>
        <a:p xmlns:a="http://schemas.openxmlformats.org/drawingml/2006/main">
          <a:endParaRPr lang="lt-LT" sz="1100" dirty="0"/>
        </a:p>
      </cdr:txBody>
    </cdr:sp>
  </cdr:relSizeAnchor>
  <cdr:relSizeAnchor xmlns:cdr="http://schemas.openxmlformats.org/drawingml/2006/chartDrawing">
    <cdr:from>
      <cdr:x>0.21212</cdr:x>
      <cdr:y>0.02564</cdr:y>
    </cdr:from>
    <cdr:to>
      <cdr:x>1</cdr:x>
      <cdr:y>0.15385</cdr:y>
    </cdr:to>
    <cdr:sp macro="" textlink="">
      <cdr:nvSpPr>
        <cdr:cNvPr id="3" name="TextBox 2"/>
        <cdr:cNvSpPr txBox="1"/>
      </cdr:nvSpPr>
      <cdr:spPr>
        <a:xfrm xmlns:a="http://schemas.openxmlformats.org/drawingml/2006/main">
          <a:off x="1008112" y="72005"/>
          <a:ext cx="3744416" cy="360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dirty="0" smtClean="0"/>
            <a:t>1 gr.          2 gr.                  3 gr.           4 gr.</a:t>
          </a:r>
          <a:endParaRPr lang="lt-LT" dirty="0"/>
        </a:p>
        <a:p xmlns:a="http://schemas.openxmlformats.org/drawingml/2006/main">
          <a:endParaRPr lang="lt-LT"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0.01238</cdr:x>
      <cdr:y>0.10229</cdr:y>
    </cdr:from>
    <cdr:to>
      <cdr:x>0.18519</cdr:x>
      <cdr:y>0.77621</cdr:y>
    </cdr:to>
    <cdr:sp macro="" textlink="">
      <cdr:nvSpPr>
        <cdr:cNvPr id="2" name="TextBox 1"/>
        <cdr:cNvSpPr txBox="1"/>
      </cdr:nvSpPr>
      <cdr:spPr>
        <a:xfrm xmlns:a="http://schemas.openxmlformats.org/drawingml/2006/main">
          <a:off x="48139" y="338822"/>
          <a:ext cx="671941" cy="2232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r>
            <a:rPr lang="lt-LT" sz="800" b="1" dirty="0">
              <a:solidFill>
                <a:srgbClr val="FF0000"/>
              </a:solidFill>
            </a:rPr>
            <a:t>Visų </a:t>
          </a:r>
          <a:r>
            <a:rPr lang="lt-LT" sz="800" b="1" dirty="0" err="1">
              <a:solidFill>
                <a:srgbClr val="FF0000"/>
              </a:solidFill>
            </a:rPr>
            <a:t>dalyva-</a:t>
          </a:r>
          <a:endParaRPr lang="lt-LT" sz="800" b="1" dirty="0">
            <a:solidFill>
              <a:srgbClr val="FF0000"/>
            </a:solidFill>
          </a:endParaRPr>
        </a:p>
        <a:p xmlns:a="http://schemas.openxmlformats.org/drawingml/2006/main">
          <a:r>
            <a:rPr lang="lt-LT" sz="800" b="1" dirty="0" err="1">
              <a:solidFill>
                <a:srgbClr val="FF0000"/>
              </a:solidFill>
            </a:rPr>
            <a:t>vusių</a:t>
          </a:r>
          <a:endParaRPr lang="lt-LT" sz="800" b="1" dirty="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Visagino</a:t>
          </a:r>
          <a:endParaRPr lang="lt-LT" sz="800" b="1" dirty="0">
            <a:solidFill>
              <a:srgbClr val="FF0000"/>
            </a:solidFill>
          </a:endParaRPr>
        </a:p>
        <a:p xmlns:a="http://schemas.openxmlformats.org/drawingml/2006/main">
          <a:endParaRPr lang="lt-LT" sz="800" b="1" dirty="0">
            <a:solidFill>
              <a:srgbClr val="FF0000"/>
            </a:solidFill>
          </a:endParaRPr>
        </a:p>
      </cdr:txBody>
    </cdr:sp>
  </cdr:relSizeAnchor>
  <cdr:relSizeAnchor xmlns:cdr="http://schemas.openxmlformats.org/drawingml/2006/chartDrawing">
    <cdr:from>
      <cdr:x>0.2037</cdr:x>
      <cdr:y>0.02839</cdr:y>
    </cdr:from>
    <cdr:to>
      <cdr:x>0.90546</cdr:x>
      <cdr:y>0.11534</cdr:y>
    </cdr:to>
    <cdr:sp macro="" textlink="">
      <cdr:nvSpPr>
        <cdr:cNvPr id="3" name="TextBox 1"/>
        <cdr:cNvSpPr txBox="1"/>
      </cdr:nvSpPr>
      <cdr:spPr>
        <a:xfrm xmlns:a="http://schemas.openxmlformats.org/drawingml/2006/main">
          <a:off x="792088" y="94046"/>
          <a:ext cx="2728746" cy="2880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dalyviai</a:t>
          </a: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0.27553</cdr:x>
      <cdr:y>0.03708</cdr:y>
    </cdr:from>
    <cdr:to>
      <cdr:x>0.97729</cdr:x>
      <cdr:y>0.12403</cdr:y>
    </cdr:to>
    <cdr:sp macro="" textlink="">
      <cdr:nvSpPr>
        <cdr:cNvPr id="3" name="TextBox 1"/>
        <cdr:cNvSpPr txBox="1"/>
      </cdr:nvSpPr>
      <cdr:spPr>
        <a:xfrm xmlns:a="http://schemas.openxmlformats.org/drawingml/2006/main">
          <a:off x="1130920" y="122808"/>
          <a:ext cx="288032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a:t>
          </a:r>
          <a:r>
            <a:rPr lang="lt-LT" sz="800" b="1" dirty="0" smtClean="0">
              <a:solidFill>
                <a:srgbClr val="FF0000"/>
              </a:solidFill>
            </a:rPr>
            <a:t>dalyviai</a:t>
          </a:r>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0.27553</cdr:x>
      <cdr:y>0.03708</cdr:y>
    </cdr:from>
    <cdr:to>
      <cdr:x>0.97729</cdr:x>
      <cdr:y>0.12403</cdr:y>
    </cdr:to>
    <cdr:sp macro="" textlink="">
      <cdr:nvSpPr>
        <cdr:cNvPr id="3" name="TextBox 1"/>
        <cdr:cNvSpPr txBox="1"/>
      </cdr:nvSpPr>
      <cdr:spPr>
        <a:xfrm xmlns:a="http://schemas.openxmlformats.org/drawingml/2006/main">
          <a:off x="1130920" y="122808"/>
          <a:ext cx="288032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r>
            <a:rPr lang="lt-LT" sz="800" b="1" dirty="0">
              <a:solidFill>
                <a:srgbClr val="FF0000"/>
              </a:solidFill>
            </a:rPr>
            <a:t> Visi dalyviai</a:t>
          </a: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0.24561</cdr:x>
      <cdr:y>0.05905</cdr:y>
    </cdr:from>
    <cdr:to>
      <cdr:x>0.94737</cdr:x>
      <cdr:y>0.146</cdr:y>
    </cdr:to>
    <cdr:sp macro="" textlink="">
      <cdr:nvSpPr>
        <cdr:cNvPr id="3" name="TextBox 1"/>
        <cdr:cNvSpPr txBox="1"/>
      </cdr:nvSpPr>
      <cdr:spPr>
        <a:xfrm xmlns:a="http://schemas.openxmlformats.org/drawingml/2006/main">
          <a:off x="1008112" y="178575"/>
          <a:ext cx="2880343" cy="26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dalyviai</a:t>
          </a:r>
        </a:p>
        <a:p xmlns:a="http://schemas.openxmlformats.org/drawingml/2006/main">
          <a:r>
            <a:rPr lang="lt-LT" sz="800" b="1" dirty="0" smtClean="0">
              <a:solidFill>
                <a:srgbClr val="FF0000"/>
              </a:solidFill>
            </a:rPr>
            <a:t> </a:t>
          </a: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0.24561</cdr:x>
      <cdr:y>0.04306</cdr:y>
    </cdr:from>
    <cdr:to>
      <cdr:x>0.94737</cdr:x>
      <cdr:y>0.13001</cdr:y>
    </cdr:to>
    <cdr:sp macro="" textlink="">
      <cdr:nvSpPr>
        <cdr:cNvPr id="3" name="TextBox 1"/>
        <cdr:cNvSpPr txBox="1"/>
      </cdr:nvSpPr>
      <cdr:spPr>
        <a:xfrm xmlns:a="http://schemas.openxmlformats.org/drawingml/2006/main">
          <a:off x="1008112" y="130215"/>
          <a:ext cx="2880343" cy="26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dalyviai</a:t>
          </a: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0.17544</cdr:x>
      <cdr:y>0.05012</cdr:y>
    </cdr:from>
    <cdr:to>
      <cdr:x>0.8772</cdr:x>
      <cdr:y>0.13707</cdr:y>
    </cdr:to>
    <cdr:sp macro="" textlink="">
      <cdr:nvSpPr>
        <cdr:cNvPr id="3" name="TextBox 1"/>
        <cdr:cNvSpPr txBox="1"/>
      </cdr:nvSpPr>
      <cdr:spPr>
        <a:xfrm xmlns:a="http://schemas.openxmlformats.org/drawingml/2006/main">
          <a:off x="720080" y="151566"/>
          <a:ext cx="2880343" cy="26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dalyviai</a:t>
          </a: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0.21053</cdr:x>
      <cdr:y>0.02275</cdr:y>
    </cdr:from>
    <cdr:to>
      <cdr:x>0.91229</cdr:x>
      <cdr:y>0.1097</cdr:y>
    </cdr:to>
    <cdr:sp macro="" textlink="">
      <cdr:nvSpPr>
        <cdr:cNvPr id="3" name="TextBox 1"/>
        <cdr:cNvSpPr txBox="1"/>
      </cdr:nvSpPr>
      <cdr:spPr>
        <a:xfrm xmlns:a="http://schemas.openxmlformats.org/drawingml/2006/main">
          <a:off x="864096" y="68795"/>
          <a:ext cx="2880343" cy="2629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0.01238</cdr:x>
      <cdr:y>0.10229</cdr:y>
    </cdr:from>
    <cdr:to>
      <cdr:x>0.17027</cdr:x>
      <cdr:y>0.77621</cdr:y>
    </cdr:to>
    <cdr:sp macro="" textlink="">
      <cdr:nvSpPr>
        <cdr:cNvPr id="2" name="TextBox 1"/>
        <cdr:cNvSpPr txBox="1"/>
      </cdr:nvSpPr>
      <cdr:spPr>
        <a:xfrm xmlns:a="http://schemas.openxmlformats.org/drawingml/2006/main">
          <a:off x="50800" y="338832"/>
          <a:ext cx="648072" cy="22322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100" dirty="0" smtClean="0"/>
        </a:p>
        <a:p xmlns:a="http://schemas.openxmlformats.org/drawingml/2006/main">
          <a:endParaRPr lang="lt-LT" sz="800" b="1" dirty="0" smtClean="0">
            <a:solidFill>
              <a:srgbClr val="FF0000"/>
            </a:solidFill>
          </a:endParaRPr>
        </a:p>
        <a:p xmlns:a="http://schemas.openxmlformats.org/drawingml/2006/main">
          <a:r>
            <a:rPr lang="lt-LT" sz="800" b="1" dirty="0">
              <a:solidFill>
                <a:srgbClr val="FF0000"/>
              </a:solidFill>
            </a:rPr>
            <a:t>Visi dalyviai</a:t>
          </a: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endParaRPr lang="lt-LT" sz="800" b="1" dirty="0">
            <a:solidFill>
              <a:srgbClr val="FF0000"/>
            </a:solidFill>
          </a:endParaRPr>
        </a:p>
        <a:p xmlns:a="http://schemas.openxmlformats.org/drawingml/2006/main">
          <a:endParaRPr lang="lt-LT" sz="800" b="1" dirty="0" smtClean="0">
            <a:solidFill>
              <a:srgbClr val="FF0000"/>
            </a:solidFill>
          </a:endParaRPr>
        </a:p>
        <a:p xmlns:a="http://schemas.openxmlformats.org/drawingml/2006/main">
          <a:r>
            <a:rPr lang="lt-LT" sz="800" b="1" dirty="0" smtClean="0">
              <a:solidFill>
                <a:srgbClr val="FF0000"/>
              </a:solidFill>
            </a:rPr>
            <a:t>Visaginas</a:t>
          </a:r>
          <a:endParaRPr lang="lt-LT" sz="800" b="1" dirty="0">
            <a:solidFill>
              <a:srgbClr val="FF0000"/>
            </a:solidFill>
          </a:endParaRPr>
        </a:p>
      </cdr:txBody>
    </cdr:sp>
  </cdr:relSizeAnchor>
  <cdr:relSizeAnchor xmlns:cdr="http://schemas.openxmlformats.org/drawingml/2006/chartDrawing">
    <cdr:from>
      <cdr:x>0.27553</cdr:x>
      <cdr:y>0.03708</cdr:y>
    </cdr:from>
    <cdr:to>
      <cdr:x>0.97729</cdr:x>
      <cdr:y>0.12403</cdr:y>
    </cdr:to>
    <cdr:sp macro="" textlink="">
      <cdr:nvSpPr>
        <cdr:cNvPr id="3" name="TextBox 1"/>
        <cdr:cNvSpPr txBox="1"/>
      </cdr:nvSpPr>
      <cdr:spPr>
        <a:xfrm xmlns:a="http://schemas.openxmlformats.org/drawingml/2006/main">
          <a:off x="1130920" y="122808"/>
          <a:ext cx="2880320"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t-LT" sz="1100" dirty="0" err="1" smtClean="0"/>
            <a:t>Patenk</a:t>
          </a:r>
          <a:r>
            <a:rPr lang="lt-LT" sz="1100" dirty="0" smtClean="0"/>
            <a:t>.           </a:t>
          </a:r>
          <a:r>
            <a:rPr lang="lt-LT" sz="1100" dirty="0" err="1" smtClean="0"/>
            <a:t>Pagr</a:t>
          </a:r>
          <a:r>
            <a:rPr lang="lt-LT" sz="1100" dirty="0" smtClean="0"/>
            <a:t>.                  </a:t>
          </a:r>
          <a:r>
            <a:rPr lang="lt-LT" sz="1100" dirty="0" err="1" smtClean="0"/>
            <a:t>Aukštesn</a:t>
          </a:r>
          <a:r>
            <a:rPr lang="lt-LT" sz="1100" dirty="0" smtClean="0"/>
            <a:t>.</a:t>
          </a:r>
          <a:endParaRPr lang="lt-LT"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lt-LT"/>
              <a:t>VBE statistika</a:t>
            </a:r>
          </a:p>
        </p:txBody>
      </p:sp>
      <p:sp>
        <p:nvSpPr>
          <p:cNvPr id="162819" name="Rectangle 3"/>
          <p:cNvSpPr>
            <a:spLocks noGrp="1" noChangeArrowheads="1"/>
          </p:cNvSpPr>
          <p:nvPr>
            <p:ph type="dt" sz="quarter" idx="1"/>
          </p:nvPr>
        </p:nvSpPr>
        <p:spPr bwMode="auto">
          <a:xfrm>
            <a:off x="3829761"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lt-LT"/>
          </a:p>
        </p:txBody>
      </p:sp>
      <p:sp>
        <p:nvSpPr>
          <p:cNvPr id="162820" name="Rectangle 4"/>
          <p:cNvSpPr>
            <a:spLocks noGrp="1" noChangeArrowheads="1"/>
          </p:cNvSpPr>
          <p:nvPr>
            <p:ph type="ftr" sz="quarter" idx="2"/>
          </p:nvPr>
        </p:nvSpPr>
        <p:spPr bwMode="auto">
          <a:xfrm>
            <a:off x="0"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lt-LT"/>
          </a:p>
        </p:txBody>
      </p:sp>
      <p:sp>
        <p:nvSpPr>
          <p:cNvPr id="162821" name="Rectangle 5"/>
          <p:cNvSpPr>
            <a:spLocks noGrp="1" noChangeArrowheads="1"/>
          </p:cNvSpPr>
          <p:nvPr>
            <p:ph type="sldNum" sz="quarter" idx="3"/>
          </p:nvPr>
        </p:nvSpPr>
        <p:spPr bwMode="auto">
          <a:xfrm>
            <a:off x="3829761"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E328C1-BAA8-41AE-81FB-54D9067E0729}" type="slidenum">
              <a:rPr lang="lt-LT"/>
              <a:pPr>
                <a:defRPr/>
              </a:pPr>
              <a:t>‹#›</a:t>
            </a:fld>
            <a:endParaRPr lang="lt-LT"/>
          </a:p>
        </p:txBody>
      </p:sp>
    </p:spTree>
    <p:extLst>
      <p:ext uri="{BB962C8B-B14F-4D97-AF65-F5344CB8AC3E}">
        <p14:creationId xmlns:p14="http://schemas.microsoft.com/office/powerpoint/2010/main" val="322755435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lt-LT"/>
              <a:t>VBE statistika</a:t>
            </a:r>
          </a:p>
        </p:txBody>
      </p:sp>
      <p:sp>
        <p:nvSpPr>
          <p:cNvPr id="155651" name="Rectangle 3"/>
          <p:cNvSpPr>
            <a:spLocks noGrp="1" noChangeArrowheads="1"/>
          </p:cNvSpPr>
          <p:nvPr>
            <p:ph type="dt" idx="1"/>
          </p:nvPr>
        </p:nvSpPr>
        <p:spPr bwMode="auto">
          <a:xfrm>
            <a:off x="3829761" y="0"/>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lt-LT"/>
          </a:p>
        </p:txBody>
      </p:sp>
      <p:sp>
        <p:nvSpPr>
          <p:cNvPr id="33796"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5653" name="Rectangle 5"/>
          <p:cNvSpPr>
            <a:spLocks noGrp="1" noChangeArrowheads="1"/>
          </p:cNvSpPr>
          <p:nvPr>
            <p:ph type="body" sz="quarter" idx="3"/>
          </p:nvPr>
        </p:nvSpPr>
        <p:spPr bwMode="auto">
          <a:xfrm>
            <a:off x="676117" y="4722694"/>
            <a:ext cx="540893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noProof="0" smtClean="0"/>
              <a:t>Click to edit Master text styles</a:t>
            </a:r>
          </a:p>
          <a:p>
            <a:pPr lvl="1"/>
            <a:r>
              <a:rPr lang="lt-LT" noProof="0" smtClean="0"/>
              <a:t>Second level</a:t>
            </a:r>
          </a:p>
          <a:p>
            <a:pPr lvl="2"/>
            <a:r>
              <a:rPr lang="lt-LT" noProof="0" smtClean="0"/>
              <a:t>Third level</a:t>
            </a:r>
          </a:p>
          <a:p>
            <a:pPr lvl="3"/>
            <a:r>
              <a:rPr lang="lt-LT" noProof="0" smtClean="0"/>
              <a:t>Fourth level</a:t>
            </a:r>
          </a:p>
          <a:p>
            <a:pPr lvl="4"/>
            <a:r>
              <a:rPr lang="lt-LT" noProof="0" smtClean="0"/>
              <a:t>Fifth level</a:t>
            </a:r>
          </a:p>
        </p:txBody>
      </p:sp>
      <p:sp>
        <p:nvSpPr>
          <p:cNvPr id="155654" name="Rectangle 6"/>
          <p:cNvSpPr>
            <a:spLocks noGrp="1" noChangeArrowheads="1"/>
          </p:cNvSpPr>
          <p:nvPr>
            <p:ph type="ftr" sz="quarter" idx="4"/>
          </p:nvPr>
        </p:nvSpPr>
        <p:spPr bwMode="auto">
          <a:xfrm>
            <a:off x="0"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lt-LT"/>
          </a:p>
        </p:txBody>
      </p:sp>
      <p:sp>
        <p:nvSpPr>
          <p:cNvPr id="155655" name="Rectangle 7"/>
          <p:cNvSpPr>
            <a:spLocks noGrp="1" noChangeArrowheads="1"/>
          </p:cNvSpPr>
          <p:nvPr>
            <p:ph type="sldNum" sz="quarter" idx="5"/>
          </p:nvPr>
        </p:nvSpPr>
        <p:spPr bwMode="auto">
          <a:xfrm>
            <a:off x="3829761" y="9443662"/>
            <a:ext cx="2929837"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174A1B4-DB4C-44BF-9607-AE3C19563534}" type="slidenum">
              <a:rPr lang="lt-LT"/>
              <a:pPr>
                <a:defRPr/>
              </a:pPr>
              <a:t>‹#›</a:t>
            </a:fld>
            <a:endParaRPr lang="lt-LT"/>
          </a:p>
        </p:txBody>
      </p:sp>
    </p:spTree>
    <p:extLst>
      <p:ext uri="{BB962C8B-B14F-4D97-AF65-F5344CB8AC3E}">
        <p14:creationId xmlns:p14="http://schemas.microsoft.com/office/powerpoint/2010/main" val="135583189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kaidrės vaizdo vietos rezervavimo ženklas 1"/>
          <p:cNvSpPr>
            <a:spLocks noGrp="1" noRot="1" noChangeAspect="1" noTextEdit="1"/>
          </p:cNvSpPr>
          <p:nvPr>
            <p:ph type="sldImg"/>
          </p:nvPr>
        </p:nvSpPr>
        <p:spPr>
          <a:ln/>
        </p:spPr>
      </p:sp>
      <p:sp>
        <p:nvSpPr>
          <p:cNvPr id="34819" name="Pastabų vietos rezervavimo ženklas 2"/>
          <p:cNvSpPr>
            <a:spLocks noGrp="1"/>
          </p:cNvSpPr>
          <p:nvPr>
            <p:ph type="body" idx="1"/>
          </p:nvPr>
        </p:nvSpPr>
        <p:spPr>
          <a:noFill/>
        </p:spPr>
        <p:txBody>
          <a:bodyPr/>
          <a:lstStyle/>
          <a:p>
            <a:endParaRPr lang="lt-LT" altLang="lt-LT" smtClean="0"/>
          </a:p>
        </p:txBody>
      </p:sp>
      <p:sp>
        <p:nvSpPr>
          <p:cNvPr id="34820" name="Antraštės vietos rezervavimo ženklas 3"/>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lt-LT" altLang="lt-LT" smtClean="0"/>
              <a:t>VBE statistika</a:t>
            </a:r>
          </a:p>
        </p:txBody>
      </p:sp>
      <p:sp>
        <p:nvSpPr>
          <p:cNvPr id="34821" name="Skaidrės numerio vietos rezervavimo ženklas 4"/>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0C0F4F-63EF-4A5D-80A1-43BF9AAFBCFA}" type="slidenum">
              <a:rPr lang="lt-LT" altLang="lt-LT" smtClean="0"/>
              <a:pPr eaLnBrk="1" hangingPunct="1">
                <a:spcBef>
                  <a:spcPct val="0"/>
                </a:spcBef>
              </a:pPr>
              <a:t>1</a:t>
            </a:fld>
            <a:endParaRPr lang="lt-LT" altLang="lt-L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10</a:t>
            </a:fld>
            <a:endParaRPr lang="lt-LT"/>
          </a:p>
        </p:txBody>
      </p:sp>
    </p:spTree>
    <p:extLst>
      <p:ext uri="{BB962C8B-B14F-4D97-AF65-F5344CB8AC3E}">
        <p14:creationId xmlns:p14="http://schemas.microsoft.com/office/powerpoint/2010/main" val="166636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11</a:t>
            </a:fld>
            <a:endParaRPr lang="lt-LT"/>
          </a:p>
        </p:txBody>
      </p:sp>
    </p:spTree>
    <p:extLst>
      <p:ext uri="{BB962C8B-B14F-4D97-AF65-F5344CB8AC3E}">
        <p14:creationId xmlns:p14="http://schemas.microsoft.com/office/powerpoint/2010/main" val="64353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VBE rezultatai lyginami su šalies mokyklų rezultatais. Lyginimo patogumo sumetimais, visi rezultatai diagramose perskaičiuoti į taip vadinamus standartizuotus taškus. Apskaičiuojant standartizuotus taškus, visų šalies mokyklų rezultatai centruojami ir normuojami. Kitaip tariant, perskaičiavus visų mokyklų rezultatus į standartizuotus taškus, kiekvienoje vertinimo srityse jų vidurkiai lygūs 0, o standartiniai nuokrypiai - 1. Pavyzdžiui, jei savivaldybės rezultatas kurioje nors srityje (išreikštas standartizuotais taškais) yra aukštesnis už 1, tai savivaldybė yra tarp geriausių (šioje srityje) 16% šalies savivaldybių. O jei savivaldybės rezultatas yra aukštesnis už 2, tai savivaldybė yra tarp 2-3% geriausių savivaldybių. </a:t>
            </a:r>
            <a:r>
              <a:rPr lang="lt-LT" sz="1200" b="1" i="1" u="none" strike="noStrike" kern="1200" baseline="0" dirty="0" smtClean="0">
                <a:solidFill>
                  <a:schemeClr val="tx1"/>
                </a:solidFill>
                <a:latin typeface="Arial" charset="0"/>
                <a:ea typeface="+mn-ea"/>
                <a:cs typeface="+mn-cs"/>
              </a:rPr>
              <a:t>Standartizuotas apibendrintas VBE rodiklis </a:t>
            </a:r>
            <a:r>
              <a:rPr lang="lt-LT" sz="1200" b="0" i="0" u="none" strike="noStrike" kern="1200" baseline="0" dirty="0" smtClean="0">
                <a:solidFill>
                  <a:schemeClr val="tx1"/>
                </a:solidFill>
                <a:latin typeface="Arial" charset="0"/>
                <a:ea typeface="+mn-ea"/>
                <a:cs typeface="+mn-cs"/>
              </a:rPr>
              <a:t>atspindi savivaldybės darbo efektyvumą mokant skirtingų dalykų. Atitinkamo dalyko standartizuotas VBE rodiklis apskaičiuojamas sudedant visus savivaldybės abiturientų gautus dalyko VBE įvertinimus, padalijant sumą iš bendro savivaldybės abiturientų skaičiaus ir gautąjį dalmenį paverčiant standartizuotais taškais. Šis rodiklis atspindi </a:t>
            </a:r>
            <a:r>
              <a:rPr lang="lt-LT" dirty="0" smtClean="0"/>
              <a:t>vidutinį VBE balų skaičių, tenkantį vienam mokyklos abiturientui. Kuo daugiau mokinių laiko VBE ir geriau juos išlaiko, tuo šis rodiklis būna aukštesnis. </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12</a:t>
            </a:fld>
            <a:endParaRPr lang="lt-LT"/>
          </a:p>
        </p:txBody>
      </p:sp>
    </p:spTree>
    <p:extLst>
      <p:ext uri="{BB962C8B-B14F-4D97-AF65-F5344CB8AC3E}">
        <p14:creationId xmlns:p14="http://schemas.microsoft.com/office/powerpoint/2010/main" val="119926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i="1" u="none" strike="noStrike" kern="1200" baseline="0" dirty="0" smtClean="0">
                <a:solidFill>
                  <a:schemeClr val="tx1"/>
                </a:solidFill>
                <a:latin typeface="Arial" charset="0"/>
                <a:ea typeface="+mn-ea"/>
                <a:cs typeface="+mn-cs"/>
              </a:rPr>
              <a:t>Standartizuotas visų VBE įvertinimų vidurkis </a:t>
            </a:r>
            <a:r>
              <a:rPr lang="lt-LT" sz="1200" b="0" i="0" u="none" strike="noStrike" kern="1200" baseline="0" dirty="0" smtClean="0">
                <a:solidFill>
                  <a:schemeClr val="tx1"/>
                </a:solidFill>
                <a:latin typeface="Arial" charset="0"/>
                <a:ea typeface="+mn-ea"/>
                <a:cs typeface="+mn-cs"/>
              </a:rPr>
              <a:t>atspindi bendrą darbo kokybę, rengiant mokinius brandos egzaminams</a:t>
            </a:r>
            <a:r>
              <a:rPr lang="lt-LT" dirty="0" smtClean="0"/>
              <a:t>. </a:t>
            </a:r>
            <a:r>
              <a:rPr lang="lt-LT" sz="1200" b="0" i="0" u="none" strike="noStrike" kern="1200" baseline="0" dirty="0" smtClean="0">
                <a:solidFill>
                  <a:schemeClr val="tx1"/>
                </a:solidFill>
                <a:latin typeface="Arial" charset="0"/>
                <a:ea typeface="+mn-ea"/>
                <a:cs typeface="+mn-cs"/>
              </a:rPr>
              <a:t>Šis rodiklis apskaičiuojamas visų egzaminą laikiusių mokinių gautų VBE įvertinimų balais sumą padalijant iš įvertinimų skaičius ir gautą skaičių paverčiant standartizuotais taškais. </a:t>
            </a:r>
            <a:r>
              <a:rPr lang="lt-LT" dirty="0" smtClean="0"/>
              <a:t>Šis rodiklis atspindi vidutinį mokinių gautą VBE balų skaičių. </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13</a:t>
            </a:fld>
            <a:endParaRPr lang="lt-LT"/>
          </a:p>
        </p:txBody>
      </p:sp>
    </p:spTree>
    <p:extLst>
      <p:ext uri="{BB962C8B-B14F-4D97-AF65-F5344CB8AC3E}">
        <p14:creationId xmlns:p14="http://schemas.microsoft.com/office/powerpoint/2010/main" val="63833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Už</a:t>
            </a:r>
            <a:r>
              <a:rPr lang="lt-LT" baseline="0" dirty="0" smtClean="0"/>
              <a:t> 2017 m. grafike duomenų nėra, nes laikė tik vienos mokyklos abiturientai. Bendras balo vidurkis sumažėjo nuo 6,8 (2018 m.) iki 5,9 (2019 m.). Gavusių 9-10 balų įvertinimą dalis taip pat sumažėjo: 2018 m. – 4,3% (šalyje 3,5%), 2019 m. – 2,3% (šalyje 2,5%). Įvertintų 4 balais mokinių dalis daugiau kaip dvigubai didesnė rusų mok. k. mokyklose ir siekia apie trečdalį šių mokyklų laikiusių MBE. Pažymėtina, kad įvertinimo vidurkio skirtumas tarp rusų ir lietuvių mok. k. mokyklų sudaro apie 1 balą. </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14</a:t>
            </a:fld>
            <a:endParaRPr lang="lt-LT"/>
          </a:p>
        </p:txBody>
      </p:sp>
    </p:spTree>
    <p:extLst>
      <p:ext uri="{BB962C8B-B14F-4D97-AF65-F5344CB8AC3E}">
        <p14:creationId xmlns:p14="http://schemas.microsoft.com/office/powerpoint/2010/main" val="1989436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15</a:t>
            </a:fld>
            <a:endParaRPr lang="lt-LT"/>
          </a:p>
        </p:txBody>
      </p:sp>
    </p:spTree>
    <p:extLst>
      <p:ext uri="{BB962C8B-B14F-4D97-AF65-F5344CB8AC3E}">
        <p14:creationId xmlns:p14="http://schemas.microsoft.com/office/powerpoint/2010/main" val="239618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16</a:t>
            </a:fld>
            <a:endParaRPr lang="lt-LT"/>
          </a:p>
        </p:txBody>
      </p:sp>
    </p:spTree>
    <p:extLst>
      <p:ext uri="{BB962C8B-B14F-4D97-AF65-F5344CB8AC3E}">
        <p14:creationId xmlns:p14="http://schemas.microsoft.com/office/powerpoint/2010/main" val="239618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Bendri PUPP įvertinimo (balais) vidurkiai pagal dalykus (įskaitant visas mokyklas) beveik tokie patys kaip ir šalies ir panašūs į 2018 m. rezultatus. Lietuvių kalbos ir literatūros PUPP balo vidurkis 6,1 (šalyje 6,3). Tačiau pažymėtinas skirtumas tarp rusų mok. kalba ir lietuvių mok. kalba mokyklų  mokinių rezultatų, ir jis padidėjo: jeigu 2018 m. skirtumas sudarė daugiau negu 1 balą (atitinkamai 5,8 ir 7; šalyje panaši tendencija), tai 2019 m. skirtumas siekia beveik 2 balus (atitinkamai 5,4 ir 7,3). 2018 m. matematikos balo vidurkis 4,8  (šalyje 4,8), tai buvo blogiausias rezultatas per pastaruosius 5 metus. O štai šiemet vidurkis ženkliai pagerėjo (beveik 6 balai, respublikoje – 5,3).</a:t>
            </a:r>
          </a:p>
          <a:p>
            <a:r>
              <a:rPr lang="lt-LT" sz="1200" kern="1200" dirty="0" smtClean="0">
                <a:solidFill>
                  <a:schemeClr val="tx1"/>
                </a:solidFill>
                <a:effectLst/>
                <a:latin typeface="Arial" charset="0"/>
                <a:ea typeface="+mn-ea"/>
                <a:cs typeface="+mn-cs"/>
              </a:rPr>
              <a:t>Šiemet šalies mastu padaugėjo tų mokinių, kurie iš LKL PUPP gavo 9–10 balų įvertinimą: šiais metais jų 14,5 proc., o 2018 metais 9–10 balų įvertinimą gavo 12,4 proc. mokinių. Tuo tarpu Visagine tokių sumažėjo: </a:t>
            </a:r>
            <a:r>
              <a:rPr lang="lt-LT" sz="1200" b="0" i="0" u="none" strike="noStrike" kern="1200" baseline="0" dirty="0" smtClean="0">
                <a:solidFill>
                  <a:schemeClr val="tx1"/>
                </a:solidFill>
                <a:latin typeface="Arial" charset="0"/>
                <a:ea typeface="+mn-ea"/>
                <a:cs typeface="+mn-cs"/>
              </a:rPr>
              <a:t>2019 m. 9-10 balų įvertinimą gavo 10,7% laikiusiųjų (2018 m. – beveik 15%). Šiemet neigiamais pažymiais lietuvių kalbą ir literatūrą išlaikė 8,3 % mokinių (tai beveik dvigubai daugiau, nei 2018 m. - 4,7% mokinių), ir tai, kaip ir 2018 m., tik mokiniai iš rusų mok. k. mokyklos. </a:t>
            </a:r>
          </a:p>
          <a:p>
            <a:r>
              <a:rPr lang="lt-LT" sz="1200" kern="1200" dirty="0" smtClean="0">
                <a:solidFill>
                  <a:schemeClr val="tx1"/>
                </a:solidFill>
                <a:effectLst/>
                <a:latin typeface="Arial" charset="0"/>
                <a:ea typeface="+mn-ea"/>
                <a:cs typeface="+mn-cs"/>
              </a:rPr>
              <a:t>Šiemet šalies mastu padaugėjo tų mokinių, kurie iš matematikos PUPP gavo 9–10 balų įvertinimą: šiais metais jų 10 proc., o 2018 metais 9–10 balų įvertinimą gavo 6 proc. mokinių. Visagine tokia pati tendencija: šiais metais 9-10 balų buvo 11,9 % (2018 m. – 4,7%). Šalyje</a:t>
            </a:r>
            <a:r>
              <a:rPr lang="lt-LT" sz="1200" kern="1200" baseline="0" dirty="0" smtClean="0">
                <a:solidFill>
                  <a:schemeClr val="tx1"/>
                </a:solidFill>
                <a:effectLst/>
                <a:latin typeface="Arial" charset="0"/>
                <a:ea typeface="+mn-ea"/>
                <a:cs typeface="+mn-cs"/>
              </a:rPr>
              <a:t> sumažėjo ir neigiamus įvertinimus gavusių mokinių dalis (nuo 28,3% 2018 m. iki 20,7% 2019 m.). Mūsų savivaldybėje taip pat:  </a:t>
            </a:r>
            <a:r>
              <a:rPr lang="lt-LT" sz="1200" b="0" i="0" u="none" strike="noStrike" kern="1200" baseline="0" dirty="0" smtClean="0">
                <a:solidFill>
                  <a:schemeClr val="tx1"/>
                </a:solidFill>
                <a:latin typeface="Arial" charset="0"/>
                <a:ea typeface="+mn-ea"/>
                <a:cs typeface="+mn-cs"/>
              </a:rPr>
              <a:t>nuo 20,6% 2018 m. iki 14,3% 2019 m. </a:t>
            </a:r>
            <a:endParaRPr lang="lt-LT" b="0"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17</a:t>
            </a:fld>
            <a:endParaRPr lang="lt-LT"/>
          </a:p>
        </p:txBody>
      </p:sp>
    </p:spTree>
    <p:extLst>
      <p:ext uri="{BB962C8B-B14F-4D97-AF65-F5344CB8AC3E}">
        <p14:creationId xmlns:p14="http://schemas.microsoft.com/office/powerpoint/2010/main" val="148290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lt-LT" b="0"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18</a:t>
            </a:fld>
            <a:endParaRPr lang="lt-LT"/>
          </a:p>
        </p:txBody>
      </p:sp>
    </p:spTree>
    <p:extLst>
      <p:ext uri="{BB962C8B-B14F-4D97-AF65-F5344CB8AC3E}">
        <p14:creationId xmlns:p14="http://schemas.microsoft.com/office/powerpoint/2010/main" val="148290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	</a:t>
            </a: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20</a:t>
            </a:fld>
            <a:endParaRPr lang="lt-LT"/>
          </a:p>
        </p:txBody>
      </p:sp>
    </p:spTree>
    <p:extLst>
      <p:ext uri="{BB962C8B-B14F-4D97-AF65-F5344CB8AC3E}">
        <p14:creationId xmlns:p14="http://schemas.microsoft.com/office/powerpoint/2010/main" val="2850055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a:t>
            </a:fld>
            <a:endParaRPr lang="lt-LT"/>
          </a:p>
        </p:txBody>
      </p:sp>
    </p:spTree>
    <p:extLst>
      <p:ext uri="{BB962C8B-B14F-4D97-AF65-F5344CB8AC3E}">
        <p14:creationId xmlns:p14="http://schemas.microsoft.com/office/powerpoint/2010/main" val="323783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Mokiniai į grupes suskirstyti, remiantis 2018 metų NMPP testų rezultatų </a:t>
            </a:r>
            <a:r>
              <a:rPr lang="lt-LT" sz="1200" b="0" i="0" u="none" strike="noStrike" kern="1200" baseline="0" dirty="0" err="1" smtClean="0">
                <a:solidFill>
                  <a:schemeClr val="tx1"/>
                </a:solidFill>
                <a:latin typeface="Arial" charset="0"/>
                <a:ea typeface="+mn-ea"/>
                <a:cs typeface="+mn-cs"/>
              </a:rPr>
              <a:t>deciliais</a:t>
            </a:r>
            <a:r>
              <a:rPr lang="lt-LT" sz="1200" b="0" i="0" u="none" strike="noStrike" kern="1200" baseline="0" dirty="0" smtClean="0">
                <a:solidFill>
                  <a:schemeClr val="tx1"/>
                </a:solidFill>
                <a:latin typeface="Arial" charset="0"/>
                <a:ea typeface="+mn-ea"/>
                <a:cs typeface="+mn-cs"/>
              </a:rPr>
              <a:t>. </a:t>
            </a:r>
            <a:r>
              <a:rPr lang="lt-LT" sz="1200" b="0" i="0" u="none" strike="noStrike" kern="1200" baseline="0" dirty="0" err="1" smtClean="0">
                <a:solidFill>
                  <a:schemeClr val="tx1"/>
                </a:solidFill>
                <a:latin typeface="Arial" charset="0"/>
                <a:ea typeface="+mn-ea"/>
                <a:cs typeface="+mn-cs"/>
              </a:rPr>
              <a:t>Deciliai</a:t>
            </a:r>
            <a:r>
              <a:rPr lang="lt-LT" sz="1200" b="0" i="0" u="none" strike="noStrike" kern="1200" baseline="0" dirty="0" smtClean="0">
                <a:solidFill>
                  <a:schemeClr val="tx1"/>
                </a:solidFill>
                <a:latin typeface="Arial" charset="0"/>
                <a:ea typeface="+mn-ea"/>
                <a:cs typeface="+mn-cs"/>
              </a:rPr>
              <a:t> yra gaunami į dešimt lygių dalių padalijus eilę, kurią sudaro mokiniai, išdėstyti jų surinktų taškų sumos didėjimo tvarka. Pirmajam deciliui priskiriamas dešimtadalis mokinių, surinkusių mažiausiai taškų, dešimtajam – dešimtadalis, surinkusiųjų daugiausiai taškų.	</a:t>
            </a:r>
          </a:p>
          <a:p>
            <a:pPr marL="0" marR="0" indent="0" algn="l" defTabSz="914400" rtl="0" eaLnBrk="0" fontAlgn="base" latinLnBrk="0" hangingPunct="0">
              <a:lnSpc>
                <a:spcPct val="100000"/>
              </a:lnSpc>
              <a:spcBef>
                <a:spcPct val="30000"/>
              </a:spcBef>
              <a:spcAft>
                <a:spcPct val="0"/>
              </a:spcAft>
              <a:buClrTx/>
              <a:buSzTx/>
              <a:buFontTx/>
              <a:buNone/>
              <a:tabLst/>
              <a:defRPr/>
            </a:pPr>
            <a:r>
              <a:rPr lang="lt-LT" i="0" dirty="0" smtClean="0"/>
              <a:t>Pirmajai grupei priskiriamas dešimtadalis mokinių, surinkusių mažiausiai taškų, antrajai grupei priskirti mokiniai, kurie pagal pasiektus rezultatus priklauso 2, 3 ar 4 deciliui, trečiajai grupei priskirti mokiniai, kurie pagal pasiektus rezultatus priklauso 5, 6, 7, 8, 9 ar 10 deciliui. </a:t>
            </a:r>
            <a:r>
              <a:rPr lang="lt-LT" sz="1200" b="0" i="0" u="none" strike="noStrike" kern="1200" baseline="0" dirty="0" smtClean="0">
                <a:solidFill>
                  <a:schemeClr val="tx1"/>
                </a:solidFill>
                <a:latin typeface="Arial" charset="0"/>
                <a:ea typeface="+mn-ea"/>
                <a:cs typeface="+mn-cs"/>
              </a:rPr>
              <a:t>Pateikiamos mokinių grupės nėra pasiekimų lygiai. </a:t>
            </a:r>
            <a:r>
              <a:rPr lang="lt-LT" i="0" dirty="0" smtClean="0"/>
              <a:t>Šie duomenys atskleidžia bendruosius mokinio mokymosi pasiekimus ir netiesiogiai rodo, kiek jis turėtų pasistengti, siekdamas aukštesnių rezultatų.</a:t>
            </a:r>
          </a:p>
          <a:p>
            <a:r>
              <a:rPr lang="lt-LT" i="0" dirty="0" smtClean="0"/>
              <a:t>Palyginus su 2018 m., antrokų</a:t>
            </a:r>
            <a:r>
              <a:rPr lang="lt-LT" i="0" baseline="0" dirty="0" smtClean="0"/>
              <a:t> matematikos rezultatai ženkliai geresni (per pusę mažiau 1 gr.) ir mažai kuo skiriasi nuo visų dalyvavusių.</a:t>
            </a:r>
          </a:p>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Savivaldybės rezultatai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t>
            </a:r>
            <a:endParaRPr lang="lt-LT" altLang="lt-LT" sz="1200" b="0" dirty="0" smtClean="0">
              <a:solidFill>
                <a:srgbClr val="FF0000"/>
              </a:solidFill>
              <a:latin typeface="Calibri" pitchFamily="34" charset="0"/>
            </a:endParaRPr>
          </a:p>
          <a:p>
            <a:endParaRPr lang="lt-LT" b="0" i="0" dirty="0" smtClean="0"/>
          </a:p>
          <a:p>
            <a:endParaRPr lang="lt-LT" dirty="0" smtClean="0"/>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22</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lt-LT" dirty="0" smtClean="0"/>
              <a:t>Šių metų antrokų skaitymo rezultatai šiek tiek geresni, nei 2018 m. antrokų. </a:t>
            </a:r>
            <a:r>
              <a:rPr lang="lt-LT" sz="1200" b="0" i="0" u="none" strike="noStrike" kern="1200" baseline="0" dirty="0" smtClean="0">
                <a:solidFill>
                  <a:schemeClr val="tx1"/>
                </a:solidFill>
                <a:latin typeface="Arial" charset="0"/>
                <a:ea typeface="+mn-ea"/>
                <a:cs typeface="+mn-cs"/>
              </a:rPr>
              <a:t>Savivaldybės rezultatai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t>
            </a:r>
            <a:endParaRPr lang="lt-LT" altLang="lt-LT" sz="1200" b="0" dirty="0" smtClean="0">
              <a:solidFill>
                <a:srgbClr val="FF0000"/>
              </a:solidFill>
              <a:latin typeface="Calibri" pitchFamily="34" charset="0"/>
            </a:endParaRP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23</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lt-LT" i="0" dirty="0" smtClean="0"/>
              <a:t>2019 m. rezultatai gerokai geresni už</a:t>
            </a:r>
            <a:r>
              <a:rPr lang="lt-LT" i="0" baseline="0" dirty="0" smtClean="0"/>
              <a:t> 2018 m. pasiekimus. </a:t>
            </a:r>
            <a:r>
              <a:rPr lang="lt-LT" sz="1200" b="0" i="0" u="none" strike="noStrike" kern="1200" baseline="0" dirty="0" smtClean="0">
                <a:solidFill>
                  <a:schemeClr val="tx1"/>
                </a:solidFill>
                <a:latin typeface="Arial" charset="0"/>
                <a:ea typeface="+mn-ea"/>
                <a:cs typeface="+mn-cs"/>
              </a:rPr>
              <a:t>Savivaldybės rezultatai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t>
            </a:r>
            <a:endParaRPr lang="lt-LT" altLang="lt-LT" sz="1200" b="0" dirty="0" smtClean="0">
              <a:solidFill>
                <a:srgbClr val="FF0000"/>
              </a:solidFill>
              <a:latin typeface="Calibri" pitchFamily="34" charset="0"/>
            </a:endParaRP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24</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smtClean="0"/>
          </a:p>
          <a:p>
            <a:r>
              <a:rPr lang="lt-LT" i="0" dirty="0" smtClean="0"/>
              <a:t>2019 metų antrokų rezultatai ženkliai aukštesni už 2018 m. pasiekimus rašyme (II d.):</a:t>
            </a:r>
            <a:r>
              <a:rPr lang="lt-LT" i="0" baseline="0" dirty="0" smtClean="0"/>
              <a:t> 5 kartus mažesnė 1 gr. dalis ir daugiau kaip dvigubai didesnė 3 gr. dalis. </a:t>
            </a:r>
          </a:p>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Savivaldybės rezultatai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t>
            </a:r>
            <a:endParaRPr lang="lt-LT" altLang="lt-LT" sz="1200" b="0" dirty="0" smtClean="0">
              <a:solidFill>
                <a:srgbClr val="FF0000"/>
              </a:solidFill>
              <a:latin typeface="Calibri" pitchFamily="34" charset="0"/>
            </a:endParaRP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25</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Išaugo aukštesniojo lygmens </a:t>
            </a:r>
            <a:r>
              <a:rPr lang="lt-LT" sz="1200" b="0" i="0" u="none" strike="noStrike" kern="1200" baseline="0" dirty="0" err="1" smtClean="0">
                <a:solidFill>
                  <a:schemeClr val="tx1"/>
                </a:solidFill>
                <a:latin typeface="Arial" charset="0"/>
                <a:ea typeface="+mn-ea"/>
                <a:cs typeface="+mn-cs"/>
              </a:rPr>
              <a:t>pasiekusiųjių</a:t>
            </a:r>
            <a:r>
              <a:rPr lang="lt-LT" sz="1200" b="0" i="0" u="none" strike="noStrike" kern="1200" baseline="0" dirty="0" smtClean="0">
                <a:solidFill>
                  <a:schemeClr val="tx1"/>
                </a:solidFill>
                <a:latin typeface="Arial" charset="0"/>
                <a:ea typeface="+mn-ea"/>
                <a:cs typeface="+mn-cs"/>
              </a:rPr>
              <a:t>, tačiau padidėjo ir tik patenkinamojo lygmens pasiekusių. Visų mokyklų pasiekimų vidurkis pagal vidutiniškai surinktų taškų dalį didesnis </a:t>
            </a:r>
            <a:r>
              <a:rPr lang="lt-LT" sz="1200" b="0" i="0" u="none" strike="noStrike" kern="1200" baseline="0" dirty="0" smtClean="0">
                <a:solidFill>
                  <a:srgbClr val="FF0000"/>
                </a:solidFill>
                <a:latin typeface="Calibri" pitchFamily="34" charset="0"/>
                <a:ea typeface="+mn-ea"/>
                <a:cs typeface="+mn-cs"/>
              </a:rPr>
              <a:t>už k</a:t>
            </a:r>
            <a:r>
              <a:rPr lang="lt-LT" sz="1200" b="0" i="0" u="none" strike="noStrike" kern="1200" baseline="0" dirty="0" smtClean="0">
                <a:solidFill>
                  <a:schemeClr val="tx1"/>
                </a:solidFill>
                <a:latin typeface="Arial" charset="0"/>
                <a:ea typeface="+mn-ea"/>
                <a:cs typeface="+mn-cs"/>
              </a:rPr>
              <a:t>itų miestų mokyklų pasiekimų vidurkį ir beveik visų mokyklų pasiekimų vidurkis didesnis </a:t>
            </a:r>
            <a:r>
              <a:rPr lang="lt-LT" sz="1200" b="0" i="0" u="none" strike="noStrike" kern="1200" baseline="0" dirty="0" smtClean="0">
                <a:solidFill>
                  <a:srgbClr val="FF0000"/>
                </a:solidFill>
                <a:latin typeface="Calibri" pitchFamily="34" charset="0"/>
                <a:ea typeface="+mn-ea"/>
                <a:cs typeface="+mn-cs"/>
              </a:rPr>
              <a:t>už kitų šalies tokio pat tipo mokyklų </a:t>
            </a:r>
            <a:r>
              <a:rPr lang="lt-LT" sz="1200" b="0" i="0" u="none" strike="noStrike" kern="1200" baseline="0" dirty="0" smtClean="0">
                <a:solidFill>
                  <a:schemeClr val="tx1"/>
                </a:solidFill>
                <a:latin typeface="Arial" charset="0"/>
                <a:ea typeface="+mn-ea"/>
                <a:cs typeface="+mn-cs"/>
              </a:rPr>
              <a:t>pasiekimų vidurkį</a:t>
            </a:r>
            <a:r>
              <a:rPr lang="lt-LT" sz="1200" b="0" i="0" u="none" strike="noStrike" kern="1200" baseline="0" dirty="0" smtClean="0">
                <a:solidFill>
                  <a:schemeClr val="tx1"/>
                </a:solidFill>
                <a:latin typeface="Arial" charset="0"/>
                <a:ea typeface="+mn-ea"/>
                <a:cs typeface="+mn-cs"/>
              </a:rPr>
              <a:t>. Savivaldybės rezultatai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t>
            </a:r>
            <a:endParaRPr lang="lt-LT" altLang="lt-LT" sz="1200" b="0" dirty="0" smtClean="0">
              <a:solidFill>
                <a:srgbClr val="FF0000"/>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lt-LT" altLang="lt-LT" sz="1200" b="0" dirty="0" smtClean="0">
              <a:solidFill>
                <a:srgbClr val="FF0000"/>
              </a:solidFill>
              <a:latin typeface="Calibri" pitchFamily="34" charset="0"/>
            </a:endParaRPr>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26</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Padidėjo tik patenkinamojo lygmens pasiekusių. </a:t>
            </a:r>
            <a:r>
              <a:rPr lang="lt-LT" sz="1200" b="0" i="0" u="none" strike="noStrike" kern="1200" baseline="0" dirty="0" smtClean="0">
                <a:solidFill>
                  <a:schemeClr val="tx1"/>
                </a:solidFill>
                <a:latin typeface="Arial" charset="0"/>
                <a:ea typeface="+mn-ea"/>
                <a:cs typeface="+mn-cs"/>
              </a:rPr>
              <a:t>Savivaldybės rezultatai šiek tiek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(arba panašūs). </a:t>
            </a:r>
            <a:endParaRPr lang="lt-LT" altLang="lt-LT" sz="1200" b="0" dirty="0" smtClean="0">
              <a:solidFill>
                <a:srgbClr val="FF0000"/>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lt-LT" altLang="lt-LT" sz="1200" b="0" dirty="0" smtClean="0">
              <a:solidFill>
                <a:srgbClr val="FF0000"/>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lt-LT" sz="1200" b="0" i="0" u="none" strike="noStrike" kern="1200" baseline="0" dirty="0" smtClean="0">
              <a:solidFill>
                <a:schemeClr val="tx1"/>
              </a:solidFill>
              <a:latin typeface="Arial" charset="0"/>
              <a:ea typeface="+mn-ea"/>
              <a:cs typeface="+mn-cs"/>
            </a:endParaRP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27</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Beveik </a:t>
            </a:r>
            <a:r>
              <a:rPr lang="lt-LT" sz="1200" b="0" i="0" u="none" strike="noStrike" kern="1200" baseline="0" dirty="0" smtClean="0">
                <a:solidFill>
                  <a:schemeClr val="tx1"/>
                </a:solidFill>
                <a:latin typeface="Arial" charset="0"/>
                <a:ea typeface="+mn-ea"/>
                <a:cs typeface="+mn-cs"/>
              </a:rPr>
              <a:t>trečdaliu padidėjo tik patenkinamojo lygmens pasiekusių ir ženkliai sumažėjo aukštesniojo lygmens pasiekusių. </a:t>
            </a:r>
            <a:r>
              <a:rPr lang="lt-LT" sz="1200" b="0" i="0" u="none" strike="noStrike" kern="1200" baseline="0" dirty="0" smtClean="0">
                <a:solidFill>
                  <a:schemeClr val="tx1"/>
                </a:solidFill>
                <a:latin typeface="Arial" charset="0"/>
                <a:ea typeface="+mn-ea"/>
                <a:cs typeface="+mn-cs"/>
              </a:rPr>
              <a:t> Savivaldybės rezultatai blogesni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be to nepasiekusių patenkinamojo lygmens dalies Visagino rodiklis beveik dviem kartais didesnis.  </a:t>
            </a:r>
            <a:endParaRPr lang="lt-LT" altLang="lt-LT" sz="1200" b="0" dirty="0" smtClean="0">
              <a:solidFill>
                <a:srgbClr val="FF0000"/>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lt-LT" sz="1200" b="0" i="0" u="none" strike="noStrike" kern="1200" baseline="0" dirty="0" smtClean="0">
              <a:solidFill>
                <a:schemeClr val="tx1"/>
              </a:solidFill>
              <a:latin typeface="Arial" charset="0"/>
              <a:ea typeface="+mn-ea"/>
              <a:cs typeface="+mn-cs"/>
            </a:endParaRP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28</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Išaugo </a:t>
            </a:r>
            <a:r>
              <a:rPr lang="lt-LT" sz="1200" b="0" i="0" u="none" strike="noStrike" kern="1200" baseline="0" dirty="0" smtClean="0">
                <a:solidFill>
                  <a:schemeClr val="tx1"/>
                </a:solidFill>
                <a:latin typeface="Arial" charset="0"/>
                <a:ea typeface="+mn-ea"/>
                <a:cs typeface="+mn-cs"/>
              </a:rPr>
              <a:t>aukštesniojo lygmens pasiekusių dalis</a:t>
            </a:r>
            <a:r>
              <a:rPr lang="lt-LT" sz="1200" b="0" i="0" u="none" strike="noStrike" kern="1200" baseline="0" dirty="0" smtClean="0">
                <a:solidFill>
                  <a:schemeClr val="tx1"/>
                </a:solidFill>
                <a:latin typeface="Arial" charset="0"/>
                <a:ea typeface="+mn-ea"/>
                <a:cs typeface="+mn-cs"/>
              </a:rPr>
              <a:t>. Savivaldybės rezultatai šiek tiek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tačiau pasiekusių tik patenkinamojo lygmens dalies savivaldybės rodiklis 1,5 procento didesnis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t>
            </a:r>
            <a:endParaRPr lang="lt-LT" altLang="lt-LT" sz="1200" b="0" dirty="0" smtClean="0">
              <a:solidFill>
                <a:srgbClr val="FF0000"/>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 </a:t>
            </a:r>
            <a:endParaRPr lang="lt-LT" altLang="lt-LT" sz="1200" b="0" dirty="0" smtClean="0">
              <a:solidFill>
                <a:srgbClr val="FF0000"/>
              </a:solidFill>
              <a:latin typeface="Calibri" pitchFamily="34" charset="0"/>
            </a:endParaRP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29</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Rezultatai </a:t>
            </a:r>
            <a:r>
              <a:rPr lang="lt-LT" dirty="0" smtClean="0"/>
              <a:t>šiek tiek prastesni nei 2018 m. </a:t>
            </a:r>
            <a:r>
              <a:rPr lang="lt-LT" dirty="0" smtClean="0"/>
              <a:t>Pasiekusių tik patenkinamojo lygmens dalis šiek tiek didesnė, o pagrindinio lygmens – šiek tiek mažesnė, palyginus</a:t>
            </a:r>
            <a:r>
              <a:rPr lang="lt-LT" baseline="0" dirty="0" smtClean="0"/>
              <a:t> su </a:t>
            </a:r>
            <a:r>
              <a:rPr lang="lt-LT" sz="1200" b="0" i="0" u="none" strike="noStrike" kern="1200" baseline="0" dirty="0" smtClean="0">
                <a:solidFill>
                  <a:srgbClr val="FF0000"/>
                </a:solidFill>
                <a:latin typeface="Calibri" pitchFamily="34" charset="0"/>
                <a:ea typeface="+mn-ea"/>
                <a:cs typeface="+mn-cs"/>
              </a:rPr>
              <a:t>bendrais Lietuvos</a:t>
            </a:r>
            <a:r>
              <a:rPr lang="lt-LT" sz="1200" b="0" i="0" u="none" strike="noStrike" kern="1200" baseline="0" dirty="0" smtClean="0">
                <a:solidFill>
                  <a:schemeClr val="tx1"/>
                </a:solidFill>
                <a:latin typeface="Arial" charset="0"/>
                <a:ea typeface="+mn-ea"/>
                <a:cs typeface="+mn-cs"/>
              </a:rPr>
              <a:t> miestų pasiekimų atitinkamais rodikliais. Tačiau nepasiekusiųjų patenkinamojo lygmens dalis 1,5 karto mažesnė, o pasiekusių aukštesniojo lygmens dalis 1,3 didesnė.</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30</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Ženkliai sumažėjo aukštesniojo lygmens pasiekusiųjų dalis ir išaugo tik </a:t>
            </a:r>
            <a:r>
              <a:rPr lang="lt-LT" sz="1200" b="0" i="0" u="none" strike="noStrike" kern="1200" baseline="0" dirty="0" err="1" smtClean="0">
                <a:solidFill>
                  <a:schemeClr val="tx1"/>
                </a:solidFill>
                <a:latin typeface="Arial" charset="0"/>
                <a:ea typeface="+mn-ea"/>
                <a:cs typeface="+mn-cs"/>
              </a:rPr>
              <a:t>patenk</a:t>
            </a:r>
            <a:r>
              <a:rPr lang="lt-LT" sz="1200" b="0" i="0" u="none" strike="noStrike" kern="1200" baseline="0" dirty="0" smtClean="0">
                <a:solidFill>
                  <a:schemeClr val="tx1"/>
                </a:solidFill>
                <a:latin typeface="Arial" charset="0"/>
                <a:ea typeface="+mn-ea"/>
                <a:cs typeface="+mn-cs"/>
              </a:rPr>
              <a:t>. lygmens pasiekusių dalis. Savivaldybės rezultatai šiek tiek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(arba panašūs), tačiau nepasiekusiųjų patenkinamojo lygmens dalis didesnė 0,5 karto. </a:t>
            </a:r>
            <a:endParaRPr lang="lt-LT" altLang="lt-LT" sz="1200" b="0" dirty="0" smtClean="0">
              <a:solidFill>
                <a:srgbClr val="FF0000"/>
              </a:solidFill>
              <a:latin typeface="Calibri"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lt-LT" sz="1200" b="0" i="0" u="none" strike="noStrike" kern="1200" baseline="0" dirty="0" smtClean="0">
              <a:solidFill>
                <a:schemeClr val="tx1"/>
              </a:solidFill>
              <a:latin typeface="Arial" charset="0"/>
              <a:ea typeface="+mn-ea"/>
              <a:cs typeface="+mn-cs"/>
            </a:endParaRPr>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31</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baseline="0" dirty="0" smtClean="0"/>
              <a:t>2018 m. </a:t>
            </a:r>
            <a:r>
              <a:rPr lang="lt-LT" dirty="0" smtClean="0"/>
              <a:t>po vieną kandidatą neišlaikė</a:t>
            </a:r>
            <a:r>
              <a:rPr lang="lt-LT" baseline="0" dirty="0" smtClean="0"/>
              <a:t> anglų k. ir biologijos egz., 2019 m. – po vieną fizikos, anglų kalbos ir istorijos egz., trys neišlaikė matematikos.</a:t>
            </a:r>
            <a:r>
              <a:rPr lang="lt-LT" dirty="0" smtClean="0"/>
              <a:t> Džiugina</a:t>
            </a:r>
            <a:r>
              <a:rPr lang="lt-LT" baseline="0" dirty="0" smtClean="0"/>
              <a:t> faktas, kad neišlaikiusiųjų LKL VBE ženkliai sumažėjo (2017 m. ir </a:t>
            </a:r>
            <a:r>
              <a:rPr lang="lt-LT" dirty="0" smtClean="0"/>
              <a:t>2018 m. didžiąją</a:t>
            </a:r>
            <a:r>
              <a:rPr lang="lt-LT" baseline="0" dirty="0" smtClean="0"/>
              <a:t> dalį  neišlaikiusiųjų sudarė abiturientai, neišlaikę </a:t>
            </a:r>
            <a:r>
              <a:rPr lang="lt-LT" dirty="0" smtClean="0"/>
              <a:t>LKL</a:t>
            </a:r>
            <a:r>
              <a:rPr lang="lt-LT" baseline="0" dirty="0" smtClean="0"/>
              <a:t>), šiemet neišlaikė tik trys (t.y. 8,1%, kai </a:t>
            </a:r>
            <a:r>
              <a:rPr lang="lt-LT" sz="1200" kern="1200" dirty="0" smtClean="0">
                <a:solidFill>
                  <a:schemeClr val="tx1"/>
                </a:solidFill>
                <a:effectLst/>
                <a:latin typeface="Arial" charset="0"/>
                <a:ea typeface="+mn-ea"/>
                <a:cs typeface="+mn-cs"/>
              </a:rPr>
              <a:t>2018 m. – 21%; 2017 m. – 22,4%)</a:t>
            </a:r>
            <a:r>
              <a:rPr lang="lt-LT"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lt-LT" dirty="0" smtClean="0"/>
              <a:t>Iš viso 100 balų buvo įvertinti 6 darbai (2 iš anglų kalbos, 2 iš rusų (užsienio) kalbos ir 2 iš matematikos);</a:t>
            </a:r>
            <a:r>
              <a:rPr lang="lt-LT" baseline="0" dirty="0" smtClean="0"/>
              <a:t> du</a:t>
            </a:r>
            <a:r>
              <a:rPr lang="lt-LT" dirty="0" smtClean="0"/>
              <a:t> iš kandidatų pelnė po  du šimtukus. </a:t>
            </a:r>
            <a:r>
              <a:rPr lang="lt-LT" baseline="0" dirty="0" smtClean="0"/>
              <a:t>TVPMC abiturientai pelnė 4 šimtukus (1 iš LKL ir 3 </a:t>
            </a:r>
            <a:r>
              <a:rPr lang="lt-LT" dirty="0" smtClean="0"/>
              <a:t>iš rusų (užsienio) kalbos). </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a:t>
            </a:fld>
            <a:endParaRPr lang="lt-LT"/>
          </a:p>
        </p:txBody>
      </p:sp>
    </p:spTree>
    <p:extLst>
      <p:ext uri="{BB962C8B-B14F-4D97-AF65-F5344CB8AC3E}">
        <p14:creationId xmlns:p14="http://schemas.microsoft.com/office/powerpoint/2010/main" val="1659072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Labai </a:t>
            </a:r>
            <a:r>
              <a:rPr lang="lt-LT" dirty="0" smtClean="0"/>
              <a:t>skiriasi lietuvių ir rusų mok. k. mokyklų rezultatai....</a:t>
            </a:r>
          </a:p>
          <a:p>
            <a:pPr marL="0" marR="0" indent="0" algn="l" defTabSz="914400" rtl="0" eaLnBrk="1" fontAlgn="base" latinLnBrk="0" hangingPunct="1">
              <a:lnSpc>
                <a:spcPct val="100000"/>
              </a:lnSpc>
              <a:spcBef>
                <a:spcPct val="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Nors savivaldybės rezultatai šiek tiek geresni </a:t>
            </a:r>
            <a:r>
              <a:rPr lang="lt-LT" sz="1200" b="0" i="0" u="none" strike="noStrike" kern="1200" baseline="0" dirty="0" smtClean="0">
                <a:solidFill>
                  <a:srgbClr val="FF0000"/>
                </a:solidFill>
                <a:latin typeface="Calibri" pitchFamily="34" charset="0"/>
                <a:ea typeface="+mn-ea"/>
                <a:cs typeface="+mn-cs"/>
              </a:rPr>
              <a:t>už bendrą Lietuvos</a:t>
            </a:r>
            <a:r>
              <a:rPr lang="lt-LT" sz="1200" b="0" i="0" u="none" strike="noStrike" kern="1200" baseline="0" dirty="0" smtClean="0">
                <a:solidFill>
                  <a:schemeClr val="tx1"/>
                </a:solidFill>
                <a:latin typeface="Arial" charset="0"/>
                <a:ea typeface="+mn-ea"/>
                <a:cs typeface="+mn-cs"/>
              </a:rPr>
              <a:t> miestų pasiekimų rodiklį, tačiau nepasiekusiųjų patenkinamojo lygmens dalis daugiau nei 1 procentu didesnė. </a:t>
            </a:r>
            <a:endParaRPr lang="lt-LT" altLang="lt-LT" sz="1200" b="0" dirty="0" smtClean="0">
              <a:solidFill>
                <a:srgbClr val="FF0000"/>
              </a:solidFill>
              <a:latin typeface="Calibri" pitchFamily="34" charset="0"/>
            </a:endParaRP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32</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Rezultatai gerėja: beveik dvigubai daugiau pasiekusių </a:t>
            </a:r>
            <a:r>
              <a:rPr lang="lt-LT" dirty="0" err="1" smtClean="0"/>
              <a:t>pagr</a:t>
            </a:r>
            <a:r>
              <a:rPr lang="lt-LT" dirty="0" smtClean="0"/>
              <a:t>. lygmens / mažiau pasiekusių tik patenkinamojo lygmens, beveik 5 kartus mažiau nepasiekusių </a:t>
            </a:r>
            <a:r>
              <a:rPr lang="lt-LT" dirty="0" err="1" smtClean="0"/>
              <a:t>patenk</a:t>
            </a:r>
            <a:r>
              <a:rPr lang="lt-LT" dirty="0" smtClean="0"/>
              <a:t>. lygmens.</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33</a:t>
            </a:fld>
            <a:endParaRPr lang="lt-LT"/>
          </a:p>
        </p:txBody>
      </p:sp>
    </p:spTree>
    <p:extLst>
      <p:ext uri="{BB962C8B-B14F-4D97-AF65-F5344CB8AC3E}">
        <p14:creationId xmlns:p14="http://schemas.microsoft.com/office/powerpoint/2010/main" val="1205377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eaLnBrk="1" hangingPunct="1">
              <a:spcBef>
                <a:spcPct val="0"/>
              </a:spcBef>
              <a:buFontTx/>
              <a:buNone/>
            </a:pPr>
            <a:r>
              <a:rPr lang="lt-LT" dirty="0" smtClean="0"/>
              <a:t>Buvusių ketvirtokų,</a:t>
            </a:r>
            <a:r>
              <a:rPr lang="lt-LT" baseline="0" dirty="0" smtClean="0"/>
              <a:t> pasiekusių patenkinamojo lygmens, padaugėjo 6 </a:t>
            </a:r>
            <a:r>
              <a:rPr lang="lt-LT" baseline="0" dirty="0" err="1" smtClean="0"/>
              <a:t>kl</a:t>
            </a:r>
            <a:r>
              <a:rPr lang="lt-LT" baseline="0" dirty="0" smtClean="0"/>
              <a:t>. </a:t>
            </a:r>
            <a:r>
              <a:rPr lang="lt-LT" dirty="0" smtClean="0"/>
              <a:t>trečdaliu ir sumažėjo dalis pasiekusių </a:t>
            </a:r>
            <a:r>
              <a:rPr lang="lt-LT" dirty="0" err="1" smtClean="0"/>
              <a:t>pagr</a:t>
            </a:r>
            <a:r>
              <a:rPr lang="lt-LT" dirty="0" smtClean="0"/>
              <a:t>. lygmens. Daugiau nei dvigubai </a:t>
            </a:r>
            <a:r>
              <a:rPr lang="lt-LT" baseline="0" dirty="0" smtClean="0"/>
              <a:t>išaugo nepasiekusių patenkinamojo lygmens.</a:t>
            </a:r>
            <a:r>
              <a:rPr lang="lt-LT" dirty="0" smtClean="0"/>
              <a:t> </a:t>
            </a:r>
            <a:r>
              <a:rPr lang="lt-LT" altLang="lt-LT" sz="1200" dirty="0" smtClean="0">
                <a:solidFill>
                  <a:srgbClr val="FF0000"/>
                </a:solidFill>
                <a:latin typeface="Calibri" pitchFamily="34" charset="0"/>
              </a:rPr>
              <a:t>	2018 m. analizė rodė panašius rezultatus.</a:t>
            </a: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34</a:t>
            </a:fld>
            <a:endParaRPr lang="lt-LT"/>
          </a:p>
        </p:txBody>
      </p:sp>
    </p:spTree>
    <p:extLst>
      <p:ext uri="{BB962C8B-B14F-4D97-AF65-F5344CB8AC3E}">
        <p14:creationId xmlns:p14="http://schemas.microsoft.com/office/powerpoint/2010/main" val="1205377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Sumažėjo</a:t>
            </a:r>
            <a:r>
              <a:rPr lang="lt-LT" baseline="0" dirty="0" smtClean="0"/>
              <a:t> pasiekiančių tik patenkinamojo lygmens dalis, tačiau beveik dvigubai sumažėjo ir pasiekusių </a:t>
            </a:r>
            <a:r>
              <a:rPr lang="lt-LT" baseline="0" dirty="0" err="1" smtClean="0"/>
              <a:t>aukštesn</a:t>
            </a:r>
            <a:r>
              <a:rPr lang="lt-LT" baseline="0" dirty="0" smtClean="0"/>
              <a:t>. lygmens. Labai ženkliai padaugėjo nepasiekiančių </a:t>
            </a:r>
            <a:r>
              <a:rPr lang="lt-LT" baseline="0" dirty="0" err="1" smtClean="0"/>
              <a:t>patenk</a:t>
            </a:r>
            <a:r>
              <a:rPr lang="lt-LT" baseline="0" dirty="0" smtClean="0"/>
              <a:t>. lygmens....</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35</a:t>
            </a:fld>
            <a:endParaRPr lang="lt-LT"/>
          </a:p>
        </p:txBody>
      </p:sp>
    </p:spTree>
    <p:extLst>
      <p:ext uri="{BB962C8B-B14F-4D97-AF65-F5344CB8AC3E}">
        <p14:creationId xmlns:p14="http://schemas.microsoft.com/office/powerpoint/2010/main" val="1205377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200" b="1" i="0" u="none" strike="noStrike" kern="1200" baseline="0" dirty="0" smtClean="0">
                <a:solidFill>
                  <a:schemeClr val="tx1"/>
                </a:solidFill>
                <a:latin typeface="Arial" charset="0"/>
                <a:ea typeface="+mn-ea"/>
                <a:cs typeface="+mn-cs"/>
              </a:rPr>
              <a:t>1 pasiekimų grupė </a:t>
            </a:r>
            <a:r>
              <a:rPr lang="lt-LT" sz="1200" b="0" i="0" u="none" strike="noStrike" kern="1200" baseline="0" dirty="0" smtClean="0">
                <a:solidFill>
                  <a:schemeClr val="tx1"/>
                </a:solidFill>
                <a:latin typeface="Arial" charset="0"/>
                <a:ea typeface="+mn-ea"/>
                <a:cs typeface="+mn-cs"/>
              </a:rPr>
              <a:t>(žemesnieji pasiekimai).</a:t>
            </a:r>
          </a:p>
          <a:p>
            <a:r>
              <a:rPr lang="lt-LT" sz="1200" b="1" i="0" u="none" strike="noStrike" kern="1200" baseline="0" dirty="0" smtClean="0">
                <a:solidFill>
                  <a:schemeClr val="tx1"/>
                </a:solidFill>
                <a:latin typeface="Arial" charset="0"/>
                <a:ea typeface="+mn-ea"/>
                <a:cs typeface="+mn-cs"/>
              </a:rPr>
              <a:t>2 pasiekimų grupė </a:t>
            </a:r>
            <a:r>
              <a:rPr lang="lt-LT" sz="1200" b="0" i="0" u="none" strike="noStrike" kern="1200" baseline="0" dirty="0" smtClean="0">
                <a:solidFill>
                  <a:schemeClr val="tx1"/>
                </a:solidFill>
                <a:latin typeface="Arial" charset="0"/>
                <a:ea typeface="+mn-ea"/>
                <a:cs typeface="+mn-cs"/>
              </a:rPr>
              <a:t>(žemesnieji vidutiniai pasiekimai). </a:t>
            </a:r>
          </a:p>
          <a:p>
            <a:r>
              <a:rPr lang="lt-LT" sz="1200" b="1" i="0" u="none" strike="noStrike" kern="1200" baseline="0" dirty="0" smtClean="0">
                <a:solidFill>
                  <a:schemeClr val="tx1"/>
                </a:solidFill>
                <a:latin typeface="Arial" charset="0"/>
                <a:ea typeface="+mn-ea"/>
                <a:cs typeface="+mn-cs"/>
              </a:rPr>
              <a:t>3 pasiekimų grupė </a:t>
            </a:r>
            <a:r>
              <a:rPr lang="lt-LT" sz="1200" b="0" i="0" u="none" strike="noStrike" kern="1200" baseline="0" dirty="0" smtClean="0">
                <a:solidFill>
                  <a:schemeClr val="tx1"/>
                </a:solidFill>
                <a:latin typeface="Arial" charset="0"/>
                <a:ea typeface="+mn-ea"/>
                <a:cs typeface="+mn-cs"/>
              </a:rPr>
              <a:t>(aukštesnieji vidutiniai pasiekimai). </a:t>
            </a:r>
          </a:p>
          <a:p>
            <a:r>
              <a:rPr lang="lt-LT" sz="1200" b="1" i="0" u="none" strike="noStrike" kern="1200" baseline="0" dirty="0" smtClean="0">
                <a:solidFill>
                  <a:schemeClr val="tx1"/>
                </a:solidFill>
                <a:latin typeface="Arial" charset="0"/>
                <a:ea typeface="+mn-ea"/>
                <a:cs typeface="+mn-cs"/>
              </a:rPr>
              <a:t>4 pasiekimų grupė </a:t>
            </a:r>
            <a:r>
              <a:rPr lang="lt-LT" sz="1200" b="0" i="0" u="none" strike="noStrike" kern="1200" baseline="0" dirty="0" smtClean="0">
                <a:solidFill>
                  <a:schemeClr val="tx1"/>
                </a:solidFill>
                <a:latin typeface="Arial" charset="0"/>
                <a:ea typeface="+mn-ea"/>
                <a:cs typeface="+mn-cs"/>
              </a:rPr>
              <a:t>(aukštesnieji pasiekimai).</a:t>
            </a:r>
          </a:p>
          <a:p>
            <a:r>
              <a:rPr lang="lt-LT" sz="1200" b="0" i="0" u="none" strike="noStrike" kern="1200" baseline="0" dirty="0" smtClean="0">
                <a:solidFill>
                  <a:schemeClr val="tx1"/>
                </a:solidFill>
                <a:latin typeface="Arial" charset="0"/>
                <a:ea typeface="+mn-ea"/>
                <a:cs typeface="+mn-cs"/>
              </a:rPr>
              <a:t>Matematikos rezultatai geresni nei respublikos, gamtos mokslų – prastesni.</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36</a:t>
            </a:fld>
            <a:endParaRPr lang="lt-LT"/>
          </a:p>
        </p:txBody>
      </p:sp>
    </p:spTree>
    <p:extLst>
      <p:ext uri="{BB962C8B-B14F-4D97-AF65-F5344CB8AC3E}">
        <p14:creationId xmlns:p14="http://schemas.microsoft.com/office/powerpoint/2010/main" val="2270748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u="none" strike="noStrike" kern="1200" baseline="0" dirty="0" smtClean="0">
                <a:solidFill>
                  <a:schemeClr val="tx1"/>
                </a:solidFill>
                <a:latin typeface="Arial" charset="0"/>
                <a:ea typeface="+mn-ea"/>
                <a:cs typeface="+mn-cs"/>
              </a:rPr>
              <a:t>Mokyklų sukuriama pridėtinė vertė – tai tiesioginis vidutinis mokyklų indėlis į kiekvieno mokinio mokymosi pasiekimus, kuris apskaičiuojamas atsižvelgiant į skirtingas mokinių socialines ekonomines sąlygas namuose ir kai kurias asmenines mokinio savybes. Pridėtinė vertė apskaičiuojama naudojantis mokinių užpildytų klausimynų duomenimis. Kalbant atskirai pagal mokyklas, tik vienoje iš savivaldybės mokyklų ji yra teigiama (4 </a:t>
            </a:r>
            <a:r>
              <a:rPr lang="lt-LT" sz="1200" b="0" i="0" u="none" strike="noStrike" kern="1200" baseline="0" dirty="0" err="1" smtClean="0">
                <a:solidFill>
                  <a:schemeClr val="tx1"/>
                </a:solidFill>
                <a:latin typeface="Arial" charset="0"/>
                <a:ea typeface="+mn-ea"/>
                <a:cs typeface="+mn-cs"/>
              </a:rPr>
              <a:t>kl</a:t>
            </a:r>
            <a:r>
              <a:rPr lang="lt-LT" sz="1200" b="0" i="0" u="none" strike="noStrike" kern="1200" baseline="0" dirty="0" smtClean="0">
                <a:solidFill>
                  <a:schemeClr val="tx1"/>
                </a:solidFill>
                <a:latin typeface="Arial" charset="0"/>
                <a:ea typeface="+mn-ea"/>
                <a:cs typeface="+mn-cs"/>
              </a:rPr>
              <a:t>.), vienoje iš mokyklų ji yra neigiama (6 </a:t>
            </a:r>
            <a:r>
              <a:rPr lang="lt-LT" sz="1200" b="0" i="0" u="none" strike="noStrike" kern="1200" baseline="0" dirty="0" err="1" smtClean="0">
                <a:solidFill>
                  <a:schemeClr val="tx1"/>
                </a:solidFill>
                <a:latin typeface="Arial" charset="0"/>
                <a:ea typeface="+mn-ea"/>
                <a:cs typeface="+mn-cs"/>
              </a:rPr>
              <a:t>kl</a:t>
            </a:r>
            <a:r>
              <a:rPr lang="lt-LT" sz="1200" b="0" i="0" u="none" strike="noStrike" kern="1200" baseline="0" dirty="0" smtClean="0">
                <a:solidFill>
                  <a:schemeClr val="tx1"/>
                </a:solidFill>
                <a:latin typeface="Arial" charset="0"/>
                <a:ea typeface="+mn-ea"/>
                <a:cs typeface="+mn-cs"/>
              </a:rPr>
              <a:t>.). Trečius metus iš eilės patyčių situacijos rodiklis 4 </a:t>
            </a:r>
            <a:r>
              <a:rPr lang="lt-LT" sz="1200" b="0" i="0" u="none" strike="noStrike" kern="1200" baseline="0" dirty="0" err="1" smtClean="0">
                <a:solidFill>
                  <a:schemeClr val="tx1"/>
                </a:solidFill>
                <a:latin typeface="Arial" charset="0"/>
                <a:ea typeface="+mn-ea"/>
                <a:cs typeface="+mn-cs"/>
              </a:rPr>
              <a:t>kl</a:t>
            </a:r>
            <a:r>
              <a:rPr lang="lt-LT" sz="1200" b="0" i="0" u="none" strike="noStrike" kern="1200" baseline="0" dirty="0" smtClean="0">
                <a:solidFill>
                  <a:schemeClr val="tx1"/>
                </a:solidFill>
                <a:latin typeface="Arial" charset="0"/>
                <a:ea typeface="+mn-ea"/>
                <a:cs typeface="+mn-cs"/>
              </a:rPr>
              <a:t>. ir 6 </a:t>
            </a:r>
            <a:r>
              <a:rPr lang="lt-LT" sz="1200" b="0" i="0" u="none" strike="noStrike" kern="1200" baseline="0" dirty="0" err="1" smtClean="0">
                <a:solidFill>
                  <a:schemeClr val="tx1"/>
                </a:solidFill>
                <a:latin typeface="Arial" charset="0"/>
                <a:ea typeface="+mn-ea"/>
                <a:cs typeface="+mn-cs"/>
              </a:rPr>
              <a:t>kl</a:t>
            </a:r>
            <a:r>
              <a:rPr lang="lt-LT" sz="1200" b="0" i="0" u="none" strike="noStrike" kern="1200" baseline="0" dirty="0" smtClean="0">
                <a:solidFill>
                  <a:schemeClr val="tx1"/>
                </a:solidFill>
                <a:latin typeface="Arial" charset="0"/>
                <a:ea typeface="+mn-ea"/>
                <a:cs typeface="+mn-cs"/>
              </a:rPr>
              <a:t>. išlieka su neigiamu ženklu.	</a:t>
            </a:r>
          </a:p>
          <a:p>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37</a:t>
            </a:fld>
            <a:endParaRPr lang="lt-LT"/>
          </a:p>
        </p:txBody>
      </p:sp>
    </p:spTree>
    <p:extLst>
      <p:ext uri="{BB962C8B-B14F-4D97-AF65-F5344CB8AC3E}">
        <p14:creationId xmlns:p14="http://schemas.microsoft.com/office/powerpoint/2010/main" val="1566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kaidrės vaizdo vietos rezervavimo ženklas 1"/>
          <p:cNvSpPr>
            <a:spLocks noGrp="1" noRot="1" noChangeAspect="1" noTextEdit="1"/>
          </p:cNvSpPr>
          <p:nvPr>
            <p:ph type="sldImg"/>
          </p:nvPr>
        </p:nvSpPr>
        <p:spPr>
          <a:ln/>
        </p:spPr>
      </p:sp>
      <p:sp>
        <p:nvSpPr>
          <p:cNvPr id="35843" name="Pastabų vietos rezervavimo ženklas 2"/>
          <p:cNvSpPr>
            <a:spLocks noGrp="1"/>
          </p:cNvSpPr>
          <p:nvPr>
            <p:ph type="body" idx="1"/>
          </p:nvPr>
        </p:nvSpPr>
        <p:spPr>
          <a:noFill/>
        </p:spPr>
        <p:txBody>
          <a:bodyPr/>
          <a:lstStyle/>
          <a:p>
            <a:r>
              <a:rPr lang="lt-LT" altLang="lt-LT" dirty="0" smtClean="0"/>
              <a:t>Iki 2017 m. pasirenkančių LKL VBE dalis sparčiai augo: 2016 m. jį laikyti pasirinko 39% savivaldybės abiturientų (šalyje beveik</a:t>
            </a:r>
            <a:r>
              <a:rPr lang="lt-LT" altLang="lt-LT" baseline="0" dirty="0" smtClean="0"/>
              <a:t> trečdaliu</a:t>
            </a:r>
            <a:r>
              <a:rPr lang="lt-LT" altLang="lt-LT" dirty="0" smtClean="0"/>
              <a:t> daugiau, t. y. 58%), 2017 m. - 62% (šalyje 58%).</a:t>
            </a:r>
            <a:r>
              <a:rPr lang="lt-LT" altLang="lt-LT" baseline="0" dirty="0" smtClean="0"/>
              <a:t> O štai nuo 2018 m. pastebimas sumažėjimas: 2018 m. - 50%, 2019 m. – 44,6%. Tuo tarpu šalies mastu šio egzamino pasirinkimas auga: 2018 m. – 59%, 2019 m. – 60%.</a:t>
            </a:r>
            <a:endParaRPr lang="lt-LT" altLang="lt-LT" dirty="0" smtClean="0"/>
          </a:p>
        </p:txBody>
      </p:sp>
      <p:sp>
        <p:nvSpPr>
          <p:cNvPr id="35844" name="Skaidrės numerio vietos rezervavimo ženklas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43112C-88A9-40AC-B10C-862F9F6F8687}" type="slidenum">
              <a:rPr lang="lt-LT" altLang="lt-LT" smtClean="0"/>
              <a:pPr eaLnBrk="1" hangingPunct="1">
                <a:spcBef>
                  <a:spcPct val="0"/>
                </a:spcBef>
              </a:pPr>
              <a:t>4</a:t>
            </a:fld>
            <a:endParaRPr lang="lt-LT" altLang="lt-LT" smtClean="0"/>
          </a:p>
        </p:txBody>
      </p:sp>
      <p:sp>
        <p:nvSpPr>
          <p:cNvPr id="35845" name="Antraštės vietos rezervavimo ženklas 4"/>
          <p:cNvSpPr>
            <a:spLocks noGrp="1"/>
          </p:cNvSpPr>
          <p:nvPr>
            <p:ph type="hdr" sz="quarter"/>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lt-LT" altLang="lt-LT" smtClean="0"/>
              <a:t>VBE statistika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Palyginus</a:t>
            </a:r>
            <a:r>
              <a:rPr lang="lt-LT" baseline="0" dirty="0" smtClean="0"/>
              <a:t> su 2017 ir 2018 m., didėja </a:t>
            </a:r>
            <a:r>
              <a:rPr lang="lt-LT" dirty="0" smtClean="0"/>
              <a:t>pagrindiniu lygmeniu LKL VBE išlaikiusiųjų dalis</a:t>
            </a:r>
            <a:r>
              <a:rPr lang="lt-LT" baseline="0" dirty="0" smtClean="0"/>
              <a:t>: </a:t>
            </a:r>
            <a:r>
              <a:rPr lang="lt-LT" dirty="0" smtClean="0"/>
              <a:t>24% - 2017 m., 44% -</a:t>
            </a:r>
            <a:r>
              <a:rPr lang="lt-LT" baseline="0" dirty="0" smtClean="0"/>
              <a:t> 2018 m., 49% - 2019 m. </a:t>
            </a:r>
            <a:r>
              <a:rPr lang="lt-LT" dirty="0" smtClean="0"/>
              <a:t>Išlaikiusių</a:t>
            </a:r>
            <a:r>
              <a:rPr lang="lt-LT" baseline="0" dirty="0" smtClean="0"/>
              <a:t> </a:t>
            </a:r>
            <a:r>
              <a:rPr lang="lt-LT" baseline="0" dirty="0" err="1" smtClean="0"/>
              <a:t>aukštesn</a:t>
            </a:r>
            <a:r>
              <a:rPr lang="lt-LT" baseline="0" dirty="0" smtClean="0"/>
              <a:t>. lygmeniu dalis tiek savivaldybės, tiek šalies mastu išaugo ~5 kartus (bet mūsų savivaldybės rezultatai šiuo atžvilgiu kol kas atsilieka dukart).</a:t>
            </a:r>
            <a:endParaRPr lang="lt-LT" dirty="0" smtClean="0"/>
          </a:p>
          <a:p>
            <a:r>
              <a:rPr lang="lt-LT" dirty="0" smtClean="0"/>
              <a:t>Anglų kalbos egzamino</a:t>
            </a:r>
            <a:r>
              <a:rPr lang="lt-LT" baseline="0" dirty="0" smtClean="0"/>
              <a:t> rezultatai labai geri</a:t>
            </a:r>
            <a:r>
              <a:rPr lang="lt-LT" dirty="0" smtClean="0"/>
              <a:t>. Antrus metus virš</a:t>
            </a:r>
            <a:r>
              <a:rPr lang="lt-LT" baseline="0" dirty="0" smtClean="0"/>
              <a:t> 40% laikiusiųjų jį išlaikė pagrindiniu lygmeniu. </a:t>
            </a:r>
          </a:p>
          <a:p>
            <a:r>
              <a:rPr lang="lt-LT" dirty="0" smtClean="0"/>
              <a:t>IT VBE rezultatai prastesni</a:t>
            </a:r>
            <a:r>
              <a:rPr lang="lt-LT" baseline="0" dirty="0" smtClean="0"/>
              <a:t> už praeitų metų rezultatus, tačiau pakankamai geri</a:t>
            </a:r>
            <a:r>
              <a:rPr lang="lt-LT" dirty="0" smtClean="0"/>
              <a:t>. Pagrindiniu lygmeniu šį egzaminą išlaikė</a:t>
            </a:r>
            <a:r>
              <a:rPr lang="lt-LT" baseline="0" dirty="0" smtClean="0"/>
              <a:t> 30,8 % (2018 m. - 37,5% laikiusiųjų). </a:t>
            </a:r>
            <a:r>
              <a:rPr lang="lt-LT" baseline="0" dirty="0" smtClean="0">
                <a:solidFill>
                  <a:schemeClr val="bg1"/>
                </a:solidFill>
              </a:rPr>
              <a:t>Pažymėtina, kad </a:t>
            </a:r>
            <a:r>
              <a:rPr lang="lt-LT" baseline="0" dirty="0" err="1" smtClean="0">
                <a:solidFill>
                  <a:schemeClr val="bg1"/>
                </a:solidFill>
              </a:rPr>
              <a:t>pagr</a:t>
            </a:r>
            <a:r>
              <a:rPr lang="lt-LT" baseline="0" dirty="0" smtClean="0">
                <a:solidFill>
                  <a:schemeClr val="bg1"/>
                </a:solidFill>
              </a:rPr>
              <a:t>. ir </a:t>
            </a:r>
            <a:r>
              <a:rPr lang="lt-LT" baseline="0" dirty="0" err="1" smtClean="0">
                <a:solidFill>
                  <a:schemeClr val="bg1"/>
                </a:solidFill>
              </a:rPr>
              <a:t>aukštesn</a:t>
            </a:r>
            <a:r>
              <a:rPr lang="lt-LT" baseline="0" dirty="0" smtClean="0">
                <a:solidFill>
                  <a:schemeClr val="bg1"/>
                </a:solidFill>
              </a:rPr>
              <a:t>. lygmeniu išlaikė tik vienos gimnazijos kandidatai.</a:t>
            </a:r>
            <a:endParaRPr lang="lt-LT" dirty="0" smtClean="0">
              <a:solidFill>
                <a:schemeClr val="bg1"/>
              </a:solidFill>
            </a:endParaRPr>
          </a:p>
          <a:p>
            <a:r>
              <a:rPr lang="lt-LT" dirty="0" smtClean="0"/>
              <a:t>Nors rusų (užsienio) kalbos VBE rezultatai šiek tiek prastesni už 2018 m. rezultatus, tačiau šis egzaminas laikomas vien tik pagrindiniu ir aukštesniuoju lygmeniu. </a:t>
            </a:r>
          </a:p>
          <a:p>
            <a:r>
              <a:rPr lang="lt-LT" dirty="0" smtClean="0"/>
              <a:t>Nepaisant to, kad šiemet ir yra neišlaikiusiųjų</a:t>
            </a:r>
            <a:r>
              <a:rPr lang="lt-LT" baseline="0" dirty="0" smtClean="0"/>
              <a:t> m</a:t>
            </a:r>
            <a:r>
              <a:rPr lang="lt-LT" dirty="0" smtClean="0"/>
              <a:t>atematikos VBE, tačiau bendri rezultatai žymiai geresni už 2018</a:t>
            </a:r>
            <a:r>
              <a:rPr lang="lt-LT" baseline="0" dirty="0" smtClean="0"/>
              <a:t> m.  bei šalies rezultatus (visais aspektais).</a:t>
            </a:r>
            <a:endParaRPr lang="lt-LT" dirty="0" smtClean="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5</a:t>
            </a:fld>
            <a:endParaRPr lang="lt-LT"/>
          </a:p>
        </p:txBody>
      </p:sp>
    </p:spTree>
    <p:extLst>
      <p:ext uri="{BB962C8B-B14F-4D97-AF65-F5344CB8AC3E}">
        <p14:creationId xmlns:p14="http://schemas.microsoft.com/office/powerpoint/2010/main" val="178830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Apie fizikos egzaminą nereiktų daryti ypatingų išvadų, nes šį egzaminą laiko nedaug kandidatų (dėl</a:t>
            </a:r>
            <a:r>
              <a:rPr lang="lt-LT" baseline="0" dirty="0" smtClean="0"/>
              <a:t> to lyginti su šalies rezultatais negalima)</a:t>
            </a:r>
            <a:r>
              <a:rPr lang="lt-LT" dirty="0" smtClean="0"/>
              <a:t>. 2016-2018</a:t>
            </a:r>
            <a:r>
              <a:rPr lang="lt-LT" baseline="0" dirty="0" smtClean="0"/>
              <a:t> m. f</a:t>
            </a:r>
            <a:r>
              <a:rPr lang="lt-LT" dirty="0" smtClean="0"/>
              <a:t>izikos VBE išlaikiusių aukščiausiu lygmeniu</a:t>
            </a:r>
            <a:r>
              <a:rPr lang="lt-LT" baseline="0" dirty="0" smtClean="0"/>
              <a:t> </a:t>
            </a:r>
            <a:r>
              <a:rPr lang="lt-LT" dirty="0" smtClean="0"/>
              <a:t>nebuvo, 2019 m. – 14,3%; kiti šį egzaminą</a:t>
            </a:r>
            <a:r>
              <a:rPr lang="lt-LT" baseline="0" dirty="0" smtClean="0"/>
              <a:t> </a:t>
            </a:r>
            <a:r>
              <a:rPr lang="lt-LT" dirty="0" smtClean="0"/>
              <a:t>2017 ir 2018 m. išlaikė  pagrindiniu lygmeniu,</a:t>
            </a:r>
            <a:r>
              <a:rPr lang="lt-LT" baseline="0" dirty="0" smtClean="0"/>
              <a:t> 2019 m. pagrindiniu lygmeniu išlaikė 28,6% laikiusių egzaminą, 42,9% - patenkinamuoju.</a:t>
            </a:r>
            <a:endParaRPr lang="lt-LT" dirty="0" smtClean="0"/>
          </a:p>
          <a:p>
            <a:r>
              <a:rPr lang="lt-LT" dirty="0" smtClean="0"/>
              <a:t>Apie chemijos egzaminą taip pat nedarytina ypatinga išvada</a:t>
            </a:r>
            <a:r>
              <a:rPr lang="lt-LT" baseline="0" dirty="0" smtClean="0"/>
              <a:t> (</a:t>
            </a:r>
            <a:r>
              <a:rPr lang="lt-LT" dirty="0" smtClean="0"/>
              <a:t>egzaminą laiko labai nedaug kandidatų ir dėl</a:t>
            </a:r>
            <a:r>
              <a:rPr lang="lt-LT" baseline="0" dirty="0" smtClean="0"/>
              <a:t> to lyginti su šalies rezultatais negalima</a:t>
            </a:r>
            <a:r>
              <a:rPr lang="lt-LT" dirty="0" smtClean="0"/>
              <a:t>).</a:t>
            </a:r>
            <a:r>
              <a:rPr lang="lt-LT" baseline="0" dirty="0" smtClean="0"/>
              <a:t> Pažymėtina, kad </a:t>
            </a:r>
            <a:r>
              <a:rPr lang="lt-LT" dirty="0" err="1" smtClean="0"/>
              <a:t>pagr</a:t>
            </a:r>
            <a:r>
              <a:rPr lang="lt-LT" dirty="0" smtClean="0"/>
              <a:t>. lygmeniu jį išlaikė, kaip ir 2017 bei 2018 metais, 50% laikiusiųjų.</a:t>
            </a:r>
          </a:p>
          <a:p>
            <a:r>
              <a:rPr lang="lt-LT" dirty="0" smtClean="0"/>
              <a:t>Nėra blogi biologijos rezultatai, nes pagrindiniu lygmeniu išlaikė 60%</a:t>
            </a:r>
            <a:r>
              <a:rPr lang="lt-LT" baseline="0" dirty="0" smtClean="0"/>
              <a:t> </a:t>
            </a:r>
            <a:r>
              <a:rPr lang="lt-LT" dirty="0" smtClean="0"/>
              <a:t>laikiusiųjų (2018 m. - 38,5%), šalies rodiklis – 50,6%. </a:t>
            </a:r>
          </a:p>
          <a:p>
            <a:r>
              <a:rPr lang="lt-LT" dirty="0" smtClean="0"/>
              <a:t>Istorijos rezultatai taip pat nėra blogi,</a:t>
            </a:r>
            <a:r>
              <a:rPr lang="lt-LT" baseline="0" dirty="0" smtClean="0"/>
              <a:t> nes pagrindiniu lygmeniu jį išlaikė 66,7% laikiusių (</a:t>
            </a:r>
            <a:r>
              <a:rPr lang="lt-LT" dirty="0" smtClean="0"/>
              <a:t>2018 m. - 52%;</a:t>
            </a:r>
            <a:r>
              <a:rPr lang="lt-LT" baseline="0" dirty="0" smtClean="0"/>
              <a:t> </a:t>
            </a:r>
            <a:r>
              <a:rPr lang="lt-LT" dirty="0" smtClean="0"/>
              <a:t>2017 m. – 57%),</a:t>
            </a:r>
            <a:r>
              <a:rPr lang="lt-LT" baseline="0" dirty="0" smtClean="0"/>
              <a:t> šalies rodiklis 56,7% (2018 m. - 45,6%</a:t>
            </a:r>
            <a:r>
              <a:rPr lang="lt-LT" dirty="0" smtClean="0"/>
              <a:t>.).</a:t>
            </a:r>
          </a:p>
          <a:p>
            <a:r>
              <a:rPr lang="lt-LT" dirty="0" smtClean="0"/>
              <a:t>2018 m. geografijos rezultatai buvo geriausi per pastaruosius 5 metus; šiemet jie prastesni, tačiau pusė kandidatų išlaikė pagrindiniu lygmeniu  (2018</a:t>
            </a:r>
            <a:r>
              <a:rPr lang="lt-LT" baseline="0" dirty="0" smtClean="0"/>
              <a:t> m. - </a:t>
            </a:r>
            <a:r>
              <a:rPr lang="lt-LT" dirty="0" smtClean="0"/>
              <a:t>66,7%). Apie šį egzaminą nedarytina ypatinga išvada</a:t>
            </a:r>
            <a:r>
              <a:rPr lang="lt-LT" baseline="0" dirty="0" smtClean="0"/>
              <a:t>, nes laikė labai  nedaug kandidatų.</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6</a:t>
            </a:fld>
            <a:endParaRPr lang="lt-LT"/>
          </a:p>
        </p:txBody>
      </p:sp>
    </p:spTree>
    <p:extLst>
      <p:ext uri="{BB962C8B-B14F-4D97-AF65-F5344CB8AC3E}">
        <p14:creationId xmlns:p14="http://schemas.microsoft.com/office/powerpoint/2010/main" val="95915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Bendras LKL VBE vidurkis padidėjo – 42,1 (2017 m. – 27, 2018 m. - 35,5).</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7</a:t>
            </a:fld>
            <a:endParaRPr lang="lt-LT"/>
          </a:p>
        </p:txBody>
      </p:sp>
    </p:spTree>
    <p:extLst>
      <p:ext uri="{BB962C8B-B14F-4D97-AF65-F5344CB8AC3E}">
        <p14:creationId xmlns:p14="http://schemas.microsoft.com/office/powerpoint/2010/main" val="312914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2019 m. IT VBE rezultatai</a:t>
            </a:r>
            <a:r>
              <a:rPr lang="lt-LT" baseline="0" dirty="0" smtClean="0"/>
              <a:t> skiriasi </a:t>
            </a:r>
            <a:r>
              <a:rPr lang="lt-LT" dirty="0" smtClean="0"/>
              <a:t>tarp abiejų gimnazijų beveik 2,5 karto.</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8</a:t>
            </a:fld>
            <a:endParaRPr lang="lt-LT"/>
          </a:p>
        </p:txBody>
      </p:sp>
    </p:spTree>
    <p:extLst>
      <p:ext uri="{BB962C8B-B14F-4D97-AF65-F5344CB8AC3E}">
        <p14:creationId xmlns:p14="http://schemas.microsoft.com/office/powerpoint/2010/main" val="387206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smtClean="0"/>
              <a:t>2018 m. fizikos BE vidurkis nefiksuotas, nes laikė</a:t>
            </a:r>
            <a:r>
              <a:rPr lang="lt-LT" baseline="0" dirty="0" smtClean="0"/>
              <a:t> tik vienas kandidatas.</a:t>
            </a:r>
            <a:endParaRPr lang="lt-LT" dirty="0"/>
          </a:p>
        </p:txBody>
      </p:sp>
      <p:sp>
        <p:nvSpPr>
          <p:cNvPr id="4" name="Antraštės vietos rezervavimo ženklas 3"/>
          <p:cNvSpPr>
            <a:spLocks noGrp="1"/>
          </p:cNvSpPr>
          <p:nvPr>
            <p:ph type="hdr" sz="quarter" idx="10"/>
          </p:nvPr>
        </p:nvSpPr>
        <p:spPr/>
        <p:txBody>
          <a:bodyPr/>
          <a:lstStyle/>
          <a:p>
            <a:pPr>
              <a:defRPr/>
            </a:pPr>
            <a:r>
              <a:rPr lang="lt-LT" smtClean="0"/>
              <a:t>VBE statistika</a:t>
            </a:r>
            <a:endParaRPr lang="lt-LT"/>
          </a:p>
        </p:txBody>
      </p:sp>
      <p:sp>
        <p:nvSpPr>
          <p:cNvPr id="5" name="Skaidrės numerio vietos rezervavimo ženklas 4"/>
          <p:cNvSpPr>
            <a:spLocks noGrp="1"/>
          </p:cNvSpPr>
          <p:nvPr>
            <p:ph type="sldNum" sz="quarter" idx="11"/>
          </p:nvPr>
        </p:nvSpPr>
        <p:spPr/>
        <p:txBody>
          <a:bodyPr/>
          <a:lstStyle/>
          <a:p>
            <a:pPr>
              <a:defRPr/>
            </a:pPr>
            <a:fld id="{6174A1B4-DB4C-44BF-9607-AE3C19563534}" type="slidenum">
              <a:rPr lang="lt-LT" smtClean="0"/>
              <a:pPr>
                <a:defRPr/>
              </a:pPr>
              <a:t>9</a:t>
            </a:fld>
            <a:endParaRPr lang="lt-LT"/>
          </a:p>
        </p:txBody>
      </p:sp>
    </p:spTree>
    <p:extLst>
      <p:ext uri="{BB962C8B-B14F-4D97-AF65-F5344CB8AC3E}">
        <p14:creationId xmlns:p14="http://schemas.microsoft.com/office/powerpoint/2010/main" val="33425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147483647 w 794"/>
                <a:gd name="T1" fmla="*/ 2147483647 h 414"/>
                <a:gd name="T2" fmla="*/ 2147483647 w 794"/>
                <a:gd name="T3" fmla="*/ 2147483647 h 414"/>
                <a:gd name="T4" fmla="*/ 2147483647 w 794"/>
                <a:gd name="T5" fmla="*/ 2147483647 h 414"/>
                <a:gd name="T6" fmla="*/ 2147483647 w 794"/>
                <a:gd name="T7" fmla="*/ 0 h 414"/>
                <a:gd name="T8" fmla="*/ 2147483647 w 794"/>
                <a:gd name="T9" fmla="*/ 2147483647 h 414"/>
                <a:gd name="T10" fmla="*/ 0 w 794"/>
                <a:gd name="T11" fmla="*/ 2147483647 h 414"/>
                <a:gd name="T12" fmla="*/ 2147483647 w 794"/>
                <a:gd name="T13" fmla="*/ 2147483647 h 414"/>
                <a:gd name="T14" fmla="*/ 2147483647 w 794"/>
                <a:gd name="T15" fmla="*/ 2147483647 h 414"/>
                <a:gd name="T16" fmla="*/ 2147483647 w 794"/>
                <a:gd name="T17" fmla="*/ 2147483647 h 414"/>
                <a:gd name="T18" fmla="*/ 2147483647 w 794"/>
                <a:gd name="T19" fmla="*/ 2147483647 h 414"/>
                <a:gd name="T20" fmla="*/ 2147483647 w 794"/>
                <a:gd name="T21" fmla="*/ 2147483647 h 414"/>
                <a:gd name="T22" fmla="*/ 2147483647 w 794"/>
                <a:gd name="T23" fmla="*/ 2147483647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7" name="Freeform 10"/>
            <p:cNvSpPr>
              <a:spLocks/>
            </p:cNvSpPr>
            <p:nvPr userDrawn="1"/>
          </p:nvSpPr>
          <p:spPr bwMode="auto">
            <a:xfrm>
              <a:off x="166" y="261"/>
              <a:ext cx="2244" cy="1007"/>
            </a:xfrm>
            <a:custGeom>
              <a:avLst/>
              <a:gdLst>
                <a:gd name="T0" fmla="*/ 25822135 w 1586"/>
                <a:gd name="T1" fmla="*/ 0 h 821"/>
                <a:gd name="T2" fmla="*/ 250803992 w 1586"/>
                <a:gd name="T3" fmla="*/ 659352 h 821"/>
                <a:gd name="T4" fmla="*/ 269067427 w 1586"/>
                <a:gd name="T5" fmla="*/ 810588 h 821"/>
                <a:gd name="T6" fmla="*/ 298879185 w 1586"/>
                <a:gd name="T7" fmla="*/ 1006105 h 821"/>
                <a:gd name="T8" fmla="*/ 294925158 w 1586"/>
                <a:gd name="T9" fmla="*/ 1043069 h 821"/>
                <a:gd name="T10" fmla="*/ 254338558 w 1586"/>
                <a:gd name="T11" fmla="*/ 999744 h 821"/>
                <a:gd name="T12" fmla="*/ 215723795 w 1586"/>
                <a:gd name="T13" fmla="*/ 1030436 h 821"/>
                <a:gd name="T14" fmla="*/ 7800775 w 1586"/>
                <a:gd name="T15" fmla="*/ 379641 h 821"/>
                <a:gd name="T16" fmla="*/ 0 w 1586"/>
                <a:gd name="T17" fmla="*/ 190636 h 821"/>
                <a:gd name="T18" fmla="*/ 8649896 w 1586"/>
                <a:gd name="T19" fmla="*/ 40188 h 821"/>
                <a:gd name="T20" fmla="*/ 25822135 w 1586"/>
                <a:gd name="T21" fmla="*/ 0 h 821"/>
                <a:gd name="T22" fmla="*/ 2582213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8" name="Freeform 11"/>
            <p:cNvSpPr>
              <a:spLocks/>
            </p:cNvSpPr>
            <p:nvPr userDrawn="1"/>
          </p:nvSpPr>
          <p:spPr bwMode="auto">
            <a:xfrm>
              <a:off x="474" y="344"/>
              <a:ext cx="1488" cy="919"/>
            </a:xfrm>
            <a:custGeom>
              <a:avLst/>
              <a:gdLst>
                <a:gd name="T0" fmla="*/ 0 w 1049"/>
                <a:gd name="T1" fmla="*/ 458554 h 747"/>
                <a:gd name="T2" fmla="*/ 189944897 w 1049"/>
                <a:gd name="T3" fmla="*/ 1054932 h 747"/>
                <a:gd name="T4" fmla="*/ 193477942 w 1049"/>
                <a:gd name="T5" fmla="*/ 754203 h 747"/>
                <a:gd name="T6" fmla="*/ 216135909 w 1049"/>
                <a:gd name="T7" fmla="*/ 596192 h 747"/>
                <a:gd name="T8" fmla="*/ 16068407 w 1049"/>
                <a:gd name="T9" fmla="*/ 0 h 747"/>
                <a:gd name="T10" fmla="*/ 0 w 1049"/>
                <a:gd name="T11" fmla="*/ 178650 h 747"/>
                <a:gd name="T12" fmla="*/ 0 w 1049"/>
                <a:gd name="T13" fmla="*/ 458554 h 747"/>
                <a:gd name="T14" fmla="*/ 0 w 1049"/>
                <a:gd name="T15" fmla="*/ 458554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9914667 w 150"/>
                  <a:gd name="T1" fmla="*/ 0 h 173"/>
                  <a:gd name="T2" fmla="*/ 7330270 w 150"/>
                  <a:gd name="T3" fmla="*/ 113505 h 173"/>
                  <a:gd name="T4" fmla="*/ 0 w 150"/>
                  <a:gd name="T5" fmla="*/ 296101 h 173"/>
                  <a:gd name="T6" fmla="*/ 14490273 w 150"/>
                  <a:gd name="T7" fmla="*/ 273664 h 173"/>
                  <a:gd name="T8" fmla="*/ 18666266 w 150"/>
                  <a:gd name="T9" fmla="*/ 144582 h 173"/>
                  <a:gd name="T10" fmla="*/ 27237056 w 150"/>
                  <a:gd name="T11" fmla="*/ 45914 h 173"/>
                  <a:gd name="T12" fmla="*/ 19914667 w 150"/>
                  <a:gd name="T13" fmla="*/ 0 h 173"/>
                  <a:gd name="T14" fmla="*/ 1991466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1" name="Freeform 14"/>
              <p:cNvSpPr>
                <a:spLocks/>
              </p:cNvSpPr>
              <p:nvPr userDrawn="1"/>
            </p:nvSpPr>
            <p:spPr bwMode="auto">
              <a:xfrm>
                <a:off x="123" y="148"/>
                <a:ext cx="2386" cy="1081"/>
              </a:xfrm>
              <a:custGeom>
                <a:avLst/>
                <a:gdLst>
                  <a:gd name="T0" fmla="*/ 30861170 w 1684"/>
                  <a:gd name="T1" fmla="*/ 0 h 880"/>
                  <a:gd name="T2" fmla="*/ 12477342 w 1684"/>
                  <a:gd name="T3" fmla="*/ 69734 h 880"/>
                  <a:gd name="T4" fmla="*/ 0 w 1684"/>
                  <a:gd name="T5" fmla="*/ 278800 h 880"/>
                  <a:gd name="T6" fmla="*/ 13308863 w 1684"/>
                  <a:gd name="T7" fmla="*/ 480796 h 880"/>
                  <a:gd name="T8" fmla="*/ 233923723 w 1684"/>
                  <a:gd name="T9" fmla="*/ 1161471 h 880"/>
                  <a:gd name="T10" fmla="*/ 281448705 w 1684"/>
                  <a:gd name="T11" fmla="*/ 1119095 h 880"/>
                  <a:gd name="T12" fmla="*/ 319959394 w 1684"/>
                  <a:gd name="T13" fmla="*/ 1178990 h 880"/>
                  <a:gd name="T14" fmla="*/ 333321495 w 1684"/>
                  <a:gd name="T15" fmla="*/ 1083817 h 880"/>
                  <a:gd name="T16" fmla="*/ 297263002 w 1684"/>
                  <a:gd name="T17" fmla="*/ 889282 h 880"/>
                  <a:gd name="T18" fmla="*/ 282612078 w 1684"/>
                  <a:gd name="T19" fmla="*/ 686675 h 880"/>
                  <a:gd name="T20" fmla="*/ 271049216 w 1684"/>
                  <a:gd name="T21" fmla="*/ 706149 h 880"/>
                  <a:gd name="T22" fmla="*/ 284787237 w 1684"/>
                  <a:gd name="T23" fmla="*/ 889282 h 880"/>
                  <a:gd name="T24" fmla="*/ 312331176 w 1684"/>
                  <a:gd name="T25" fmla="*/ 1084567 h 880"/>
                  <a:gd name="T26" fmla="*/ 279703514 w 1684"/>
                  <a:gd name="T27" fmla="*/ 1054605 h 880"/>
                  <a:gd name="T28" fmla="*/ 241232496 w 1684"/>
                  <a:gd name="T29" fmla="*/ 1089415 h 880"/>
                  <a:gd name="T30" fmla="*/ 248352443 w 1684"/>
                  <a:gd name="T31" fmla="*/ 870262 h 880"/>
                  <a:gd name="T32" fmla="*/ 264847534 w 1684"/>
                  <a:gd name="T33" fmla="*/ 720919 h 880"/>
                  <a:gd name="T34" fmla="*/ 245537306 w 1684"/>
                  <a:gd name="T35" fmla="*/ 739526 h 880"/>
                  <a:gd name="T36" fmla="*/ 230566772 w 1684"/>
                  <a:gd name="T37" fmla="*/ 882293 h 880"/>
                  <a:gd name="T38" fmla="*/ 225478935 w 1684"/>
                  <a:gd name="T39" fmla="*/ 1060117 h 880"/>
                  <a:gd name="T40" fmla="*/ 21203005 w 1684"/>
                  <a:gd name="T41" fmla="*/ 415235 h 880"/>
                  <a:gd name="T42" fmla="*/ 15786714 w 1684"/>
                  <a:gd name="T43" fmla="*/ 287612 h 880"/>
                  <a:gd name="T44" fmla="*/ 20376290 w 1684"/>
                  <a:gd name="T45" fmla="*/ 128080 h 880"/>
                  <a:gd name="T46" fmla="*/ 42881470 w 1684"/>
                  <a:gd name="T47" fmla="*/ 0 h 880"/>
                  <a:gd name="T48" fmla="*/ 30861170 w 1684"/>
                  <a:gd name="T49" fmla="*/ 0 h 880"/>
                  <a:gd name="T50" fmla="*/ 3086117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2" name="Freeform 15"/>
              <p:cNvSpPr>
                <a:spLocks/>
              </p:cNvSpPr>
              <p:nvPr userDrawn="1"/>
            </p:nvSpPr>
            <p:spPr bwMode="auto">
              <a:xfrm>
                <a:off x="324" y="158"/>
                <a:ext cx="1686" cy="614"/>
              </a:xfrm>
              <a:custGeom>
                <a:avLst/>
                <a:gdLst>
                  <a:gd name="T0" fmla="*/ 19791526 w 1190"/>
                  <a:gd name="T1" fmla="*/ 0 h 500"/>
                  <a:gd name="T2" fmla="*/ 235238196 w 1190"/>
                  <a:gd name="T3" fmla="*/ 648779 h 500"/>
                  <a:gd name="T4" fmla="*/ 212557501 w 1190"/>
                  <a:gd name="T5" fmla="*/ 661952 h 500"/>
                  <a:gd name="T6" fmla="*/ 0 w 1190"/>
                  <a:gd name="T7" fmla="*/ 35703 h 500"/>
                  <a:gd name="T8" fmla="*/ 19791526 w 1190"/>
                  <a:gd name="T9" fmla="*/ 0 h 500"/>
                  <a:gd name="T10" fmla="*/ 19791526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3" name="Freeform 16"/>
              <p:cNvSpPr>
                <a:spLocks/>
              </p:cNvSpPr>
              <p:nvPr userDrawn="1"/>
            </p:nvSpPr>
            <p:spPr bwMode="auto">
              <a:xfrm>
                <a:off x="409" y="251"/>
                <a:ext cx="227" cy="410"/>
              </a:xfrm>
              <a:custGeom>
                <a:avLst/>
                <a:gdLst>
                  <a:gd name="T0" fmla="*/ 24102368 w 160"/>
                  <a:gd name="T1" fmla="*/ 0 h 335"/>
                  <a:gd name="T2" fmla="*/ 3946755 w 160"/>
                  <a:gd name="T3" fmla="*/ 125514 h 335"/>
                  <a:gd name="T4" fmla="*/ 0 w 160"/>
                  <a:gd name="T5" fmla="*/ 270398 h 335"/>
                  <a:gd name="T6" fmla="*/ 6916357 w 160"/>
                  <a:gd name="T7" fmla="*/ 369591 h 335"/>
                  <a:gd name="T8" fmla="*/ 19433976 w 160"/>
                  <a:gd name="T9" fmla="*/ 394094 h 335"/>
                  <a:gd name="T10" fmla="*/ 15778465 w 160"/>
                  <a:gd name="T11" fmla="*/ 180520 h 335"/>
                  <a:gd name="T12" fmla="*/ 33154335 w 160"/>
                  <a:gd name="T13" fmla="*/ 20554 h 335"/>
                  <a:gd name="T14" fmla="*/ 24102368 w 160"/>
                  <a:gd name="T15" fmla="*/ 0 h 335"/>
                  <a:gd name="T16" fmla="*/ 241023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4" name="Freeform 17"/>
              <p:cNvSpPr>
                <a:spLocks/>
              </p:cNvSpPr>
              <p:nvPr userDrawn="1"/>
            </p:nvSpPr>
            <p:spPr bwMode="auto">
              <a:xfrm>
                <a:off x="846" y="536"/>
                <a:ext cx="691" cy="364"/>
              </a:xfrm>
              <a:custGeom>
                <a:avLst/>
                <a:gdLst>
                  <a:gd name="T0" fmla="*/ 2582872 w 489"/>
                  <a:gd name="T1" fmla="*/ 47841 h 296"/>
                  <a:gd name="T2" fmla="*/ 28787044 w 489"/>
                  <a:gd name="T3" fmla="*/ 92337 h 296"/>
                  <a:gd name="T4" fmla="*/ 58412186 w 489"/>
                  <a:gd name="T5" fmla="*/ 190917 h 296"/>
                  <a:gd name="T6" fmla="*/ 79330437 w 489"/>
                  <a:gd name="T7" fmla="*/ 338585 h 296"/>
                  <a:gd name="T8" fmla="*/ 58765763 w 489"/>
                  <a:gd name="T9" fmla="*/ 320161 h 296"/>
                  <a:gd name="T10" fmla="*/ 24987921 w 489"/>
                  <a:gd name="T11" fmla="*/ 203455 h 296"/>
                  <a:gd name="T12" fmla="*/ 8992151 w 489"/>
                  <a:gd name="T13" fmla="*/ 111302 h 296"/>
                  <a:gd name="T14" fmla="*/ 19233208 w 489"/>
                  <a:gd name="T15" fmla="*/ 226808 h 296"/>
                  <a:gd name="T16" fmla="*/ 49020867 w 489"/>
                  <a:gd name="T17" fmla="*/ 375345 h 296"/>
                  <a:gd name="T18" fmla="*/ 83964840 w 489"/>
                  <a:gd name="T19" fmla="*/ 412976 h 296"/>
                  <a:gd name="T20" fmla="*/ 88128771 w 489"/>
                  <a:gd name="T21" fmla="*/ 311697 h 296"/>
                  <a:gd name="T22" fmla="*/ 71030561 w 489"/>
                  <a:gd name="T23" fmla="*/ 167612 h 296"/>
                  <a:gd name="T24" fmla="*/ 30607376 w 489"/>
                  <a:gd name="T25" fmla="*/ 24140 h 296"/>
                  <a:gd name="T26" fmla="*/ 0 w 489"/>
                  <a:gd name="T27" fmla="*/ 0 h 296"/>
                  <a:gd name="T28" fmla="*/ 2582872 w 489"/>
                  <a:gd name="T29" fmla="*/ 47841 h 296"/>
                  <a:gd name="T30" fmla="*/ 2582872 w 489"/>
                  <a:gd name="T31" fmla="*/ 4784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7" name="Freeform 20"/>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8" name="Freeform 21"/>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2" name="Freeform 25"/>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3" name="Freeform 26"/>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4" name="Freeform 27"/>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sp>
        <p:nvSpPr>
          <p:cNvPr id="10243"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lt-LT" noProof="0" smtClean="0"/>
              <a:t>Spustelėkite, jei norite keisite ruoš. pav. stilių</a:t>
            </a:r>
          </a:p>
        </p:txBody>
      </p:sp>
      <p:sp>
        <p:nvSpPr>
          <p:cNvPr id="10244"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lt-LT" noProof="0" smtClean="0"/>
              <a:t>Spustelėkite ruošinio paantraštės stiliui keisti</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lt-LT"/>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r>
              <a:rPr lang="lt-LT"/>
              <a:t>Raudonos  spalvos tekstas pažymi, į ką turėtų būti atkreiptas švietimo bendruomenių dėmesys</a:t>
            </a: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707E5EE5-A749-42D9-BA7F-49705779A752}" type="slidenum">
              <a:rPr lang="lt-LT"/>
              <a:pPr>
                <a:defRPr/>
              </a:pPr>
              <a:t>‹#›</a:t>
            </a:fld>
            <a:endParaRPr lang="lt-LT"/>
          </a:p>
        </p:txBody>
      </p:sp>
    </p:spTree>
    <p:extLst>
      <p:ext uri="{BB962C8B-B14F-4D97-AF65-F5344CB8AC3E}">
        <p14:creationId xmlns:p14="http://schemas.microsoft.com/office/powerpoint/2010/main" val="29050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6" name="Rectangle 7"/>
          <p:cNvSpPr>
            <a:spLocks noGrp="1" noChangeArrowheads="1"/>
          </p:cNvSpPr>
          <p:nvPr>
            <p:ph type="sldNum" sz="quarter" idx="12"/>
          </p:nvPr>
        </p:nvSpPr>
        <p:spPr>
          <a:ln/>
        </p:spPr>
        <p:txBody>
          <a:bodyPr/>
          <a:lstStyle>
            <a:lvl1pPr>
              <a:defRPr/>
            </a:lvl1pPr>
          </a:lstStyle>
          <a:p>
            <a:pPr>
              <a:defRPr/>
            </a:pPr>
            <a:fld id="{4EA1DFB7-EAD0-464A-A7B3-CFCEE5C09E65}" type="slidenum">
              <a:rPr lang="lt-LT"/>
              <a:pPr>
                <a:defRPr/>
              </a:pPr>
              <a:t>‹#›</a:t>
            </a:fld>
            <a:endParaRPr lang="lt-LT"/>
          </a:p>
        </p:txBody>
      </p:sp>
    </p:spTree>
    <p:extLst>
      <p:ext uri="{BB962C8B-B14F-4D97-AF65-F5344CB8AC3E}">
        <p14:creationId xmlns:p14="http://schemas.microsoft.com/office/powerpoint/2010/main" val="98078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457950" y="152400"/>
            <a:ext cx="1924050" cy="5334000"/>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685800" y="152400"/>
            <a:ext cx="5619750" cy="5334000"/>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6" name="Rectangle 7"/>
          <p:cNvSpPr>
            <a:spLocks noGrp="1" noChangeArrowheads="1"/>
          </p:cNvSpPr>
          <p:nvPr>
            <p:ph type="sldNum" sz="quarter" idx="12"/>
          </p:nvPr>
        </p:nvSpPr>
        <p:spPr>
          <a:ln/>
        </p:spPr>
        <p:txBody>
          <a:bodyPr/>
          <a:lstStyle>
            <a:lvl1pPr>
              <a:defRPr/>
            </a:lvl1pPr>
          </a:lstStyle>
          <a:p>
            <a:pPr>
              <a:defRPr/>
            </a:pPr>
            <a:fld id="{32F54709-87C1-410C-AE3C-95AC06C5E729}" type="slidenum">
              <a:rPr lang="lt-LT"/>
              <a:pPr>
                <a:defRPr/>
              </a:pPr>
              <a:t>‹#›</a:t>
            </a:fld>
            <a:endParaRPr lang="lt-LT"/>
          </a:p>
        </p:txBody>
      </p:sp>
    </p:spTree>
    <p:extLst>
      <p:ext uri="{BB962C8B-B14F-4D97-AF65-F5344CB8AC3E}">
        <p14:creationId xmlns:p14="http://schemas.microsoft.com/office/powerpoint/2010/main" val="1164272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Pavadinimas ir lentelė">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152400"/>
            <a:ext cx="6870700" cy="1600200"/>
          </a:xfrm>
        </p:spPr>
        <p:txBody>
          <a:bodyPr/>
          <a:lstStyle/>
          <a:p>
            <a:r>
              <a:rPr lang="lt-LT" smtClean="0"/>
              <a:t>Spustelėję redag. ruoš. pavad. stilių</a:t>
            </a:r>
            <a:endParaRPr lang="lt-LT"/>
          </a:p>
        </p:txBody>
      </p:sp>
      <p:sp>
        <p:nvSpPr>
          <p:cNvPr id="3" name="Lentelės vietos rezervavimo ženklas 2"/>
          <p:cNvSpPr>
            <a:spLocks noGrp="1"/>
          </p:cNvSpPr>
          <p:nvPr>
            <p:ph type="tbl" idx="1"/>
          </p:nvPr>
        </p:nvSpPr>
        <p:spPr>
          <a:xfrm>
            <a:off x="685800" y="1828800"/>
            <a:ext cx="7696200" cy="3657600"/>
          </a:xfrm>
        </p:spPr>
        <p:txBody>
          <a:bodyPr/>
          <a:lstStyle/>
          <a:p>
            <a:pPr lvl="0"/>
            <a:endParaRPr lang="lt-LT"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6" name="Rectangle 7"/>
          <p:cNvSpPr>
            <a:spLocks noGrp="1" noChangeArrowheads="1"/>
          </p:cNvSpPr>
          <p:nvPr>
            <p:ph type="sldNum" sz="quarter" idx="12"/>
          </p:nvPr>
        </p:nvSpPr>
        <p:spPr>
          <a:ln/>
        </p:spPr>
        <p:txBody>
          <a:bodyPr/>
          <a:lstStyle>
            <a:lvl1pPr>
              <a:defRPr/>
            </a:lvl1pPr>
          </a:lstStyle>
          <a:p>
            <a:pPr>
              <a:defRPr/>
            </a:pPr>
            <a:fld id="{59F1B1B5-B080-4AD9-B170-C5558298A452}" type="slidenum">
              <a:rPr lang="lt-LT"/>
              <a:pPr>
                <a:defRPr/>
              </a:pPr>
              <a:t>‹#›</a:t>
            </a:fld>
            <a:endParaRPr lang="lt-LT"/>
          </a:p>
        </p:txBody>
      </p:sp>
    </p:spTree>
    <p:extLst>
      <p:ext uri="{BB962C8B-B14F-4D97-AF65-F5344CB8AC3E}">
        <p14:creationId xmlns:p14="http://schemas.microsoft.com/office/powerpoint/2010/main" val="50622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Pavadinimas, turinys ir dviejų stulpelių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152400"/>
            <a:ext cx="6870700" cy="1600200"/>
          </a:xfrm>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685800" y="1828800"/>
            <a:ext cx="3771900" cy="36576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2"/>
          </p:nvPr>
        </p:nvSpPr>
        <p:spPr>
          <a:xfrm>
            <a:off x="4610100" y="1828800"/>
            <a:ext cx="3771900" cy="17526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urinio vietos rezervavimo ženklas 4"/>
          <p:cNvSpPr>
            <a:spLocks noGrp="1"/>
          </p:cNvSpPr>
          <p:nvPr>
            <p:ph sz="quarter" idx="3"/>
          </p:nvPr>
        </p:nvSpPr>
        <p:spPr>
          <a:xfrm>
            <a:off x="4610100" y="3733800"/>
            <a:ext cx="3771900" cy="1752600"/>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Rectangle 5"/>
          <p:cNvSpPr>
            <a:spLocks noGrp="1" noChangeArrowheads="1"/>
          </p:cNvSpPr>
          <p:nvPr>
            <p:ph type="dt" sz="half" idx="10"/>
          </p:nvPr>
        </p:nvSpPr>
        <p:spPr>
          <a:ln/>
        </p:spPr>
        <p:txBody>
          <a:bodyPr/>
          <a:lstStyle>
            <a:lvl1pPr>
              <a:defRPr/>
            </a:lvl1pPr>
          </a:lstStyle>
          <a:p>
            <a:pPr>
              <a:defRPr/>
            </a:pPr>
            <a:endParaRPr lang="lt-LT"/>
          </a:p>
        </p:txBody>
      </p:sp>
      <p:sp>
        <p:nvSpPr>
          <p:cNvPr id="7"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8" name="Rectangle 7"/>
          <p:cNvSpPr>
            <a:spLocks noGrp="1" noChangeArrowheads="1"/>
          </p:cNvSpPr>
          <p:nvPr>
            <p:ph type="sldNum" sz="quarter" idx="12"/>
          </p:nvPr>
        </p:nvSpPr>
        <p:spPr>
          <a:ln/>
        </p:spPr>
        <p:txBody>
          <a:bodyPr/>
          <a:lstStyle>
            <a:lvl1pPr>
              <a:defRPr/>
            </a:lvl1pPr>
          </a:lstStyle>
          <a:p>
            <a:pPr>
              <a:defRPr/>
            </a:pPr>
            <a:fld id="{25EB05AB-A39C-4E91-9FD0-4DD011CF8346}" type="slidenum">
              <a:rPr lang="lt-LT"/>
              <a:pPr>
                <a:defRPr/>
              </a:pPr>
              <a:t>‹#›</a:t>
            </a:fld>
            <a:endParaRPr lang="lt-LT"/>
          </a:p>
        </p:txBody>
      </p:sp>
    </p:spTree>
    <p:extLst>
      <p:ext uri="{BB962C8B-B14F-4D97-AF65-F5344CB8AC3E}">
        <p14:creationId xmlns:p14="http://schemas.microsoft.com/office/powerpoint/2010/main" val="258417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Pavadinimas ir grafikas">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152400"/>
            <a:ext cx="6870700" cy="1600200"/>
          </a:xfrm>
        </p:spPr>
        <p:txBody>
          <a:bodyPr/>
          <a:lstStyle/>
          <a:p>
            <a:r>
              <a:rPr lang="lt-LT" smtClean="0"/>
              <a:t>Spustelėję redag. ruoš. pavad. stilių</a:t>
            </a:r>
            <a:endParaRPr lang="lt-LT"/>
          </a:p>
        </p:txBody>
      </p:sp>
      <p:sp>
        <p:nvSpPr>
          <p:cNvPr id="3" name="Diagramos vietos rezervavimo ženklas 2"/>
          <p:cNvSpPr>
            <a:spLocks noGrp="1"/>
          </p:cNvSpPr>
          <p:nvPr>
            <p:ph type="chart" idx="1"/>
          </p:nvPr>
        </p:nvSpPr>
        <p:spPr>
          <a:xfrm>
            <a:off x="685800" y="1828800"/>
            <a:ext cx="7696200" cy="3657600"/>
          </a:xfrm>
        </p:spPr>
        <p:txBody>
          <a:bodyPr/>
          <a:lstStyle/>
          <a:p>
            <a:pPr lvl="0"/>
            <a:endParaRPr lang="lt-LT"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6" name="Rectangle 7"/>
          <p:cNvSpPr>
            <a:spLocks noGrp="1" noChangeArrowheads="1"/>
          </p:cNvSpPr>
          <p:nvPr>
            <p:ph type="sldNum" sz="quarter" idx="12"/>
          </p:nvPr>
        </p:nvSpPr>
        <p:spPr>
          <a:ln/>
        </p:spPr>
        <p:txBody>
          <a:bodyPr/>
          <a:lstStyle>
            <a:lvl1pPr>
              <a:defRPr/>
            </a:lvl1pPr>
          </a:lstStyle>
          <a:p>
            <a:pPr>
              <a:defRPr/>
            </a:pPr>
            <a:fld id="{B272DD17-A7DE-497C-98DE-93F432A74279}" type="slidenum">
              <a:rPr lang="lt-LT"/>
              <a:pPr>
                <a:defRPr/>
              </a:pPr>
              <a:t>‹#›</a:t>
            </a:fld>
            <a:endParaRPr lang="lt-LT"/>
          </a:p>
        </p:txBody>
      </p:sp>
    </p:spTree>
    <p:extLst>
      <p:ext uri="{BB962C8B-B14F-4D97-AF65-F5344CB8AC3E}">
        <p14:creationId xmlns:p14="http://schemas.microsoft.com/office/powerpoint/2010/main" val="38446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6" name="Rectangle 7"/>
          <p:cNvSpPr>
            <a:spLocks noGrp="1" noChangeArrowheads="1"/>
          </p:cNvSpPr>
          <p:nvPr>
            <p:ph type="sldNum" sz="quarter" idx="12"/>
          </p:nvPr>
        </p:nvSpPr>
        <p:spPr>
          <a:ln/>
        </p:spPr>
        <p:txBody>
          <a:bodyPr/>
          <a:lstStyle>
            <a:lvl1pPr>
              <a:defRPr/>
            </a:lvl1pPr>
          </a:lstStyle>
          <a:p>
            <a:pPr>
              <a:defRPr/>
            </a:pPr>
            <a:fld id="{08899059-527F-4862-8F00-5686E59C0DD4}" type="slidenum">
              <a:rPr lang="lt-LT"/>
              <a:pPr>
                <a:defRPr/>
              </a:pPr>
              <a:t>‹#›</a:t>
            </a:fld>
            <a:endParaRPr lang="lt-LT"/>
          </a:p>
        </p:txBody>
      </p:sp>
    </p:spTree>
    <p:extLst>
      <p:ext uri="{BB962C8B-B14F-4D97-AF65-F5344CB8AC3E}">
        <p14:creationId xmlns:p14="http://schemas.microsoft.com/office/powerpoint/2010/main" val="38404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Rectangle 5"/>
          <p:cNvSpPr>
            <a:spLocks noGrp="1" noChangeArrowheads="1"/>
          </p:cNvSpPr>
          <p:nvPr>
            <p:ph type="dt" sz="half" idx="10"/>
          </p:nvPr>
        </p:nvSpPr>
        <p:spPr>
          <a:ln/>
        </p:spPr>
        <p:txBody>
          <a:bodyPr/>
          <a:lstStyle>
            <a:lvl1pPr>
              <a:defRPr/>
            </a:lvl1pPr>
          </a:lstStyle>
          <a:p>
            <a:pPr>
              <a:defRPr/>
            </a:pPr>
            <a:endParaRPr lang="lt-LT"/>
          </a:p>
        </p:txBody>
      </p:sp>
      <p:sp>
        <p:nvSpPr>
          <p:cNvPr id="5"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6" name="Rectangle 7"/>
          <p:cNvSpPr>
            <a:spLocks noGrp="1" noChangeArrowheads="1"/>
          </p:cNvSpPr>
          <p:nvPr>
            <p:ph type="sldNum" sz="quarter" idx="12"/>
          </p:nvPr>
        </p:nvSpPr>
        <p:spPr>
          <a:ln/>
        </p:spPr>
        <p:txBody>
          <a:bodyPr/>
          <a:lstStyle>
            <a:lvl1pPr>
              <a:defRPr/>
            </a:lvl1pPr>
          </a:lstStyle>
          <a:p>
            <a:pPr>
              <a:defRPr/>
            </a:pPr>
            <a:fld id="{A1F6E72B-24E1-4D69-93BF-E54640291DBC}" type="slidenum">
              <a:rPr lang="lt-LT"/>
              <a:pPr>
                <a:defRPr/>
              </a:pPr>
              <a:t>‹#›</a:t>
            </a:fld>
            <a:endParaRPr lang="lt-LT"/>
          </a:p>
        </p:txBody>
      </p:sp>
    </p:spTree>
    <p:extLst>
      <p:ext uri="{BB962C8B-B14F-4D97-AF65-F5344CB8AC3E}">
        <p14:creationId xmlns:p14="http://schemas.microsoft.com/office/powerpoint/2010/main" val="242841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Rectangle 5"/>
          <p:cNvSpPr>
            <a:spLocks noGrp="1" noChangeArrowheads="1"/>
          </p:cNvSpPr>
          <p:nvPr>
            <p:ph type="dt" sz="half" idx="10"/>
          </p:nvPr>
        </p:nvSpPr>
        <p:spPr>
          <a:ln/>
        </p:spPr>
        <p:txBody>
          <a:bodyPr/>
          <a:lstStyle>
            <a:lvl1pPr>
              <a:defRPr/>
            </a:lvl1pPr>
          </a:lstStyle>
          <a:p>
            <a:pPr>
              <a:defRPr/>
            </a:pPr>
            <a:endParaRPr lang="lt-LT"/>
          </a:p>
        </p:txBody>
      </p:sp>
      <p:sp>
        <p:nvSpPr>
          <p:cNvPr id="6"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7" name="Rectangle 7"/>
          <p:cNvSpPr>
            <a:spLocks noGrp="1" noChangeArrowheads="1"/>
          </p:cNvSpPr>
          <p:nvPr>
            <p:ph type="sldNum" sz="quarter" idx="12"/>
          </p:nvPr>
        </p:nvSpPr>
        <p:spPr>
          <a:ln/>
        </p:spPr>
        <p:txBody>
          <a:bodyPr/>
          <a:lstStyle>
            <a:lvl1pPr>
              <a:defRPr/>
            </a:lvl1pPr>
          </a:lstStyle>
          <a:p>
            <a:pPr>
              <a:defRPr/>
            </a:pPr>
            <a:fld id="{4E40868A-DE67-4217-AD8F-3B1F6A998C4E}" type="slidenum">
              <a:rPr lang="lt-LT"/>
              <a:pPr>
                <a:defRPr/>
              </a:pPr>
              <a:t>‹#›</a:t>
            </a:fld>
            <a:endParaRPr lang="lt-LT"/>
          </a:p>
        </p:txBody>
      </p:sp>
    </p:spTree>
    <p:extLst>
      <p:ext uri="{BB962C8B-B14F-4D97-AF65-F5344CB8AC3E}">
        <p14:creationId xmlns:p14="http://schemas.microsoft.com/office/powerpoint/2010/main" val="324060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Rectangle 5"/>
          <p:cNvSpPr>
            <a:spLocks noGrp="1" noChangeArrowheads="1"/>
          </p:cNvSpPr>
          <p:nvPr>
            <p:ph type="dt" sz="half" idx="10"/>
          </p:nvPr>
        </p:nvSpPr>
        <p:spPr>
          <a:ln/>
        </p:spPr>
        <p:txBody>
          <a:bodyPr/>
          <a:lstStyle>
            <a:lvl1pPr>
              <a:defRPr/>
            </a:lvl1pPr>
          </a:lstStyle>
          <a:p>
            <a:pPr>
              <a:defRPr/>
            </a:pPr>
            <a:endParaRPr lang="lt-LT"/>
          </a:p>
        </p:txBody>
      </p:sp>
      <p:sp>
        <p:nvSpPr>
          <p:cNvPr id="8"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9" name="Rectangle 7"/>
          <p:cNvSpPr>
            <a:spLocks noGrp="1" noChangeArrowheads="1"/>
          </p:cNvSpPr>
          <p:nvPr>
            <p:ph type="sldNum" sz="quarter" idx="12"/>
          </p:nvPr>
        </p:nvSpPr>
        <p:spPr>
          <a:ln/>
        </p:spPr>
        <p:txBody>
          <a:bodyPr/>
          <a:lstStyle>
            <a:lvl1pPr>
              <a:defRPr/>
            </a:lvl1pPr>
          </a:lstStyle>
          <a:p>
            <a:pPr>
              <a:defRPr/>
            </a:pPr>
            <a:fld id="{3C4484C5-AEA9-4627-9112-9BD5082FAAA1}" type="slidenum">
              <a:rPr lang="lt-LT"/>
              <a:pPr>
                <a:defRPr/>
              </a:pPr>
              <a:t>‹#›</a:t>
            </a:fld>
            <a:endParaRPr lang="lt-LT"/>
          </a:p>
        </p:txBody>
      </p:sp>
    </p:spTree>
    <p:extLst>
      <p:ext uri="{BB962C8B-B14F-4D97-AF65-F5344CB8AC3E}">
        <p14:creationId xmlns:p14="http://schemas.microsoft.com/office/powerpoint/2010/main" val="271735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Rectangle 5"/>
          <p:cNvSpPr>
            <a:spLocks noGrp="1" noChangeArrowheads="1"/>
          </p:cNvSpPr>
          <p:nvPr>
            <p:ph type="dt" sz="half" idx="10"/>
          </p:nvPr>
        </p:nvSpPr>
        <p:spPr>
          <a:ln/>
        </p:spPr>
        <p:txBody>
          <a:bodyPr/>
          <a:lstStyle>
            <a:lvl1pPr>
              <a:defRPr/>
            </a:lvl1pPr>
          </a:lstStyle>
          <a:p>
            <a:pPr>
              <a:defRPr/>
            </a:pPr>
            <a:endParaRPr lang="lt-LT"/>
          </a:p>
        </p:txBody>
      </p:sp>
      <p:sp>
        <p:nvSpPr>
          <p:cNvPr id="4"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5" name="Rectangle 7"/>
          <p:cNvSpPr>
            <a:spLocks noGrp="1" noChangeArrowheads="1"/>
          </p:cNvSpPr>
          <p:nvPr>
            <p:ph type="sldNum" sz="quarter" idx="12"/>
          </p:nvPr>
        </p:nvSpPr>
        <p:spPr>
          <a:ln/>
        </p:spPr>
        <p:txBody>
          <a:bodyPr/>
          <a:lstStyle>
            <a:lvl1pPr>
              <a:defRPr/>
            </a:lvl1pPr>
          </a:lstStyle>
          <a:p>
            <a:pPr>
              <a:defRPr/>
            </a:pPr>
            <a:fld id="{03DF5829-0775-4337-9490-93A99006E35E}" type="slidenum">
              <a:rPr lang="lt-LT"/>
              <a:pPr>
                <a:defRPr/>
              </a:pPr>
              <a:t>‹#›</a:t>
            </a:fld>
            <a:endParaRPr lang="lt-LT"/>
          </a:p>
        </p:txBody>
      </p:sp>
    </p:spTree>
    <p:extLst>
      <p:ext uri="{BB962C8B-B14F-4D97-AF65-F5344CB8AC3E}">
        <p14:creationId xmlns:p14="http://schemas.microsoft.com/office/powerpoint/2010/main" val="1616973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lt-LT"/>
          </a:p>
        </p:txBody>
      </p:sp>
      <p:sp>
        <p:nvSpPr>
          <p:cNvPr id="3"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4" name="Rectangle 7"/>
          <p:cNvSpPr>
            <a:spLocks noGrp="1" noChangeArrowheads="1"/>
          </p:cNvSpPr>
          <p:nvPr>
            <p:ph type="sldNum" sz="quarter" idx="12"/>
          </p:nvPr>
        </p:nvSpPr>
        <p:spPr>
          <a:ln/>
        </p:spPr>
        <p:txBody>
          <a:bodyPr/>
          <a:lstStyle>
            <a:lvl1pPr>
              <a:defRPr/>
            </a:lvl1pPr>
          </a:lstStyle>
          <a:p>
            <a:pPr>
              <a:defRPr/>
            </a:pPr>
            <a:fld id="{EFE03748-37D2-41EA-A05E-B922D9D688BA}" type="slidenum">
              <a:rPr lang="lt-LT"/>
              <a:pPr>
                <a:defRPr/>
              </a:pPr>
              <a:t>‹#›</a:t>
            </a:fld>
            <a:endParaRPr lang="lt-LT"/>
          </a:p>
        </p:txBody>
      </p:sp>
    </p:spTree>
    <p:extLst>
      <p:ext uri="{BB962C8B-B14F-4D97-AF65-F5344CB8AC3E}">
        <p14:creationId xmlns:p14="http://schemas.microsoft.com/office/powerpoint/2010/main" val="399807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Rectangle 5"/>
          <p:cNvSpPr>
            <a:spLocks noGrp="1" noChangeArrowheads="1"/>
          </p:cNvSpPr>
          <p:nvPr>
            <p:ph type="dt" sz="half" idx="10"/>
          </p:nvPr>
        </p:nvSpPr>
        <p:spPr>
          <a:ln/>
        </p:spPr>
        <p:txBody>
          <a:bodyPr/>
          <a:lstStyle>
            <a:lvl1pPr>
              <a:defRPr/>
            </a:lvl1pPr>
          </a:lstStyle>
          <a:p>
            <a:pPr>
              <a:defRPr/>
            </a:pPr>
            <a:endParaRPr lang="lt-LT"/>
          </a:p>
        </p:txBody>
      </p:sp>
      <p:sp>
        <p:nvSpPr>
          <p:cNvPr id="6"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7" name="Rectangle 7"/>
          <p:cNvSpPr>
            <a:spLocks noGrp="1" noChangeArrowheads="1"/>
          </p:cNvSpPr>
          <p:nvPr>
            <p:ph type="sldNum" sz="quarter" idx="12"/>
          </p:nvPr>
        </p:nvSpPr>
        <p:spPr>
          <a:ln/>
        </p:spPr>
        <p:txBody>
          <a:bodyPr/>
          <a:lstStyle>
            <a:lvl1pPr>
              <a:defRPr/>
            </a:lvl1pPr>
          </a:lstStyle>
          <a:p>
            <a:pPr>
              <a:defRPr/>
            </a:pPr>
            <a:fld id="{1DA59EBE-3B68-49D5-B52D-46DEF1446125}" type="slidenum">
              <a:rPr lang="lt-LT"/>
              <a:pPr>
                <a:defRPr/>
              </a:pPr>
              <a:t>‹#›</a:t>
            </a:fld>
            <a:endParaRPr lang="lt-LT"/>
          </a:p>
        </p:txBody>
      </p:sp>
    </p:spTree>
    <p:extLst>
      <p:ext uri="{BB962C8B-B14F-4D97-AF65-F5344CB8AC3E}">
        <p14:creationId xmlns:p14="http://schemas.microsoft.com/office/powerpoint/2010/main" val="317251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Rectangle 5"/>
          <p:cNvSpPr>
            <a:spLocks noGrp="1" noChangeArrowheads="1"/>
          </p:cNvSpPr>
          <p:nvPr>
            <p:ph type="dt" sz="half" idx="10"/>
          </p:nvPr>
        </p:nvSpPr>
        <p:spPr>
          <a:ln/>
        </p:spPr>
        <p:txBody>
          <a:bodyPr/>
          <a:lstStyle>
            <a:lvl1pPr>
              <a:defRPr/>
            </a:lvl1pPr>
          </a:lstStyle>
          <a:p>
            <a:pPr>
              <a:defRPr/>
            </a:pPr>
            <a:endParaRPr lang="lt-LT"/>
          </a:p>
        </p:txBody>
      </p:sp>
      <p:sp>
        <p:nvSpPr>
          <p:cNvPr id="6" name="Rectangle 6"/>
          <p:cNvSpPr>
            <a:spLocks noGrp="1" noChangeArrowheads="1"/>
          </p:cNvSpPr>
          <p:nvPr>
            <p:ph type="ftr" sz="quarter" idx="11"/>
          </p:nvPr>
        </p:nvSpPr>
        <p:spPr>
          <a:ln/>
        </p:spPr>
        <p:txBody>
          <a:bodyPr/>
          <a:lstStyle>
            <a:lvl1pPr>
              <a:defRPr/>
            </a:lvl1pPr>
          </a:lstStyle>
          <a:p>
            <a:pPr>
              <a:defRPr/>
            </a:pPr>
            <a:r>
              <a:rPr lang="lt-LT"/>
              <a:t>Raudonos  spalvos tekstas pažymi, į ką turėtų būti atkreiptas švietimo bendruomenių dėmesys</a:t>
            </a:r>
          </a:p>
        </p:txBody>
      </p:sp>
      <p:sp>
        <p:nvSpPr>
          <p:cNvPr id="7" name="Rectangle 7"/>
          <p:cNvSpPr>
            <a:spLocks noGrp="1" noChangeArrowheads="1"/>
          </p:cNvSpPr>
          <p:nvPr>
            <p:ph type="sldNum" sz="quarter" idx="12"/>
          </p:nvPr>
        </p:nvSpPr>
        <p:spPr>
          <a:ln/>
        </p:spPr>
        <p:txBody>
          <a:bodyPr/>
          <a:lstStyle>
            <a:lvl1pPr>
              <a:defRPr/>
            </a:lvl1pPr>
          </a:lstStyle>
          <a:p>
            <a:pPr>
              <a:defRPr/>
            </a:pPr>
            <a:fld id="{4BC6F558-93C6-4B58-9B57-48A908887730}" type="slidenum">
              <a:rPr lang="lt-LT"/>
              <a:pPr>
                <a:defRPr/>
              </a:pPr>
              <a:t>‹#›</a:t>
            </a:fld>
            <a:endParaRPr lang="lt-LT"/>
          </a:p>
        </p:txBody>
      </p:sp>
    </p:spTree>
    <p:extLst>
      <p:ext uri="{BB962C8B-B14F-4D97-AF65-F5344CB8AC3E}">
        <p14:creationId xmlns:p14="http://schemas.microsoft.com/office/powerpoint/2010/main" val="31915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lt-LT" altLang="lt-LT" smtClean="0"/>
              <a:t>Spustelėkite, jei norite keisite ruoš. pav. stilių</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Spustelėkite ruošinio teksto stiliams keisti</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p>
        </p:txBody>
      </p:sp>
      <p:sp>
        <p:nvSpPr>
          <p:cNvPr id="9221"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lt-LT"/>
          </a:p>
        </p:txBody>
      </p:sp>
      <p:sp>
        <p:nvSpPr>
          <p:cNvPr id="9222"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lt-LT"/>
              <a:t>Raudonos  spalvos tekstas pažymi, į ką turėtų būti atkreiptas švietimo bendruomenių dėmesys</a:t>
            </a:r>
          </a:p>
        </p:txBody>
      </p:sp>
      <p:sp>
        <p:nvSpPr>
          <p:cNvPr id="9223"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D906F052-66AC-4CF4-B941-51FBEE678F4D}" type="slidenum">
              <a:rPr lang="lt-LT"/>
              <a:pPr>
                <a:defRPr/>
              </a:pPr>
              <a:t>‹#›</a:t>
            </a:fld>
            <a:endParaRPr lang="lt-LT"/>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1034"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2" name="Freeform 12"/>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3" name="Freeform 13"/>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4" name="Freeform 14"/>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5" name="Freeform 15"/>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6" name="Freeform 16"/>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7" name="Freeform 17"/>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8" name="Freeform 18"/>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9" name="Freeform 19"/>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75" name="Freeform 23"/>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76"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sp>
            <p:nvSpPr>
              <p:cNvPr id="1062" name="Freeform 25"/>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63" name="Freeform 26"/>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64"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1065"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67" name="Freeform 30"/>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68"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69" name="Freeform 32"/>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70" name="Freeform 33"/>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71" name="Freeform 34"/>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72" name="Freeform 35"/>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73" name="Freeform 36"/>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0" name="Freeform 39"/>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nvGrpSpPr>
              <p:cNvPr id="1040"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2" name="Freeform 45"/>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3" name="Freeform 46"/>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4" name="Freeform 47"/>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5" name="Freeform 48"/>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6" name="Freeform 49"/>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7"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8" name="Freeform 51"/>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lt-LT"/>
            </a:p>
          </p:txBody>
        </p:sp>
      </p:grpSp>
    </p:spTree>
  </p:cSld>
  <p:clrMap bg1="lt1" tx1="dk1" bg2="lt2" tx2="dk2" accent1="accent1" accent2="accent2" accent3="accent3" accent4="accent4" accent5="accent5" accent6="accent6" hlink="hlink" folHlink="folHlink"/>
  <p:sldLayoutIdLst>
    <p:sldLayoutId id="2147484188"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3347864" y="908050"/>
            <a:ext cx="5184949" cy="2736850"/>
          </a:xfrm>
        </p:spPr>
        <p:txBody>
          <a:bodyPr/>
          <a:lstStyle/>
          <a:p>
            <a:pPr eaLnBrk="1" hangingPunct="1">
              <a:defRPr/>
            </a:pPr>
            <a:r>
              <a:rPr lang="lt-LT" altLang="lt-LT" sz="3200" b="1" dirty="0">
                <a:solidFill>
                  <a:srgbClr val="0000FF"/>
                </a:solidFill>
              </a:rPr>
              <a:t>Svarbiausi </a:t>
            </a:r>
            <a:r>
              <a:rPr lang="lt-LT" altLang="lt-LT" sz="3200" b="1" dirty="0" smtClean="0">
                <a:solidFill>
                  <a:srgbClr val="0000FF"/>
                </a:solidFill>
              </a:rPr>
              <a:t>2019 </a:t>
            </a:r>
            <a:r>
              <a:rPr lang="lt-LT" altLang="lt-LT" sz="3200" b="1" dirty="0">
                <a:solidFill>
                  <a:srgbClr val="0000FF"/>
                </a:solidFill>
              </a:rPr>
              <a:t>m. </a:t>
            </a:r>
            <a:r>
              <a:rPr lang="lt-LT" altLang="lt-LT" sz="3200" b="1" dirty="0" smtClean="0">
                <a:solidFill>
                  <a:srgbClr val="0000FF"/>
                </a:solidFill>
              </a:rPr>
              <a:t>mokymosi pasiekimų patikrinimų rodikliai </a:t>
            </a:r>
            <a:r>
              <a:rPr lang="lt-LT" altLang="lt-LT" sz="3200" b="1" dirty="0">
                <a:solidFill>
                  <a:srgbClr val="0000FF"/>
                </a:solidFill>
              </a:rPr>
              <a:t>ir </a:t>
            </a:r>
            <a:r>
              <a:rPr lang="lt-LT" altLang="lt-LT" sz="3200" b="1" dirty="0" smtClean="0">
                <a:solidFill>
                  <a:srgbClr val="0000FF"/>
                </a:solidFill>
              </a:rPr>
              <a:t>rezultatai</a:t>
            </a:r>
            <a:endParaRPr lang="lt-LT" sz="3200" dirty="0" smtClean="0">
              <a:solidFill>
                <a:srgbClr val="0000FF"/>
              </a:solidFill>
            </a:endParaRPr>
          </a:p>
        </p:txBody>
      </p:sp>
      <p:sp>
        <p:nvSpPr>
          <p:cNvPr id="2" name="Skaidrės numerio vietos rezervavimo ženklas 1"/>
          <p:cNvSpPr>
            <a:spLocks noGrp="1"/>
          </p:cNvSpPr>
          <p:nvPr>
            <p:ph type="sldNum" sz="quarter" idx="12"/>
          </p:nvPr>
        </p:nvSpPr>
        <p:spPr/>
        <p:txBody>
          <a:bodyPr/>
          <a:lstStyle/>
          <a:p>
            <a:pPr>
              <a:defRPr/>
            </a:pPr>
            <a:fld id="{707E5EE5-A749-42D9-BA7F-49705779A752}" type="slidenum">
              <a:rPr lang="lt-LT" smtClean="0"/>
              <a:pPr>
                <a:defRPr/>
              </a:pPr>
              <a:t>1</a:t>
            </a:fld>
            <a:endParaRPr lang="lt-LT"/>
          </a:p>
        </p:txBody>
      </p:sp>
      <p:sp>
        <p:nvSpPr>
          <p:cNvPr id="3" name="Stačiakampis 2"/>
          <p:cNvSpPr/>
          <p:nvPr/>
        </p:nvSpPr>
        <p:spPr>
          <a:xfrm>
            <a:off x="4540975" y="5589240"/>
            <a:ext cx="4572000" cy="369332"/>
          </a:xfrm>
          <a:prstGeom prst="rect">
            <a:avLst/>
          </a:prstGeom>
        </p:spPr>
        <p:txBody>
          <a:bodyPr>
            <a:spAutoFit/>
          </a:bodyPr>
          <a:lstStyle/>
          <a:p>
            <a:pPr algn="ctr"/>
            <a:r>
              <a:rPr lang="lt-LT" i="1" dirty="0" smtClean="0">
                <a:solidFill>
                  <a:srgbClr val="7030A0"/>
                </a:solidFill>
              </a:rPr>
              <a:t>                             </a:t>
            </a:r>
            <a:endParaRPr lang="lt-LT"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908050"/>
            <a:ext cx="6870700" cy="288925"/>
          </a:xfrm>
        </p:spPr>
        <p:txBody>
          <a:bodyPr/>
          <a:lstStyle/>
          <a:p>
            <a:pPr eaLnBrk="1" hangingPunct="1"/>
            <a:r>
              <a:rPr lang="lt-LT" altLang="lt-LT" sz="2400" b="1" smtClean="0"/>
              <a:t/>
            </a:r>
            <a:br>
              <a:rPr lang="lt-LT" altLang="lt-LT" sz="2400" b="1" smtClean="0"/>
            </a:br>
            <a:r>
              <a:rPr lang="lt-LT" altLang="lt-LT" sz="2400" b="1" smtClean="0">
                <a:solidFill>
                  <a:schemeClr val="folHlink"/>
                </a:solidFill>
              </a:rPr>
              <a:t>Užsienio kalbų VBE</a:t>
            </a:r>
            <a:r>
              <a:rPr lang="lt-LT" altLang="lt-LT" sz="2400" smtClean="0"/>
              <a:t> </a:t>
            </a:r>
            <a:r>
              <a:rPr lang="lt-LT" altLang="lt-LT" sz="2400" smtClean="0">
                <a:solidFill>
                  <a:schemeClr val="folHlink"/>
                </a:solidFill>
              </a:rPr>
              <a:t>(4)</a:t>
            </a:r>
            <a:r>
              <a:rPr lang="en-US" altLang="lt-LT" sz="2400" smtClean="0"/>
              <a:t> </a:t>
            </a:r>
            <a:r>
              <a:rPr lang="lt-LT" altLang="lt-LT" sz="2400" smtClean="0"/>
              <a:t/>
            </a:r>
            <a:br>
              <a:rPr lang="lt-LT" altLang="lt-LT" sz="2400" smtClean="0"/>
            </a:br>
            <a:r>
              <a:rPr lang="lt-LT" altLang="lt-LT" sz="2400" b="1" smtClean="0"/>
              <a:t>V</a:t>
            </a:r>
            <a:r>
              <a:rPr lang="en-US" altLang="lt-LT" sz="2400" b="1" smtClean="0"/>
              <a:t>ertinimo vidurkis</a:t>
            </a:r>
            <a:endParaRPr lang="lt-LT" altLang="lt-LT" sz="2400" b="1" smtClean="0"/>
          </a:p>
        </p:txBody>
      </p:sp>
      <p:graphicFrame>
        <p:nvGraphicFramePr>
          <p:cNvPr id="12291" name="Object 5"/>
          <p:cNvGraphicFramePr>
            <a:graphicFrameLocks noGrp="1" noChangeAspect="1"/>
          </p:cNvGraphicFramePr>
          <p:nvPr>
            <p:ph sz="half" idx="1"/>
            <p:extLst>
              <p:ext uri="{D42A27DB-BD31-4B8C-83A1-F6EECF244321}">
                <p14:modId xmlns:p14="http://schemas.microsoft.com/office/powerpoint/2010/main" val="1413063180"/>
              </p:ext>
            </p:extLst>
          </p:nvPr>
        </p:nvGraphicFramePr>
        <p:xfrm>
          <a:off x="827088" y="692150"/>
          <a:ext cx="7921625" cy="7416800"/>
        </p:xfrm>
        <a:graphic>
          <a:graphicData uri="http://schemas.openxmlformats.org/presentationml/2006/ole">
            <mc:AlternateContent xmlns:mc="http://schemas.openxmlformats.org/markup-compatibility/2006">
              <mc:Choice xmlns:v="urn:schemas-microsoft-com:vml" Requires="v">
                <p:oleObj spid="_x0000_s4152" name="Diagrama" r:id="rId4" imgW="2271879" imgH="3371676" progId="MSGraph.Chart.8">
                  <p:embed followColorScheme="full"/>
                </p:oleObj>
              </mc:Choice>
              <mc:Fallback>
                <p:oleObj name="Diagrama" r:id="rId4" imgW="2271879" imgH="3371676" progId="MSGraph.Chart.8">
                  <p:embed followColorScheme="full"/>
                  <p:pic>
                    <p:nvPicPr>
                      <p:cNvPr id="0" name=""/>
                      <p:cNvPicPr>
                        <a:picLocks noChangeAspect="1" noChangeArrowheads="1"/>
                      </p:cNvPicPr>
                      <p:nvPr/>
                    </p:nvPicPr>
                    <p:blipFill>
                      <a:blip r:embed="rId5"/>
                      <a:srcRect/>
                      <a:stretch>
                        <a:fillRect/>
                      </a:stretch>
                    </p:blipFill>
                    <p:spPr bwMode="auto">
                      <a:xfrm>
                        <a:off x="827088" y="692150"/>
                        <a:ext cx="7921625"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kaidrės numerio vietos rezervavimo ženklas 1"/>
          <p:cNvSpPr>
            <a:spLocks noGrp="1"/>
          </p:cNvSpPr>
          <p:nvPr>
            <p:ph type="sldNum" sz="quarter" idx="12"/>
          </p:nvPr>
        </p:nvSpPr>
        <p:spPr/>
        <p:txBody>
          <a:bodyPr/>
          <a:lstStyle/>
          <a:p>
            <a:pPr>
              <a:defRPr/>
            </a:pPr>
            <a:fld id="{4E40868A-DE67-4217-AD8F-3B1F6A998C4E}" type="slidenum">
              <a:rPr lang="lt-LT" smtClean="0"/>
              <a:pPr>
                <a:defRPr/>
              </a:pPr>
              <a:t>10</a:t>
            </a:fld>
            <a:endParaRPr lang="lt-LT"/>
          </a:p>
        </p:txBody>
      </p:sp>
    </p:spTree>
    <p:extLst>
      <p:ext uri="{BB962C8B-B14F-4D97-AF65-F5344CB8AC3E}">
        <p14:creationId xmlns:p14="http://schemas.microsoft.com/office/powerpoint/2010/main" val="1186867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650" y="404813"/>
            <a:ext cx="6870700" cy="844550"/>
          </a:xfrm>
        </p:spPr>
        <p:txBody>
          <a:bodyPr/>
          <a:lstStyle/>
          <a:p>
            <a:pPr eaLnBrk="1" hangingPunct="1"/>
            <a:r>
              <a:rPr lang="lt-LT" altLang="lt-LT" sz="2400" b="1" smtClean="0"/>
              <a:t/>
            </a:r>
            <a:br>
              <a:rPr lang="lt-LT" altLang="lt-LT" sz="2400" b="1" smtClean="0"/>
            </a:br>
            <a:r>
              <a:rPr lang="lt-LT" altLang="lt-LT" sz="2400" b="1" smtClean="0"/>
              <a:t> </a:t>
            </a:r>
            <a:r>
              <a:rPr lang="lt-LT" altLang="lt-LT" sz="2400" b="1" smtClean="0">
                <a:solidFill>
                  <a:schemeClr val="folHlink"/>
                </a:solidFill>
              </a:rPr>
              <a:t>Socialinių mokslų dalykų VBE</a:t>
            </a:r>
            <a:r>
              <a:rPr lang="lt-LT" altLang="lt-LT" sz="2400" smtClean="0"/>
              <a:t/>
            </a:r>
            <a:br>
              <a:rPr lang="lt-LT" altLang="lt-LT" sz="2400" smtClean="0"/>
            </a:br>
            <a:r>
              <a:rPr lang="lt-LT" altLang="lt-LT" sz="2400" b="1" smtClean="0"/>
              <a:t>V</a:t>
            </a:r>
            <a:r>
              <a:rPr lang="en-US" altLang="lt-LT" sz="2400" b="1" smtClean="0"/>
              <a:t>ertinimo vidurkis</a:t>
            </a:r>
            <a:endParaRPr lang="lt-LT" altLang="lt-LT" sz="2400" b="1" smtClean="0"/>
          </a:p>
        </p:txBody>
      </p:sp>
      <p:graphicFrame>
        <p:nvGraphicFramePr>
          <p:cNvPr id="13315" name="Object 3"/>
          <p:cNvGraphicFramePr>
            <a:graphicFrameLocks noGrp="1" noChangeAspect="1"/>
          </p:cNvGraphicFramePr>
          <p:nvPr>
            <p:ph sz="half" idx="1"/>
            <p:extLst>
              <p:ext uri="{D42A27DB-BD31-4B8C-83A1-F6EECF244321}">
                <p14:modId xmlns:p14="http://schemas.microsoft.com/office/powerpoint/2010/main" val="2336451921"/>
              </p:ext>
            </p:extLst>
          </p:nvPr>
        </p:nvGraphicFramePr>
        <p:xfrm>
          <a:off x="1259632" y="620688"/>
          <a:ext cx="8639175" cy="8807450"/>
        </p:xfrm>
        <a:graphic>
          <a:graphicData uri="http://schemas.openxmlformats.org/presentationml/2006/ole">
            <mc:AlternateContent xmlns:mc="http://schemas.openxmlformats.org/markup-compatibility/2006">
              <mc:Choice xmlns:v="urn:schemas-microsoft-com:vml" Requires="v">
                <p:oleObj spid="_x0000_s5175" name="Diagrama" r:id="rId4" imgW="3328821" imgH="3829224" progId="MSGraph.Chart.8">
                  <p:embed followColorScheme="full"/>
                </p:oleObj>
              </mc:Choice>
              <mc:Fallback>
                <p:oleObj name="Diagrama" r:id="rId4" imgW="3328821" imgH="3829224" progId="MSGraph.Chart.8">
                  <p:embed followColorScheme="full"/>
                  <p:pic>
                    <p:nvPicPr>
                      <p:cNvPr id="0" name=""/>
                      <p:cNvPicPr>
                        <a:picLocks noChangeAspect="1" noChangeArrowheads="1"/>
                      </p:cNvPicPr>
                      <p:nvPr/>
                    </p:nvPicPr>
                    <p:blipFill>
                      <a:blip r:embed="rId5"/>
                      <a:srcRect/>
                      <a:stretch>
                        <a:fillRect/>
                      </a:stretch>
                    </p:blipFill>
                    <p:spPr bwMode="auto">
                      <a:xfrm>
                        <a:off x="1259632" y="620688"/>
                        <a:ext cx="8639175" cy="880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kaidrės numerio vietos rezervavimo ženklas 1"/>
          <p:cNvSpPr>
            <a:spLocks noGrp="1"/>
          </p:cNvSpPr>
          <p:nvPr>
            <p:ph type="sldNum" sz="quarter" idx="12"/>
          </p:nvPr>
        </p:nvSpPr>
        <p:spPr/>
        <p:txBody>
          <a:bodyPr/>
          <a:lstStyle/>
          <a:p>
            <a:pPr>
              <a:defRPr/>
            </a:pPr>
            <a:fld id="{4E40868A-DE67-4217-AD8F-3B1F6A998C4E}" type="slidenum">
              <a:rPr lang="lt-LT" smtClean="0"/>
              <a:pPr>
                <a:defRPr/>
              </a:pPr>
              <a:t>11</a:t>
            </a:fld>
            <a:endParaRPr lang="lt-LT"/>
          </a:p>
        </p:txBody>
      </p:sp>
    </p:spTree>
    <p:extLst>
      <p:ext uri="{BB962C8B-B14F-4D97-AF65-F5344CB8AC3E}">
        <p14:creationId xmlns:p14="http://schemas.microsoft.com/office/powerpoint/2010/main" val="4255440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152400"/>
            <a:ext cx="6870700" cy="828328"/>
          </a:xfrm>
        </p:spPr>
        <p:txBody>
          <a:bodyPr/>
          <a:lstStyle/>
          <a:p>
            <a:r>
              <a:rPr lang="lt-LT" sz="2400" dirty="0" smtClean="0"/>
              <a:t>Apibendrinti </a:t>
            </a:r>
            <a:r>
              <a:rPr lang="lt-LT" sz="2400" dirty="0"/>
              <a:t>savivaldybės </a:t>
            </a:r>
            <a:r>
              <a:rPr lang="lt-LT" sz="2400" dirty="0" smtClean="0"/>
              <a:t>2019 </a:t>
            </a:r>
            <a:r>
              <a:rPr lang="lt-LT" sz="2400" dirty="0"/>
              <a:t>m. VBE </a:t>
            </a:r>
            <a:r>
              <a:rPr lang="lt-LT" sz="2400" dirty="0" smtClean="0"/>
              <a:t>rezultatai</a:t>
            </a:r>
            <a:endParaRPr lang="lt-LT" sz="2400" dirty="0"/>
          </a:p>
        </p:txBody>
      </p:sp>
      <p:sp>
        <p:nvSpPr>
          <p:cNvPr id="3" name="Skaidrės numerio vietos rezervavimo ženklas 2"/>
          <p:cNvSpPr>
            <a:spLocks noGrp="1"/>
          </p:cNvSpPr>
          <p:nvPr>
            <p:ph type="sldNum" sz="quarter" idx="12"/>
          </p:nvPr>
        </p:nvSpPr>
        <p:spPr/>
        <p:txBody>
          <a:bodyPr/>
          <a:lstStyle/>
          <a:p>
            <a:pPr>
              <a:defRPr/>
            </a:pPr>
            <a:fld id="{59F1B1B5-B080-4AD9-B170-C5558298A452}" type="slidenum">
              <a:rPr lang="lt-LT" smtClean="0"/>
              <a:pPr>
                <a:defRPr/>
              </a:pPr>
              <a:t>12</a:t>
            </a:fld>
            <a:endParaRPr lang="lt-LT"/>
          </a:p>
        </p:txBody>
      </p:sp>
      <p:sp>
        <p:nvSpPr>
          <p:cNvPr id="4" name="Lentelės vietos rezervavimo ženklas 3"/>
          <p:cNvSpPr>
            <a:spLocks noGrp="1"/>
          </p:cNvSpPr>
          <p:nvPr>
            <p:ph type="tbl" idx="1"/>
          </p:nvPr>
        </p:nvSpPr>
        <p:spPr/>
      </p:sp>
      <p:pic>
        <p:nvPicPr>
          <p:cNvPr id="10243" name="Picture 3" descr="F:\Users\Žana\Pictures\Be pavadinim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2" y="90872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5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152400"/>
            <a:ext cx="6870700" cy="828328"/>
          </a:xfrm>
        </p:spPr>
        <p:txBody>
          <a:bodyPr/>
          <a:lstStyle/>
          <a:p>
            <a:r>
              <a:rPr lang="lt-LT" sz="2400" dirty="0" smtClean="0"/>
              <a:t>Apibendrinti </a:t>
            </a:r>
            <a:r>
              <a:rPr lang="lt-LT" sz="2400" dirty="0"/>
              <a:t>savivaldybės </a:t>
            </a:r>
            <a:r>
              <a:rPr lang="lt-LT" sz="2400" dirty="0" smtClean="0"/>
              <a:t>2018 </a:t>
            </a:r>
            <a:r>
              <a:rPr lang="lt-LT" sz="2400" dirty="0"/>
              <a:t>m. VBE </a:t>
            </a:r>
            <a:r>
              <a:rPr lang="lt-LT" sz="2400" dirty="0" smtClean="0"/>
              <a:t>rezultatai</a:t>
            </a:r>
            <a:endParaRPr lang="lt-LT" sz="2400" dirty="0"/>
          </a:p>
        </p:txBody>
      </p:sp>
      <p:sp>
        <p:nvSpPr>
          <p:cNvPr id="3" name="Skaidrės numerio vietos rezervavimo ženklas 2"/>
          <p:cNvSpPr>
            <a:spLocks noGrp="1"/>
          </p:cNvSpPr>
          <p:nvPr>
            <p:ph type="sldNum" sz="quarter" idx="12"/>
          </p:nvPr>
        </p:nvSpPr>
        <p:spPr/>
        <p:txBody>
          <a:bodyPr/>
          <a:lstStyle/>
          <a:p>
            <a:pPr>
              <a:defRPr/>
            </a:pPr>
            <a:fld id="{59F1B1B5-B080-4AD9-B170-C5558298A452}" type="slidenum">
              <a:rPr lang="lt-LT" smtClean="0"/>
              <a:pPr>
                <a:defRPr/>
              </a:pPr>
              <a:t>13</a:t>
            </a:fld>
            <a:endParaRPr lang="lt-LT"/>
          </a:p>
        </p:txBody>
      </p:sp>
      <p:sp>
        <p:nvSpPr>
          <p:cNvPr id="4" name="Lentelės vietos rezervavimo ženklas 3"/>
          <p:cNvSpPr>
            <a:spLocks noGrp="1"/>
          </p:cNvSpPr>
          <p:nvPr>
            <p:ph type="tbl" idx="1"/>
          </p:nvPr>
        </p:nvSpPr>
        <p:spPr/>
      </p:sp>
      <p:pic>
        <p:nvPicPr>
          <p:cNvPr id="11266" name="Picture 2" descr="F:\Users\Žana\Pictures\Be pavadinim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720"/>
            <a:ext cx="9144000" cy="537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48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6870700" cy="1044575"/>
          </a:xfrm>
        </p:spPr>
        <p:txBody>
          <a:bodyPr/>
          <a:lstStyle/>
          <a:p>
            <a:pPr eaLnBrk="1" hangingPunct="1"/>
            <a:r>
              <a:rPr lang="lt-LT" altLang="lt-LT" sz="2400" b="1" smtClean="0">
                <a:solidFill>
                  <a:schemeClr val="folHlink"/>
                </a:solidFill>
              </a:rPr>
              <a:t>Lietuvių kalbos ir literatūros MBE</a:t>
            </a:r>
            <a:r>
              <a:rPr lang="lt-LT" altLang="lt-LT" sz="2400" smtClean="0">
                <a:solidFill>
                  <a:schemeClr val="folHlink"/>
                </a:solidFill>
              </a:rPr>
              <a:t> </a:t>
            </a:r>
            <a:r>
              <a:rPr lang="lt-LT" altLang="lt-LT" sz="2400" smtClean="0"/>
              <a:t> </a:t>
            </a:r>
            <a:br>
              <a:rPr lang="lt-LT" altLang="lt-LT" sz="2400" smtClean="0"/>
            </a:br>
            <a:r>
              <a:rPr lang="lt-LT" altLang="lt-LT" sz="2400" smtClean="0"/>
              <a:t>V</a:t>
            </a:r>
            <a:r>
              <a:rPr lang="en-US" altLang="lt-LT" sz="2400" smtClean="0"/>
              <a:t>ertinimo vidurkis</a:t>
            </a:r>
          </a:p>
        </p:txBody>
      </p:sp>
      <p:graphicFrame>
        <p:nvGraphicFramePr>
          <p:cNvPr id="14339" name="Object 4"/>
          <p:cNvGraphicFramePr>
            <a:graphicFrameLocks noChangeAspect="1"/>
          </p:cNvGraphicFramePr>
          <p:nvPr>
            <p:extLst>
              <p:ext uri="{D42A27DB-BD31-4B8C-83A1-F6EECF244321}">
                <p14:modId xmlns:p14="http://schemas.microsoft.com/office/powerpoint/2010/main" val="1469686192"/>
              </p:ext>
            </p:extLst>
          </p:nvPr>
        </p:nvGraphicFramePr>
        <p:xfrm>
          <a:off x="1908175" y="1125538"/>
          <a:ext cx="6840538" cy="5470525"/>
        </p:xfrm>
        <a:graphic>
          <a:graphicData uri="http://schemas.openxmlformats.org/presentationml/2006/ole">
            <mc:AlternateContent xmlns:mc="http://schemas.openxmlformats.org/markup-compatibility/2006">
              <mc:Choice xmlns:v="urn:schemas-microsoft-com:vml" Requires="v">
                <p:oleObj spid="_x0000_s9247" name="Diagrama" r:id="rId4" imgW="5829184" imgH="6100762" progId="MSGraph.Chart.8">
                  <p:embed followColorScheme="full"/>
                </p:oleObj>
              </mc:Choice>
              <mc:Fallback>
                <p:oleObj name="Diagrama" r:id="rId4" imgW="5829184" imgH="6100762" progId="MSGraph.Chart.8">
                  <p:embed followColorScheme="full"/>
                  <p:pic>
                    <p:nvPicPr>
                      <p:cNvPr id="0" name=""/>
                      <p:cNvPicPr>
                        <a:picLocks noChangeAspect="1" noChangeArrowheads="1"/>
                      </p:cNvPicPr>
                      <p:nvPr/>
                    </p:nvPicPr>
                    <p:blipFill>
                      <a:blip r:embed="rId5"/>
                      <a:srcRect/>
                      <a:stretch>
                        <a:fillRect/>
                      </a:stretch>
                    </p:blipFill>
                    <p:spPr bwMode="auto">
                      <a:xfrm>
                        <a:off x="1908175" y="1125538"/>
                        <a:ext cx="6840538"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108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3200" b="1" dirty="0" smtClean="0"/>
              <a:t>Stiprybės</a:t>
            </a:r>
            <a:endParaRPr lang="lt-LT" sz="3200" b="1" dirty="0"/>
          </a:p>
        </p:txBody>
      </p:sp>
      <p:sp>
        <p:nvSpPr>
          <p:cNvPr id="9" name="Antraštė 1"/>
          <p:cNvSpPr txBox="1">
            <a:spLocks/>
          </p:cNvSpPr>
          <p:nvPr/>
        </p:nvSpPr>
        <p:spPr bwMode="auto">
          <a:xfrm>
            <a:off x="941074" y="2564904"/>
            <a:ext cx="748883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marL="457200" indent="-457200" algn="l" eaLnBrk="1" fontAlgn="t" hangingPunct="1">
              <a:buFont typeface="Arial" panose="020B0604020202020204" pitchFamily="34" charset="0"/>
              <a:buChar char="•"/>
            </a:pPr>
            <a:r>
              <a:rPr lang="lt-LT" sz="2400" dirty="0" smtClean="0">
                <a:latin typeface="Arial" charset="0"/>
              </a:rPr>
              <a:t>Pakankamai aukšta užsienių </a:t>
            </a:r>
            <a:r>
              <a:rPr lang="lt-LT" sz="2400" dirty="0">
                <a:latin typeface="Arial" charset="0"/>
              </a:rPr>
              <a:t>kalbų, socialinių mokslų ugdymo </a:t>
            </a:r>
            <a:r>
              <a:rPr lang="lt-LT" sz="2400" dirty="0" smtClean="0">
                <a:latin typeface="Arial" charset="0"/>
              </a:rPr>
              <a:t>kokybė;</a:t>
            </a:r>
          </a:p>
          <a:p>
            <a:pPr marL="457200" indent="-457200" algn="l" eaLnBrk="1" fontAlgn="t" hangingPunct="1">
              <a:buFont typeface="Arial" panose="020B0604020202020204" pitchFamily="34" charset="0"/>
              <a:buChar char="•"/>
            </a:pPr>
            <a:r>
              <a:rPr lang="lt-LT" sz="2400" dirty="0" smtClean="0">
                <a:latin typeface="Arial" charset="0"/>
              </a:rPr>
              <a:t>Pakankamai geri tiksliųjų mokslų ugdymo rezultatai;</a:t>
            </a:r>
            <a:endParaRPr lang="lt-LT" sz="2400" dirty="0">
              <a:latin typeface="Arial" charset="0"/>
            </a:endParaRPr>
          </a:p>
          <a:p>
            <a:pPr marL="457200" indent="-457200" algn="l" eaLnBrk="1" fontAlgn="t" hangingPunct="1">
              <a:buFont typeface="Arial" panose="020B0604020202020204" pitchFamily="34" charset="0"/>
              <a:buChar char="•"/>
            </a:pPr>
            <a:r>
              <a:rPr lang="lt-LT" sz="2400" dirty="0" smtClean="0">
                <a:latin typeface="Arial" charset="0"/>
              </a:rPr>
              <a:t>Gerėjantys rezultatai gamtos mokslų ugdymo srityje;</a:t>
            </a:r>
          </a:p>
          <a:p>
            <a:pPr marL="457200" indent="-457200" algn="l" eaLnBrk="1" fontAlgn="t" hangingPunct="1">
              <a:buFont typeface="Arial" panose="020B0604020202020204" pitchFamily="34" charset="0"/>
              <a:buChar char="•"/>
            </a:pPr>
            <a:r>
              <a:rPr lang="lt-LT" sz="2400" dirty="0" smtClean="0">
                <a:latin typeface="Arial" charset="0"/>
              </a:rPr>
              <a:t>Gerėjantys lietuvių kalbos ir literatūros egzamino laikymo rezultatai;</a:t>
            </a:r>
            <a:endParaRPr lang="lt-LT" sz="2400" dirty="0">
              <a:latin typeface="Arial" charset="0"/>
            </a:endParaRPr>
          </a:p>
          <a:p>
            <a:pPr marL="457200" indent="-457200" algn="l" eaLnBrk="1" fontAlgn="t" hangingPunct="1">
              <a:buFont typeface="Arial" panose="020B0604020202020204" pitchFamily="34" charset="0"/>
              <a:buChar char="•"/>
            </a:pPr>
            <a:r>
              <a:rPr lang="lt-LT" sz="2400" dirty="0">
                <a:latin typeface="Arial" charset="0"/>
              </a:rPr>
              <a:t>Puikūs </a:t>
            </a:r>
            <a:r>
              <a:rPr lang="lt-LT" sz="2400" dirty="0" smtClean="0">
                <a:latin typeface="Arial" charset="0"/>
              </a:rPr>
              <a:t>matematikos egzamino rezultatai.</a:t>
            </a:r>
            <a:endParaRPr lang="lt-LT" sz="2400" dirty="0">
              <a:latin typeface="Arial" charset="0"/>
            </a:endParaRPr>
          </a:p>
        </p:txBody>
      </p:sp>
      <p:sp>
        <p:nvSpPr>
          <p:cNvPr id="3" name="Skaidrės numerio vietos rezervavimo ženklas 2"/>
          <p:cNvSpPr>
            <a:spLocks noGrp="1"/>
          </p:cNvSpPr>
          <p:nvPr>
            <p:ph type="sldNum" sz="quarter" idx="12"/>
          </p:nvPr>
        </p:nvSpPr>
        <p:spPr/>
        <p:txBody>
          <a:bodyPr/>
          <a:lstStyle/>
          <a:p>
            <a:pPr>
              <a:defRPr/>
            </a:pPr>
            <a:fld id="{59F1B1B5-B080-4AD9-B170-C5558298A452}" type="slidenum">
              <a:rPr lang="lt-LT" smtClean="0"/>
              <a:pPr>
                <a:defRPr/>
              </a:pPr>
              <a:t>15</a:t>
            </a:fld>
            <a:endParaRPr lang="lt-LT"/>
          </a:p>
        </p:txBody>
      </p:sp>
    </p:spTree>
    <p:extLst>
      <p:ext uri="{BB962C8B-B14F-4D97-AF65-F5344CB8AC3E}">
        <p14:creationId xmlns:p14="http://schemas.microsoft.com/office/powerpoint/2010/main" val="106133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55576" y="656456"/>
            <a:ext cx="6870700" cy="1116360"/>
          </a:xfrm>
        </p:spPr>
        <p:txBody>
          <a:bodyPr/>
          <a:lstStyle/>
          <a:p>
            <a:r>
              <a:rPr lang="lt-LT" sz="3200" b="1" dirty="0" smtClean="0"/>
              <a:t>Kas neramina (analizuotina, tobulintina, stiprintina).....</a:t>
            </a:r>
            <a:endParaRPr lang="lt-LT" sz="3200" b="1" dirty="0"/>
          </a:p>
        </p:txBody>
      </p:sp>
      <p:sp>
        <p:nvSpPr>
          <p:cNvPr id="9" name="Antraštė 1"/>
          <p:cNvSpPr txBox="1">
            <a:spLocks/>
          </p:cNvSpPr>
          <p:nvPr/>
        </p:nvSpPr>
        <p:spPr bwMode="auto">
          <a:xfrm>
            <a:off x="889720" y="1772816"/>
            <a:ext cx="7488832" cy="20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lgn="l" eaLnBrk="1" fontAlgn="t" hangingPunct="1"/>
            <a:r>
              <a:rPr lang="lt-LT" sz="2800" dirty="0" smtClean="0">
                <a:latin typeface="Arial" charset="0"/>
              </a:rPr>
              <a:t>Ar geresni </a:t>
            </a:r>
            <a:r>
              <a:rPr lang="lt-LT" sz="2800" dirty="0">
                <a:latin typeface="Arial" charset="0"/>
              </a:rPr>
              <a:t>LKL egzamino </a:t>
            </a:r>
            <a:r>
              <a:rPr lang="lt-LT" sz="2800" dirty="0" smtClean="0">
                <a:latin typeface="Arial" charset="0"/>
              </a:rPr>
              <a:t>rezultatai suteikia vilties apie gerėjimo tendenciją?....</a:t>
            </a:r>
          </a:p>
        </p:txBody>
      </p:sp>
      <p:sp>
        <p:nvSpPr>
          <p:cNvPr id="3" name="Skaidrės numerio vietos rezervavimo ženklas 2"/>
          <p:cNvSpPr>
            <a:spLocks noGrp="1"/>
          </p:cNvSpPr>
          <p:nvPr>
            <p:ph type="sldNum" sz="quarter" idx="12"/>
          </p:nvPr>
        </p:nvSpPr>
        <p:spPr/>
        <p:txBody>
          <a:bodyPr/>
          <a:lstStyle/>
          <a:p>
            <a:pPr>
              <a:defRPr/>
            </a:pPr>
            <a:fld id="{59F1B1B5-B080-4AD9-B170-C5558298A452}" type="slidenum">
              <a:rPr lang="lt-LT" smtClean="0"/>
              <a:pPr>
                <a:defRPr/>
              </a:pPr>
              <a:t>16</a:t>
            </a:fld>
            <a:endParaRPr lang="lt-LT"/>
          </a:p>
        </p:txBody>
      </p:sp>
    </p:spTree>
    <p:extLst>
      <p:ext uri="{BB962C8B-B14F-4D97-AF65-F5344CB8AC3E}">
        <p14:creationId xmlns:p14="http://schemas.microsoft.com/office/powerpoint/2010/main" val="849388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ntraštė 1"/>
          <p:cNvSpPr>
            <a:spLocks noGrp="1"/>
          </p:cNvSpPr>
          <p:nvPr>
            <p:ph type="title"/>
          </p:nvPr>
        </p:nvSpPr>
        <p:spPr>
          <a:xfrm>
            <a:off x="755576" y="1196752"/>
            <a:ext cx="7772400" cy="786011"/>
          </a:xfrm>
        </p:spPr>
        <p:txBody>
          <a:bodyPr/>
          <a:lstStyle/>
          <a:p>
            <a:pPr algn="ctr"/>
            <a:r>
              <a:rPr lang="lt-LT" altLang="lt-LT" sz="2400" b="1" dirty="0" smtClean="0"/>
              <a:t>PUPP rezultatai (įvertinimų vidurkiai)</a:t>
            </a:r>
          </a:p>
        </p:txBody>
      </p:sp>
      <p:graphicFrame>
        <p:nvGraphicFramePr>
          <p:cNvPr id="4" name="Lentelė 3"/>
          <p:cNvGraphicFramePr>
            <a:graphicFrameLocks noGrp="1"/>
          </p:cNvGraphicFramePr>
          <p:nvPr>
            <p:extLst>
              <p:ext uri="{D42A27DB-BD31-4B8C-83A1-F6EECF244321}">
                <p14:modId xmlns:p14="http://schemas.microsoft.com/office/powerpoint/2010/main" val="864507344"/>
              </p:ext>
            </p:extLst>
          </p:nvPr>
        </p:nvGraphicFramePr>
        <p:xfrm>
          <a:off x="1763688" y="1988840"/>
          <a:ext cx="6096000" cy="32105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1008112">
                <a:tc>
                  <a:txBody>
                    <a:bodyPr/>
                    <a:lstStyle/>
                    <a:p>
                      <a:r>
                        <a:rPr lang="lt-LT" dirty="0" smtClean="0">
                          <a:solidFill>
                            <a:schemeClr val="tx1"/>
                          </a:solidFill>
                        </a:rPr>
                        <a:t>Dalykas</a:t>
                      </a:r>
                      <a:endParaRPr lang="lt-LT" dirty="0">
                        <a:solidFill>
                          <a:schemeClr val="tx1"/>
                        </a:solidFill>
                      </a:endParaRPr>
                    </a:p>
                  </a:txBody>
                  <a:tcPr/>
                </a:tc>
                <a:tc>
                  <a:txBody>
                    <a:bodyPr/>
                    <a:lstStyle/>
                    <a:p>
                      <a:pPr algn="ctr"/>
                      <a:r>
                        <a:rPr lang="lt-LT" dirty="0" smtClean="0">
                          <a:solidFill>
                            <a:schemeClr val="tx1"/>
                          </a:solidFill>
                        </a:rPr>
                        <a:t>2015-2016 </a:t>
                      </a:r>
                      <a:r>
                        <a:rPr lang="lt-LT" dirty="0" err="1" smtClean="0">
                          <a:solidFill>
                            <a:schemeClr val="tx1"/>
                          </a:solidFill>
                        </a:rPr>
                        <a:t>m.m</a:t>
                      </a:r>
                      <a:r>
                        <a:rPr lang="lt-LT" dirty="0" smtClean="0">
                          <a:solidFill>
                            <a:schemeClr val="tx1"/>
                          </a:solidFill>
                        </a:rPr>
                        <a:t>.</a:t>
                      </a:r>
                      <a:endParaRPr lang="lt-LT"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solidFill>
                            <a:schemeClr val="tx1"/>
                          </a:solidFill>
                        </a:rPr>
                        <a:t>2016-2017 </a:t>
                      </a:r>
                      <a:r>
                        <a:rPr lang="lt-LT" dirty="0" err="1" smtClean="0">
                          <a:solidFill>
                            <a:schemeClr val="tx1"/>
                          </a:solidFill>
                        </a:rPr>
                        <a:t>m.m</a:t>
                      </a:r>
                      <a:r>
                        <a:rPr lang="lt-LT" dirty="0" smtClean="0">
                          <a:solidFill>
                            <a:schemeClr val="tx1"/>
                          </a:solidFill>
                        </a:rPr>
                        <a:t>.</a:t>
                      </a:r>
                    </a:p>
                    <a:p>
                      <a:pPr algn="ctr"/>
                      <a:endParaRPr lang="lt-LT"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dirty="0" smtClean="0">
                          <a:solidFill>
                            <a:schemeClr val="tx1"/>
                          </a:solidFill>
                        </a:rPr>
                        <a:t>2017-2018 </a:t>
                      </a:r>
                      <a:r>
                        <a:rPr lang="lt-LT" dirty="0" err="1" smtClean="0">
                          <a:solidFill>
                            <a:schemeClr val="tx1"/>
                          </a:solidFill>
                        </a:rPr>
                        <a:t>m.m</a:t>
                      </a:r>
                      <a:r>
                        <a:rPr lang="lt-LT" dirty="0" smtClean="0">
                          <a:solidFill>
                            <a:schemeClr val="tx1"/>
                          </a:solidFill>
                        </a:rPr>
                        <a:t>.</a:t>
                      </a:r>
                    </a:p>
                    <a:p>
                      <a:pPr algn="ctr"/>
                      <a:endParaRPr lang="lt-LT" dirty="0">
                        <a:solidFill>
                          <a:schemeClr val="tx1"/>
                        </a:solidFill>
                      </a:endParaRPr>
                    </a:p>
                  </a:txBody>
                  <a:tcPr/>
                </a:tc>
                <a:tc>
                  <a:txBody>
                    <a:bodyPr/>
                    <a:lstStyle/>
                    <a:p>
                      <a:pPr algn="ctr"/>
                      <a:r>
                        <a:rPr lang="lt-LT" dirty="0" smtClean="0">
                          <a:solidFill>
                            <a:schemeClr val="tx1"/>
                          </a:solidFill>
                        </a:rPr>
                        <a:t>2018-2019 </a:t>
                      </a:r>
                      <a:r>
                        <a:rPr lang="lt-LT" dirty="0" err="1" smtClean="0">
                          <a:solidFill>
                            <a:schemeClr val="tx1"/>
                          </a:solidFill>
                        </a:rPr>
                        <a:t>m.m</a:t>
                      </a:r>
                      <a:r>
                        <a:rPr lang="lt-LT" dirty="0" smtClean="0">
                          <a:solidFill>
                            <a:schemeClr val="tx1"/>
                          </a:solidFill>
                        </a:rPr>
                        <a:t>.</a:t>
                      </a:r>
                      <a:endParaRPr lang="lt-LT" dirty="0">
                        <a:solidFill>
                          <a:schemeClr val="tx1"/>
                        </a:solidFill>
                      </a:endParaRPr>
                    </a:p>
                  </a:txBody>
                  <a:tcPr/>
                </a:tc>
              </a:tr>
              <a:tr h="370840">
                <a:tc>
                  <a:txBody>
                    <a:bodyPr/>
                    <a:lstStyle/>
                    <a:p>
                      <a:r>
                        <a:rPr lang="lt-LT" dirty="0" smtClean="0"/>
                        <a:t>LK</a:t>
                      </a:r>
                      <a:r>
                        <a:rPr lang="lt-LT" baseline="0" dirty="0" smtClean="0"/>
                        <a:t> (gimt.)</a:t>
                      </a:r>
                      <a:endParaRPr lang="lt-LT" dirty="0"/>
                    </a:p>
                  </a:txBody>
                  <a:tcPr/>
                </a:tc>
                <a:tc>
                  <a:txBody>
                    <a:bodyPr/>
                    <a:lstStyle/>
                    <a:p>
                      <a:pPr algn="ctr"/>
                      <a:r>
                        <a:rPr lang="lt-LT" dirty="0" smtClean="0"/>
                        <a:t>7,1</a:t>
                      </a:r>
                      <a:endParaRPr lang="lt-LT" dirty="0"/>
                    </a:p>
                  </a:txBody>
                  <a:tcPr/>
                </a:tc>
                <a:tc>
                  <a:txBody>
                    <a:bodyPr/>
                    <a:lstStyle/>
                    <a:p>
                      <a:pPr algn="ctr"/>
                      <a:r>
                        <a:rPr lang="lt-LT" dirty="0" smtClean="0"/>
                        <a:t>7,2</a:t>
                      </a:r>
                      <a:endParaRPr lang="lt-LT" dirty="0"/>
                    </a:p>
                  </a:txBody>
                  <a:tcPr/>
                </a:tc>
                <a:tc>
                  <a:txBody>
                    <a:bodyPr/>
                    <a:lstStyle/>
                    <a:p>
                      <a:pPr algn="ctr"/>
                      <a:r>
                        <a:rPr lang="lt-LT" dirty="0" smtClean="0"/>
                        <a:t>-</a:t>
                      </a:r>
                      <a:endParaRPr lang="lt-LT" dirty="0"/>
                    </a:p>
                  </a:txBody>
                  <a:tcPr/>
                </a:tc>
                <a:tc>
                  <a:txBody>
                    <a:bodyPr/>
                    <a:lstStyle/>
                    <a:p>
                      <a:pPr algn="ctr"/>
                      <a:r>
                        <a:rPr lang="lt-LT" dirty="0" smtClean="0"/>
                        <a:t>-</a:t>
                      </a:r>
                      <a:endParaRPr lang="lt-L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LK</a:t>
                      </a:r>
                      <a:r>
                        <a:rPr lang="lt-LT" baseline="0" dirty="0" smtClean="0"/>
                        <a:t> (</a:t>
                      </a:r>
                      <a:r>
                        <a:rPr lang="lt-LT" baseline="0" dirty="0" err="1" smtClean="0"/>
                        <a:t>valst</a:t>
                      </a:r>
                      <a:r>
                        <a:rPr lang="lt-LT" baseline="0" dirty="0" smtClean="0"/>
                        <a:t>.)</a:t>
                      </a:r>
                      <a:endParaRPr lang="lt-LT" dirty="0" smtClean="0"/>
                    </a:p>
                  </a:txBody>
                  <a:tcPr/>
                </a:tc>
                <a:tc>
                  <a:txBody>
                    <a:bodyPr/>
                    <a:lstStyle/>
                    <a:p>
                      <a:pPr algn="ctr"/>
                      <a:r>
                        <a:rPr lang="lt-LT" dirty="0" smtClean="0"/>
                        <a:t>5,6</a:t>
                      </a:r>
                      <a:endParaRPr lang="lt-LT" dirty="0"/>
                    </a:p>
                  </a:txBody>
                  <a:tcPr/>
                </a:tc>
                <a:tc>
                  <a:txBody>
                    <a:bodyPr/>
                    <a:lstStyle/>
                    <a:p>
                      <a:pPr algn="ctr"/>
                      <a:r>
                        <a:rPr lang="lt-LT" dirty="0" smtClean="0"/>
                        <a:t>6,4</a:t>
                      </a:r>
                      <a:endParaRPr lang="lt-LT" dirty="0"/>
                    </a:p>
                  </a:txBody>
                  <a:tcPr/>
                </a:tc>
                <a:tc>
                  <a:txBody>
                    <a:bodyPr/>
                    <a:lstStyle/>
                    <a:p>
                      <a:pPr algn="ctr"/>
                      <a:r>
                        <a:rPr lang="lt-LT" dirty="0" smtClean="0"/>
                        <a:t>-</a:t>
                      </a:r>
                    </a:p>
                  </a:txBody>
                  <a:tcPr/>
                </a:tc>
                <a:tc>
                  <a:txBody>
                    <a:bodyPr/>
                    <a:lstStyle/>
                    <a:p>
                      <a:pPr algn="ctr"/>
                      <a:r>
                        <a:rPr lang="lt-LT" dirty="0" smtClean="0"/>
                        <a: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LKL</a:t>
                      </a:r>
                    </a:p>
                  </a:txBody>
                  <a:tcPr/>
                </a:tc>
                <a:tc>
                  <a:txBody>
                    <a:bodyPr/>
                    <a:lstStyle/>
                    <a:p>
                      <a:pPr algn="ctr"/>
                      <a:r>
                        <a:rPr lang="lt-LT" dirty="0" smtClean="0"/>
                        <a:t>-</a:t>
                      </a:r>
                      <a:endParaRPr lang="lt-LT" dirty="0"/>
                    </a:p>
                  </a:txBody>
                  <a:tcPr/>
                </a:tc>
                <a:tc>
                  <a:txBody>
                    <a:bodyPr/>
                    <a:lstStyle/>
                    <a:p>
                      <a:pPr algn="ctr"/>
                      <a:r>
                        <a:rPr lang="lt-LT" dirty="0" smtClean="0"/>
                        <a:t>-</a:t>
                      </a:r>
                      <a:endParaRPr lang="lt-LT" dirty="0"/>
                    </a:p>
                  </a:txBody>
                  <a:tcPr/>
                </a:tc>
                <a:tc>
                  <a:txBody>
                    <a:bodyPr/>
                    <a:lstStyle/>
                    <a:p>
                      <a:pPr algn="ctr"/>
                      <a:r>
                        <a:rPr lang="lt-LT" dirty="0" smtClean="0">
                          <a:solidFill>
                            <a:schemeClr val="tx1"/>
                          </a:solidFill>
                        </a:rPr>
                        <a:t>6,3</a:t>
                      </a:r>
                    </a:p>
                  </a:txBody>
                  <a:tcPr/>
                </a:tc>
                <a:tc>
                  <a:txBody>
                    <a:bodyPr/>
                    <a:lstStyle/>
                    <a:p>
                      <a:pPr algn="ctr"/>
                      <a:r>
                        <a:rPr lang="lt-LT" dirty="0" smtClean="0">
                          <a:solidFill>
                            <a:schemeClr val="tx2"/>
                          </a:solidFill>
                        </a:rPr>
                        <a:t>6,1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dirty="0" smtClean="0"/>
                        <a:t>Matematika</a:t>
                      </a:r>
                    </a:p>
                  </a:txBody>
                  <a:tcPr/>
                </a:tc>
                <a:tc>
                  <a:txBody>
                    <a:bodyPr/>
                    <a:lstStyle/>
                    <a:p>
                      <a:pPr algn="ctr"/>
                      <a:r>
                        <a:rPr lang="lt-LT" dirty="0" smtClean="0"/>
                        <a:t>6,0</a:t>
                      </a:r>
                      <a:endParaRPr lang="lt-LT" dirty="0"/>
                    </a:p>
                  </a:txBody>
                  <a:tcPr/>
                </a:tc>
                <a:tc>
                  <a:txBody>
                    <a:bodyPr/>
                    <a:lstStyle/>
                    <a:p>
                      <a:pPr algn="ctr"/>
                      <a:r>
                        <a:rPr lang="lt-LT" dirty="0" smtClean="0"/>
                        <a:t>6,1</a:t>
                      </a:r>
                      <a:endParaRPr lang="lt-LT" dirty="0"/>
                    </a:p>
                  </a:txBody>
                  <a:tcPr/>
                </a:tc>
                <a:tc>
                  <a:txBody>
                    <a:bodyPr/>
                    <a:lstStyle/>
                    <a:p>
                      <a:pPr algn="ctr"/>
                      <a:r>
                        <a:rPr lang="lt-LT" dirty="0" smtClean="0">
                          <a:solidFill>
                            <a:schemeClr val="tx1"/>
                          </a:solidFill>
                        </a:rPr>
                        <a:t>4,8</a:t>
                      </a:r>
                    </a:p>
                  </a:txBody>
                  <a:tcPr/>
                </a:tc>
                <a:tc>
                  <a:txBody>
                    <a:bodyPr/>
                    <a:lstStyle/>
                    <a:p>
                      <a:pPr algn="ctr"/>
                      <a:r>
                        <a:rPr lang="lt-LT" dirty="0" smtClean="0">
                          <a:solidFill>
                            <a:schemeClr val="tx2"/>
                          </a:solidFill>
                        </a:rPr>
                        <a:t>6</a:t>
                      </a:r>
                    </a:p>
                  </a:txBody>
                  <a:tcPr/>
                </a:tc>
              </a:tr>
            </a:tbl>
          </a:graphicData>
        </a:graphic>
      </p:graphicFrame>
      <p:sp>
        <p:nvSpPr>
          <p:cNvPr id="2" name="Skaidrės numerio vietos rezervavimo ženklas 1"/>
          <p:cNvSpPr>
            <a:spLocks noGrp="1"/>
          </p:cNvSpPr>
          <p:nvPr>
            <p:ph type="sldNum" sz="quarter" idx="12"/>
          </p:nvPr>
        </p:nvSpPr>
        <p:spPr/>
        <p:txBody>
          <a:bodyPr/>
          <a:lstStyle/>
          <a:p>
            <a:pPr>
              <a:defRPr/>
            </a:pPr>
            <a:fld id="{A1F6E72B-24E1-4D69-93BF-E54640291DBC}" type="slidenum">
              <a:rPr lang="lt-LT" smtClean="0"/>
              <a:pPr>
                <a:defRPr/>
              </a:pPr>
              <a:t>17</a:t>
            </a:fld>
            <a:endParaRPr lang="lt-L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ntraštė 1"/>
          <p:cNvSpPr>
            <a:spLocks noGrp="1"/>
          </p:cNvSpPr>
          <p:nvPr>
            <p:ph type="title"/>
          </p:nvPr>
        </p:nvSpPr>
        <p:spPr>
          <a:xfrm>
            <a:off x="683568" y="764704"/>
            <a:ext cx="7772400" cy="786011"/>
          </a:xfrm>
        </p:spPr>
        <p:txBody>
          <a:bodyPr/>
          <a:lstStyle/>
          <a:p>
            <a:pPr algn="ctr"/>
            <a:r>
              <a:rPr lang="lt-LT" altLang="lt-LT" sz="1800" b="1" dirty="0" smtClean="0"/>
              <a:t>PUPP </a:t>
            </a:r>
            <a:r>
              <a:rPr lang="lt-LT" altLang="lt-LT" sz="1800" b="1" dirty="0" smtClean="0"/>
              <a:t>rezultatai</a:t>
            </a:r>
            <a:br>
              <a:rPr lang="lt-LT" altLang="lt-LT" sz="1800" b="1" dirty="0" smtClean="0"/>
            </a:br>
            <a:r>
              <a:rPr lang="lt-LT" altLang="lt-LT" sz="1800" b="1" dirty="0" smtClean="0"/>
              <a:t>(</a:t>
            </a:r>
            <a:r>
              <a:rPr lang="lt-LT" sz="1800" dirty="0"/>
              <a:t>bent pagrindinį mokymosi pasiekimų lygį pasiekusių mokinių dalis </a:t>
            </a:r>
            <a:r>
              <a:rPr lang="lt-LT" altLang="lt-LT" sz="1800" b="1" dirty="0" smtClean="0"/>
              <a:t>)</a:t>
            </a:r>
            <a:endParaRPr lang="lt-LT" altLang="lt-LT" sz="1800" b="1" dirty="0" smtClean="0"/>
          </a:p>
        </p:txBody>
      </p:sp>
      <p:sp>
        <p:nvSpPr>
          <p:cNvPr id="2" name="Skaidrės numerio vietos rezervavimo ženklas 1"/>
          <p:cNvSpPr>
            <a:spLocks noGrp="1"/>
          </p:cNvSpPr>
          <p:nvPr>
            <p:ph type="sldNum" sz="quarter" idx="12"/>
          </p:nvPr>
        </p:nvSpPr>
        <p:spPr/>
        <p:txBody>
          <a:bodyPr/>
          <a:lstStyle/>
          <a:p>
            <a:pPr>
              <a:defRPr/>
            </a:pPr>
            <a:fld id="{A1F6E72B-24E1-4D69-93BF-E54640291DBC}" type="slidenum">
              <a:rPr lang="lt-LT" smtClean="0"/>
              <a:pPr>
                <a:defRPr/>
              </a:pPr>
              <a:t>18</a:t>
            </a:fld>
            <a:endParaRPr lang="lt-LT"/>
          </a:p>
        </p:txBody>
      </p:sp>
      <p:graphicFrame>
        <p:nvGraphicFramePr>
          <p:cNvPr id="3" name="Diagrama 2"/>
          <p:cNvGraphicFramePr/>
          <p:nvPr>
            <p:extLst>
              <p:ext uri="{D42A27DB-BD31-4B8C-83A1-F6EECF244321}">
                <p14:modId xmlns:p14="http://schemas.microsoft.com/office/powerpoint/2010/main" val="2107302189"/>
              </p:ext>
            </p:extLst>
          </p:nvPr>
        </p:nvGraphicFramePr>
        <p:xfrm>
          <a:off x="1979712" y="141277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5978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39552" y="2708920"/>
            <a:ext cx="7772400" cy="1362075"/>
          </a:xfrm>
        </p:spPr>
        <p:txBody>
          <a:bodyPr/>
          <a:lstStyle/>
          <a:p>
            <a:r>
              <a:rPr lang="lt-LT" sz="2000" b="0" kern="1200" dirty="0" smtClean="0">
                <a:latin typeface="Arial" charset="0"/>
                <a:sym typeface="Wingdings"/>
              </a:rPr>
              <a:t></a:t>
            </a:r>
            <a:r>
              <a:rPr lang="lt-LT" sz="2000" b="0" kern="1200" dirty="0" smtClean="0">
                <a:latin typeface="Arial" charset="0"/>
              </a:rPr>
              <a:t>LKL PUPP įvertinim</a:t>
            </a:r>
            <a:r>
              <a:rPr lang="lt-LT" sz="2000" b="0" kern="1200" dirty="0">
                <a:latin typeface="Arial" charset="0"/>
              </a:rPr>
              <a:t>o</a:t>
            </a:r>
            <a:r>
              <a:rPr lang="lt-LT" sz="2000" b="0" kern="1200" dirty="0" smtClean="0">
                <a:latin typeface="Arial" charset="0"/>
              </a:rPr>
              <a:t> vidurkių skirtumas </a:t>
            </a:r>
            <a:r>
              <a:rPr lang="lt-LT" sz="2000" b="0" kern="1200" dirty="0">
                <a:latin typeface="Arial" charset="0"/>
              </a:rPr>
              <a:t>tarp rusų mok. kalba mokyklos </a:t>
            </a:r>
            <a:r>
              <a:rPr lang="lt-LT" sz="2000" b="0" kern="1200" dirty="0" smtClean="0">
                <a:latin typeface="Arial" charset="0"/>
              </a:rPr>
              <a:t>IR lietuvių </a:t>
            </a:r>
            <a:r>
              <a:rPr lang="lt-LT" sz="2000" b="0" kern="1200" dirty="0">
                <a:latin typeface="Arial" charset="0"/>
              </a:rPr>
              <a:t>mok. kalba mokyklų  </a:t>
            </a:r>
            <a:r>
              <a:rPr lang="lt-LT" sz="2000" b="0" kern="1200" dirty="0" smtClean="0">
                <a:latin typeface="Arial" charset="0"/>
              </a:rPr>
              <a:t>DIDĖJA...; </a:t>
            </a:r>
            <a:br>
              <a:rPr lang="lt-LT" sz="2000" b="0" kern="1200" dirty="0" smtClean="0">
                <a:latin typeface="Arial" charset="0"/>
              </a:rPr>
            </a:br>
            <a:r>
              <a:rPr lang="lt-LT" sz="2000" b="0" kern="1200" dirty="0" smtClean="0">
                <a:latin typeface="Arial" charset="0"/>
                <a:sym typeface="Wingdings"/>
              </a:rPr>
              <a:t></a:t>
            </a:r>
            <a:r>
              <a:rPr lang="lt-LT" sz="2000" b="0" kern="1200" dirty="0">
                <a:latin typeface="Arial" charset="0"/>
              </a:rPr>
              <a:t> </a:t>
            </a:r>
            <a:r>
              <a:rPr lang="lt-LT" sz="2000" b="0" kern="1200" dirty="0" smtClean="0">
                <a:latin typeface="Arial" charset="0"/>
              </a:rPr>
              <a:t>Mažėja gavusių 9-10 </a:t>
            </a:r>
            <a:r>
              <a:rPr lang="lt-LT" sz="2000" b="0" kern="1200" dirty="0">
                <a:latin typeface="Arial" charset="0"/>
              </a:rPr>
              <a:t>balų įvertinimą </a:t>
            </a:r>
            <a:r>
              <a:rPr lang="lt-LT" sz="2000" b="0" kern="1200" dirty="0" smtClean="0">
                <a:latin typeface="Arial" charset="0"/>
              </a:rPr>
              <a:t>iš LKL </a:t>
            </a:r>
            <a:r>
              <a:rPr lang="lt-LT" sz="2000" b="0" kern="1200" dirty="0">
                <a:latin typeface="Arial" charset="0"/>
              </a:rPr>
              <a:t>PUPP </a:t>
            </a:r>
            <a:r>
              <a:rPr lang="lt-LT" sz="2000" b="0" kern="1200" dirty="0" smtClean="0">
                <a:latin typeface="Arial" charset="0"/>
              </a:rPr>
              <a:t>dalis ir auga dalis išlaikiusiųjų neigiamais pažymiais.</a:t>
            </a:r>
            <a:br>
              <a:rPr lang="lt-LT" sz="2000" b="0" kern="1200" dirty="0" smtClean="0">
                <a:latin typeface="Arial" charset="0"/>
              </a:rPr>
            </a:br>
            <a:r>
              <a:rPr lang="lt-LT" sz="2000" b="0" kern="1200" dirty="0" smtClean="0">
                <a:latin typeface="Arial" charset="0"/>
              </a:rPr>
              <a:t/>
            </a:r>
            <a:br>
              <a:rPr lang="lt-LT" sz="2000" b="0" kern="1200" dirty="0" smtClean="0">
                <a:latin typeface="Arial" charset="0"/>
              </a:rPr>
            </a:br>
            <a:r>
              <a:rPr lang="lt-LT" sz="2000" b="0" kern="1200" dirty="0" smtClean="0">
                <a:latin typeface="Arial" charset="0"/>
              </a:rPr>
              <a:t> </a:t>
            </a:r>
            <a:endParaRPr lang="lt-LT" sz="2000" dirty="0"/>
          </a:p>
        </p:txBody>
      </p:sp>
      <p:sp>
        <p:nvSpPr>
          <p:cNvPr id="3" name="Teksto vietos rezervavimo ženklas 2"/>
          <p:cNvSpPr>
            <a:spLocks noGrp="1"/>
          </p:cNvSpPr>
          <p:nvPr>
            <p:ph type="body" idx="1"/>
          </p:nvPr>
        </p:nvSpPr>
        <p:spPr>
          <a:xfrm>
            <a:off x="722313" y="1412777"/>
            <a:ext cx="7772400" cy="1080119"/>
          </a:xfrm>
        </p:spPr>
        <p:txBody>
          <a:bodyPr/>
          <a:lstStyle/>
          <a:p>
            <a:pPr algn="ctr"/>
            <a:r>
              <a:rPr lang="lt-LT" sz="2800" b="1" dirty="0" smtClean="0"/>
              <a:t>Probleminės sritys</a:t>
            </a:r>
            <a:endParaRPr lang="lt-LT" sz="2800" b="1" dirty="0"/>
          </a:p>
        </p:txBody>
      </p:sp>
      <p:sp>
        <p:nvSpPr>
          <p:cNvPr id="4" name="Skaidrės numerio vietos rezervavimo ženklas 3"/>
          <p:cNvSpPr>
            <a:spLocks noGrp="1"/>
          </p:cNvSpPr>
          <p:nvPr>
            <p:ph type="sldNum" sz="quarter" idx="12"/>
          </p:nvPr>
        </p:nvSpPr>
        <p:spPr/>
        <p:txBody>
          <a:bodyPr/>
          <a:lstStyle/>
          <a:p>
            <a:pPr>
              <a:defRPr/>
            </a:pPr>
            <a:fld id="{A1F6E72B-24E1-4D69-93BF-E54640291DBC}" type="slidenum">
              <a:rPr lang="lt-LT" smtClean="0"/>
              <a:pPr>
                <a:defRPr/>
              </a:pPr>
              <a:t>19</a:t>
            </a:fld>
            <a:endParaRPr lang="lt-LT"/>
          </a:p>
        </p:txBody>
      </p:sp>
    </p:spTree>
    <p:extLst>
      <p:ext uri="{BB962C8B-B14F-4D97-AF65-F5344CB8AC3E}">
        <p14:creationId xmlns:p14="http://schemas.microsoft.com/office/powerpoint/2010/main" val="2163909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620688"/>
            <a:ext cx="7705725" cy="973138"/>
          </a:xfrm>
        </p:spPr>
        <p:txBody>
          <a:bodyPr/>
          <a:lstStyle/>
          <a:p>
            <a:pPr eaLnBrk="1" hangingPunct="1"/>
            <a:r>
              <a:rPr lang="lt-LT" altLang="lt-LT" sz="3600" b="1" dirty="0" smtClean="0">
                <a:solidFill>
                  <a:srgbClr val="0000FF"/>
                </a:solidFill>
              </a:rPr>
              <a:t>Populiariausi valstybiniai egzaminai</a:t>
            </a:r>
          </a:p>
        </p:txBody>
      </p:sp>
      <p:sp>
        <p:nvSpPr>
          <p:cNvPr id="4099" name="Rectangle 3"/>
          <p:cNvSpPr>
            <a:spLocks noGrp="1" noChangeArrowheads="1"/>
          </p:cNvSpPr>
          <p:nvPr>
            <p:ph type="body" idx="1"/>
          </p:nvPr>
        </p:nvSpPr>
        <p:spPr>
          <a:xfrm>
            <a:off x="1835150" y="1988839"/>
            <a:ext cx="5761038" cy="3240385"/>
          </a:xfrm>
        </p:spPr>
        <p:txBody>
          <a:bodyPr/>
          <a:lstStyle/>
          <a:p>
            <a:pPr eaLnBrk="1" hangingPunct="1">
              <a:lnSpc>
                <a:spcPct val="80000"/>
              </a:lnSpc>
              <a:buFontTx/>
              <a:buNone/>
            </a:pPr>
            <a:endParaRPr lang="lt-LT" altLang="lt-LT" sz="2400" b="1" dirty="0" smtClean="0"/>
          </a:p>
          <a:p>
            <a:pPr eaLnBrk="1" hangingPunct="1">
              <a:lnSpc>
                <a:spcPct val="80000"/>
              </a:lnSpc>
            </a:pPr>
            <a:r>
              <a:rPr lang="lt-LT" altLang="lt-LT" sz="3600" dirty="0" smtClean="0"/>
              <a:t>anglų kalba;</a:t>
            </a:r>
          </a:p>
          <a:p>
            <a:pPr eaLnBrk="1" hangingPunct="1">
              <a:lnSpc>
                <a:spcPct val="80000"/>
              </a:lnSpc>
            </a:pPr>
            <a:r>
              <a:rPr lang="lt-LT" altLang="lt-LT" sz="3600" dirty="0" smtClean="0"/>
              <a:t>matematika; </a:t>
            </a:r>
          </a:p>
          <a:p>
            <a:pPr eaLnBrk="1" hangingPunct="1">
              <a:lnSpc>
                <a:spcPct val="80000"/>
              </a:lnSpc>
            </a:pPr>
            <a:r>
              <a:rPr lang="lt-LT" altLang="lt-LT" sz="3600" dirty="0" smtClean="0"/>
              <a:t>istorija. </a:t>
            </a:r>
            <a:endParaRPr lang="lt-LT" altLang="lt-LT" sz="3600" b="1" dirty="0" smtClean="0"/>
          </a:p>
        </p:txBody>
      </p:sp>
    </p:spTree>
    <p:extLst>
      <p:ext uri="{BB962C8B-B14F-4D97-AF65-F5344CB8AC3E}">
        <p14:creationId xmlns:p14="http://schemas.microsoft.com/office/powerpoint/2010/main" val="403424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ntraštė 1"/>
          <p:cNvSpPr>
            <a:spLocks noGrp="1"/>
          </p:cNvSpPr>
          <p:nvPr>
            <p:ph type="title"/>
          </p:nvPr>
        </p:nvSpPr>
        <p:spPr>
          <a:xfrm>
            <a:off x="755576" y="188640"/>
            <a:ext cx="6870700" cy="1008112"/>
          </a:xfrm>
        </p:spPr>
        <p:txBody>
          <a:bodyPr/>
          <a:lstStyle/>
          <a:p>
            <a:r>
              <a:rPr lang="lt-LT" sz="2000" dirty="0" smtClean="0"/>
              <a:t>Išsilavinimo įgijimas </a:t>
            </a:r>
            <a:endParaRPr lang="lt-LT" altLang="lt-LT" sz="2000" dirty="0" smtClean="0">
              <a:solidFill>
                <a:srgbClr val="FF0000"/>
              </a:solidFill>
            </a:endParaRPr>
          </a:p>
        </p:txBody>
      </p:sp>
      <p:graphicFrame>
        <p:nvGraphicFramePr>
          <p:cNvPr id="2" name="Turinio vietos rezervavimo ženklas 3"/>
          <p:cNvGraphicFramePr>
            <a:graphicFrameLocks noGrp="1"/>
          </p:cNvGraphicFramePr>
          <p:nvPr>
            <p:ph idx="1"/>
            <p:extLst>
              <p:ext uri="{D42A27DB-BD31-4B8C-83A1-F6EECF244321}">
                <p14:modId xmlns:p14="http://schemas.microsoft.com/office/powerpoint/2010/main" val="521969373"/>
              </p:ext>
            </p:extLst>
          </p:nvPr>
        </p:nvGraphicFramePr>
        <p:xfrm>
          <a:off x="683568" y="1772816"/>
          <a:ext cx="76962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20</a:t>
            </a:fld>
            <a:endParaRPr lang="lt-LT"/>
          </a:p>
        </p:txBody>
      </p:sp>
    </p:spTree>
    <p:extLst>
      <p:ext uri="{BB962C8B-B14F-4D97-AF65-F5344CB8AC3E}">
        <p14:creationId xmlns:p14="http://schemas.microsoft.com/office/powerpoint/2010/main" val="793182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ntraštė 1"/>
          <p:cNvSpPr>
            <a:spLocks noGrp="1"/>
          </p:cNvSpPr>
          <p:nvPr>
            <p:ph type="title"/>
          </p:nvPr>
        </p:nvSpPr>
        <p:spPr>
          <a:xfrm>
            <a:off x="683568" y="620688"/>
            <a:ext cx="6872932" cy="935881"/>
          </a:xfrm>
        </p:spPr>
        <p:txBody>
          <a:bodyPr/>
          <a:lstStyle/>
          <a:p>
            <a:r>
              <a:rPr lang="lt-LT" altLang="lt-LT" sz="3600" b="1" dirty="0" smtClean="0"/>
              <a:t>Nacionalinis mokinių pasiekimų patikrinimas</a:t>
            </a:r>
          </a:p>
        </p:txBody>
      </p:sp>
      <p:sp>
        <p:nvSpPr>
          <p:cNvPr id="16387" name="Turinio vietos rezervavimo ženklas 2"/>
          <p:cNvSpPr>
            <a:spLocks noGrp="1"/>
          </p:cNvSpPr>
          <p:nvPr>
            <p:ph idx="1"/>
          </p:nvPr>
        </p:nvSpPr>
        <p:spPr>
          <a:xfrm>
            <a:off x="685800" y="1772816"/>
            <a:ext cx="7696200" cy="3713584"/>
          </a:xfrm>
        </p:spPr>
        <p:txBody>
          <a:bodyPr/>
          <a:lstStyle/>
          <a:p>
            <a:pPr marL="0" indent="0">
              <a:buNone/>
            </a:pPr>
            <a:r>
              <a:rPr lang="lt-LT" b="1" dirty="0" smtClean="0"/>
              <a:t>Paskirtis</a:t>
            </a:r>
            <a:r>
              <a:rPr lang="lt-LT" dirty="0"/>
              <a:t> – suteikti švietimo dalyviams grįžtamojo ryšio informacijos apie mokinių mokymosi rezultatus </a:t>
            </a:r>
            <a:r>
              <a:rPr lang="lt-LT" dirty="0" smtClean="0"/>
              <a:t>sprendimams </a:t>
            </a:r>
            <a:r>
              <a:rPr lang="lt-LT" dirty="0" err="1" smtClean="0"/>
              <a:t>mokymui(si</a:t>
            </a:r>
            <a:r>
              <a:rPr lang="lt-LT" dirty="0" smtClean="0"/>
              <a:t>) tobulinti priimti.</a:t>
            </a:r>
          </a:p>
          <a:p>
            <a:pPr marL="0" indent="0">
              <a:buNone/>
            </a:pPr>
            <a:endParaRPr lang="lt-LT" altLang="lt-LT" dirty="0" smtClean="0"/>
          </a:p>
        </p:txBody>
      </p:sp>
      <p:sp>
        <p:nvSpPr>
          <p:cNvPr id="2" name="Skaidrės numerio vietos rezervavimo ženklas 1"/>
          <p:cNvSpPr>
            <a:spLocks noGrp="1"/>
          </p:cNvSpPr>
          <p:nvPr>
            <p:ph type="sldNum" sz="quarter" idx="12"/>
          </p:nvPr>
        </p:nvSpPr>
        <p:spPr/>
        <p:txBody>
          <a:bodyPr/>
          <a:lstStyle/>
          <a:p>
            <a:pPr>
              <a:defRPr/>
            </a:pPr>
            <a:fld id="{08899059-527F-4862-8F00-5686E59C0DD4}" type="slidenum">
              <a:rPr lang="lt-LT" smtClean="0"/>
              <a:pPr>
                <a:defRPr/>
              </a:pPr>
              <a:t>21</a:t>
            </a:fld>
            <a:endParaRPr lang="lt-LT"/>
          </a:p>
        </p:txBody>
      </p:sp>
    </p:spTree>
    <p:extLst>
      <p:ext uri="{BB962C8B-B14F-4D97-AF65-F5344CB8AC3E}">
        <p14:creationId xmlns:p14="http://schemas.microsoft.com/office/powerpoint/2010/main" val="74193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GRUPES </a:t>
            </a:r>
            <a:r>
              <a:rPr lang="lt-LT" altLang="lt-LT" sz="2800" dirty="0" smtClean="0"/>
              <a:t>	</a:t>
            </a:r>
          </a:p>
        </p:txBody>
      </p:sp>
      <p:sp>
        <p:nvSpPr>
          <p:cNvPr id="18436" name="Stačiakampis 5"/>
          <p:cNvSpPr>
            <a:spLocks noChangeArrowheads="1"/>
          </p:cNvSpPr>
          <p:nvPr/>
        </p:nvSpPr>
        <p:spPr bwMode="auto">
          <a:xfrm>
            <a:off x="1691680" y="106721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Matematika, </a:t>
            </a:r>
            <a:r>
              <a:rPr lang="lt-LT" altLang="lt-LT" sz="2400" b="1" dirty="0" smtClean="0">
                <a:solidFill>
                  <a:srgbClr val="7030A0"/>
                </a:solidFill>
                <a:latin typeface="Calibri" pitchFamily="34" charset="0"/>
              </a:rPr>
              <a:t>2 </a:t>
            </a:r>
            <a:r>
              <a:rPr lang="lt-LT" altLang="lt-LT" sz="2400" b="1" dirty="0" err="1">
                <a:solidFill>
                  <a:srgbClr val="7030A0"/>
                </a:solidFill>
                <a:latin typeface="Calibri" pitchFamily="34" charset="0"/>
              </a:rPr>
              <a:t>kl</a:t>
            </a:r>
            <a:r>
              <a:rPr lang="lt-LT" altLang="lt-LT" sz="2400" b="1" dirty="0" smtClean="0">
                <a:solidFill>
                  <a:srgbClr val="7030A0"/>
                </a:solidFill>
                <a:latin typeface="Calibri" pitchFamily="34" charset="0"/>
              </a:rPr>
              <a:t>.</a:t>
            </a:r>
            <a:endParaRPr lang="lt-LT" altLang="lt-LT" sz="1800" dirty="0" smtClean="0">
              <a:solidFill>
                <a:srgbClr val="000000"/>
              </a:solidFill>
              <a:latin typeface="Calibri" pitchFamily="34" charset="0"/>
            </a:endParaRPr>
          </a:p>
          <a:p>
            <a:pP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14" name="Diagrama 13"/>
          <p:cNvGraphicFramePr/>
          <p:nvPr>
            <p:extLst>
              <p:ext uri="{D42A27DB-BD31-4B8C-83A1-F6EECF244321}">
                <p14:modId xmlns:p14="http://schemas.microsoft.com/office/powerpoint/2010/main" val="1113398423"/>
              </p:ext>
            </p:extLst>
          </p:nvPr>
        </p:nvGraphicFramePr>
        <p:xfrm>
          <a:off x="251520" y="1844824"/>
          <a:ext cx="4914800" cy="3784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a 5"/>
          <p:cNvGraphicFramePr/>
          <p:nvPr>
            <p:extLst>
              <p:ext uri="{D42A27DB-BD31-4B8C-83A1-F6EECF244321}">
                <p14:modId xmlns:p14="http://schemas.microsoft.com/office/powerpoint/2010/main" val="1792016943"/>
              </p:ext>
            </p:extLst>
          </p:nvPr>
        </p:nvGraphicFramePr>
        <p:xfrm>
          <a:off x="3957318" y="1916832"/>
          <a:ext cx="4914800" cy="3784506"/>
        </p:xfrm>
        <a:graphic>
          <a:graphicData uri="http://schemas.openxmlformats.org/drawingml/2006/chart">
            <c:chart xmlns:c="http://schemas.openxmlformats.org/drawingml/2006/chart" xmlns:r="http://schemas.openxmlformats.org/officeDocument/2006/relationships" r:id="rId4"/>
          </a:graphicData>
        </a:graphic>
      </p:graphicFrame>
      <p:sp>
        <p:nvSpPr>
          <p:cNvPr id="2" name="Skaidrės numerio vietos rezervavimo ženklas 1"/>
          <p:cNvSpPr>
            <a:spLocks noGrp="1"/>
          </p:cNvSpPr>
          <p:nvPr>
            <p:ph type="sldNum" sz="quarter" idx="12"/>
          </p:nvPr>
        </p:nvSpPr>
        <p:spPr/>
        <p:txBody>
          <a:bodyPr/>
          <a:lstStyle/>
          <a:p>
            <a:pPr>
              <a:defRPr/>
            </a:pPr>
            <a:fld id="{08899059-527F-4862-8F00-5686E59C0DD4}" type="slidenum">
              <a:rPr lang="lt-LT" smtClean="0"/>
              <a:pPr>
                <a:defRPr/>
              </a:pPr>
              <a:t>22</a:t>
            </a:fld>
            <a:endParaRPr lang="lt-LT"/>
          </a:p>
        </p:txBody>
      </p:sp>
    </p:spTree>
    <p:extLst>
      <p:ext uri="{BB962C8B-B14F-4D97-AF65-F5344CB8AC3E}">
        <p14:creationId xmlns:p14="http://schemas.microsoft.com/office/powerpoint/2010/main" val="237328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GRUPES </a:t>
            </a:r>
            <a:r>
              <a:rPr lang="lt-LT" altLang="lt-LT" sz="2800" dirty="0" smtClean="0"/>
              <a:t>	</a:t>
            </a:r>
          </a:p>
        </p:txBody>
      </p:sp>
      <p:sp>
        <p:nvSpPr>
          <p:cNvPr id="18436" name="Stačiakampis 5"/>
          <p:cNvSpPr>
            <a:spLocks noChangeArrowheads="1"/>
          </p:cNvSpPr>
          <p:nvPr/>
        </p:nvSpPr>
        <p:spPr bwMode="auto">
          <a:xfrm>
            <a:off x="1691680" y="106721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Skaitymas, 2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6" name="Diagrama 5"/>
          <p:cNvGraphicFramePr/>
          <p:nvPr>
            <p:extLst>
              <p:ext uri="{D42A27DB-BD31-4B8C-83A1-F6EECF244321}">
                <p14:modId xmlns:p14="http://schemas.microsoft.com/office/powerpoint/2010/main" val="847048432"/>
              </p:ext>
            </p:extLst>
          </p:nvPr>
        </p:nvGraphicFramePr>
        <p:xfrm>
          <a:off x="3779912" y="1916832"/>
          <a:ext cx="5092206" cy="3784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p:cNvGraphicFramePr/>
          <p:nvPr>
            <p:extLst>
              <p:ext uri="{D42A27DB-BD31-4B8C-83A1-F6EECF244321}">
                <p14:modId xmlns:p14="http://schemas.microsoft.com/office/powerpoint/2010/main" val="666278147"/>
              </p:ext>
            </p:extLst>
          </p:nvPr>
        </p:nvGraphicFramePr>
        <p:xfrm>
          <a:off x="251520" y="1988840"/>
          <a:ext cx="4914800" cy="3784506"/>
        </p:xfrm>
        <a:graphic>
          <a:graphicData uri="http://schemas.openxmlformats.org/drawingml/2006/chart">
            <c:chart xmlns:c="http://schemas.openxmlformats.org/drawingml/2006/chart" xmlns:r="http://schemas.openxmlformats.org/officeDocument/2006/relationships" r:id="rId4"/>
          </a:graphicData>
        </a:graphic>
      </p:graphicFrame>
      <p:sp>
        <p:nvSpPr>
          <p:cNvPr id="2" name="Skaidrės numerio vietos rezervavimo ženklas 1"/>
          <p:cNvSpPr>
            <a:spLocks noGrp="1"/>
          </p:cNvSpPr>
          <p:nvPr>
            <p:ph type="sldNum" sz="quarter" idx="12"/>
          </p:nvPr>
        </p:nvSpPr>
        <p:spPr/>
        <p:txBody>
          <a:bodyPr/>
          <a:lstStyle/>
          <a:p>
            <a:pPr>
              <a:defRPr/>
            </a:pPr>
            <a:fld id="{08899059-527F-4862-8F00-5686E59C0DD4}" type="slidenum">
              <a:rPr lang="lt-LT" smtClean="0"/>
              <a:pPr>
                <a:defRPr/>
              </a:pPr>
              <a:t>23</a:t>
            </a:fld>
            <a:endParaRPr lang="lt-LT"/>
          </a:p>
        </p:txBody>
      </p:sp>
    </p:spTree>
    <p:extLst>
      <p:ext uri="{BB962C8B-B14F-4D97-AF65-F5344CB8AC3E}">
        <p14:creationId xmlns:p14="http://schemas.microsoft.com/office/powerpoint/2010/main" val="1296416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GRUPES </a:t>
            </a:r>
            <a:r>
              <a:rPr lang="lt-LT" altLang="lt-LT" sz="2800" dirty="0" smtClean="0"/>
              <a:t>	</a:t>
            </a:r>
          </a:p>
        </p:txBody>
      </p:sp>
      <p:sp>
        <p:nvSpPr>
          <p:cNvPr id="18436" name="Stačiakampis 5"/>
          <p:cNvSpPr>
            <a:spLocks noChangeArrowheads="1"/>
          </p:cNvSpPr>
          <p:nvPr/>
        </p:nvSpPr>
        <p:spPr bwMode="auto">
          <a:xfrm>
            <a:off x="1691680" y="106721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Rašymas I d., 2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6" name="Diagrama 5"/>
          <p:cNvGraphicFramePr/>
          <p:nvPr>
            <p:extLst>
              <p:ext uri="{D42A27DB-BD31-4B8C-83A1-F6EECF244321}">
                <p14:modId xmlns:p14="http://schemas.microsoft.com/office/powerpoint/2010/main" val="603086458"/>
              </p:ext>
            </p:extLst>
          </p:nvPr>
        </p:nvGraphicFramePr>
        <p:xfrm>
          <a:off x="3957318" y="1916832"/>
          <a:ext cx="4914800" cy="3784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a 8"/>
          <p:cNvGraphicFramePr/>
          <p:nvPr>
            <p:extLst>
              <p:ext uri="{D42A27DB-BD31-4B8C-83A1-F6EECF244321}">
                <p14:modId xmlns:p14="http://schemas.microsoft.com/office/powerpoint/2010/main" val="2246166574"/>
              </p:ext>
            </p:extLst>
          </p:nvPr>
        </p:nvGraphicFramePr>
        <p:xfrm>
          <a:off x="107504" y="1916832"/>
          <a:ext cx="4914800" cy="3784506"/>
        </p:xfrm>
        <a:graphic>
          <a:graphicData uri="http://schemas.openxmlformats.org/drawingml/2006/chart">
            <c:chart xmlns:c="http://schemas.openxmlformats.org/drawingml/2006/chart" xmlns:r="http://schemas.openxmlformats.org/officeDocument/2006/relationships" r:id="rId4"/>
          </a:graphicData>
        </a:graphic>
      </p:graphicFrame>
      <p:sp>
        <p:nvSpPr>
          <p:cNvPr id="2" name="Skaidrės numerio vietos rezervavimo ženklas 1"/>
          <p:cNvSpPr>
            <a:spLocks noGrp="1"/>
          </p:cNvSpPr>
          <p:nvPr>
            <p:ph type="sldNum" sz="quarter" idx="12"/>
          </p:nvPr>
        </p:nvSpPr>
        <p:spPr/>
        <p:txBody>
          <a:bodyPr/>
          <a:lstStyle/>
          <a:p>
            <a:pPr>
              <a:defRPr/>
            </a:pPr>
            <a:fld id="{08899059-527F-4862-8F00-5686E59C0DD4}" type="slidenum">
              <a:rPr lang="lt-LT" smtClean="0"/>
              <a:pPr>
                <a:defRPr/>
              </a:pPr>
              <a:t>24</a:t>
            </a:fld>
            <a:endParaRPr lang="lt-LT"/>
          </a:p>
        </p:txBody>
      </p:sp>
    </p:spTree>
    <p:extLst>
      <p:ext uri="{BB962C8B-B14F-4D97-AF65-F5344CB8AC3E}">
        <p14:creationId xmlns:p14="http://schemas.microsoft.com/office/powerpoint/2010/main" val="1112425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GRUPES </a:t>
            </a:r>
            <a:r>
              <a:rPr lang="lt-LT" altLang="lt-LT" sz="2800" dirty="0" smtClean="0"/>
              <a:t>	</a:t>
            </a:r>
          </a:p>
        </p:txBody>
      </p:sp>
      <p:sp>
        <p:nvSpPr>
          <p:cNvPr id="18436" name="Stačiakampis 5"/>
          <p:cNvSpPr>
            <a:spLocks noChangeArrowheads="1"/>
          </p:cNvSpPr>
          <p:nvPr/>
        </p:nvSpPr>
        <p:spPr bwMode="auto">
          <a:xfrm>
            <a:off x="1691680" y="106721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Rašymas II d., 2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6" name="Diagrama 5"/>
          <p:cNvGraphicFramePr/>
          <p:nvPr>
            <p:extLst>
              <p:ext uri="{D42A27DB-BD31-4B8C-83A1-F6EECF244321}">
                <p14:modId xmlns:p14="http://schemas.microsoft.com/office/powerpoint/2010/main" val="2496523560"/>
              </p:ext>
            </p:extLst>
          </p:nvPr>
        </p:nvGraphicFramePr>
        <p:xfrm>
          <a:off x="4139952" y="1844824"/>
          <a:ext cx="4914800" cy="3784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p:cNvGraphicFramePr/>
          <p:nvPr>
            <p:extLst>
              <p:ext uri="{D42A27DB-BD31-4B8C-83A1-F6EECF244321}">
                <p14:modId xmlns:p14="http://schemas.microsoft.com/office/powerpoint/2010/main" val="368543471"/>
              </p:ext>
            </p:extLst>
          </p:nvPr>
        </p:nvGraphicFramePr>
        <p:xfrm>
          <a:off x="0" y="2082875"/>
          <a:ext cx="4914800" cy="3784506"/>
        </p:xfrm>
        <a:graphic>
          <a:graphicData uri="http://schemas.openxmlformats.org/drawingml/2006/chart">
            <c:chart xmlns:c="http://schemas.openxmlformats.org/drawingml/2006/chart" xmlns:r="http://schemas.openxmlformats.org/officeDocument/2006/relationships" r:id="rId4"/>
          </a:graphicData>
        </a:graphic>
      </p:graphicFrame>
      <p:sp>
        <p:nvSpPr>
          <p:cNvPr id="2" name="Skaidrės numerio vietos rezervavimo ženklas 1"/>
          <p:cNvSpPr>
            <a:spLocks noGrp="1"/>
          </p:cNvSpPr>
          <p:nvPr>
            <p:ph type="sldNum" sz="quarter" idx="12"/>
          </p:nvPr>
        </p:nvSpPr>
        <p:spPr/>
        <p:txBody>
          <a:bodyPr/>
          <a:lstStyle/>
          <a:p>
            <a:pPr>
              <a:defRPr/>
            </a:pPr>
            <a:fld id="{08899059-527F-4862-8F00-5686E59C0DD4}" type="slidenum">
              <a:rPr lang="lt-LT" smtClean="0"/>
              <a:pPr>
                <a:defRPr/>
              </a:pPr>
              <a:t>25</a:t>
            </a:fld>
            <a:endParaRPr lang="lt-LT"/>
          </a:p>
        </p:txBody>
      </p:sp>
    </p:spTree>
    <p:extLst>
      <p:ext uri="{BB962C8B-B14F-4D97-AF65-F5344CB8AC3E}">
        <p14:creationId xmlns:p14="http://schemas.microsoft.com/office/powerpoint/2010/main" val="2731604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MOKYMOSI PASIEKIMŲ LYGIUS </a:t>
            </a:r>
            <a:r>
              <a:rPr lang="lt-LT" altLang="lt-LT" sz="2800" dirty="0" smtClean="0"/>
              <a:t>	</a:t>
            </a:r>
          </a:p>
        </p:txBody>
      </p:sp>
      <p:sp>
        <p:nvSpPr>
          <p:cNvPr id="18436" name="Stačiakampis 5"/>
          <p:cNvSpPr>
            <a:spLocks noChangeArrowheads="1"/>
          </p:cNvSpPr>
          <p:nvPr/>
        </p:nvSpPr>
        <p:spPr bwMode="auto">
          <a:xfrm>
            <a:off x="1691680" y="106721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Matematika, 4 </a:t>
            </a:r>
            <a:r>
              <a:rPr lang="lt-LT" altLang="lt-LT" sz="2400" b="1" dirty="0" err="1">
                <a:solidFill>
                  <a:srgbClr val="7030A0"/>
                </a:solidFill>
                <a:latin typeface="Calibri" pitchFamily="34" charset="0"/>
              </a:rPr>
              <a:t>kl</a:t>
            </a:r>
            <a:r>
              <a:rPr lang="lt-LT" altLang="lt-LT" sz="2400" b="1" dirty="0" smtClean="0">
                <a:solidFill>
                  <a:srgbClr val="7030A0"/>
                </a:solidFill>
                <a:latin typeface="Calibri" pitchFamily="34" charset="0"/>
              </a:rPr>
              <a:t>.</a:t>
            </a:r>
            <a:endParaRPr lang="lt-LT" altLang="lt-LT" sz="1800" dirty="0" smtClean="0">
              <a:solidFill>
                <a:srgbClr val="000000"/>
              </a:solidFill>
              <a:latin typeface="Calibri" pitchFamily="34" charset="0"/>
            </a:endParaRPr>
          </a:p>
          <a:p>
            <a:pP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2" name="Turinio vietos rezervavimo ženklas 1"/>
          <p:cNvGraphicFramePr>
            <a:graphicFrameLocks noGrp="1"/>
          </p:cNvGraphicFramePr>
          <p:nvPr>
            <p:ph idx="1"/>
            <p:extLst>
              <p:ext uri="{D42A27DB-BD31-4B8C-83A1-F6EECF244321}">
                <p14:modId xmlns:p14="http://schemas.microsoft.com/office/powerpoint/2010/main" val="3510331630"/>
              </p:ext>
            </p:extLst>
          </p:nvPr>
        </p:nvGraphicFramePr>
        <p:xfrm>
          <a:off x="1331640" y="5013176"/>
          <a:ext cx="5118282" cy="1097280"/>
        </p:xfrm>
        <a:graphic>
          <a:graphicData uri="http://schemas.openxmlformats.org/drawingml/2006/table">
            <a:tbl>
              <a:tblPr firstRow="1" bandRow="1">
                <a:tableStyleId>{5C22544A-7EE6-4342-B048-85BDC9FD1C3A}</a:tableStyleId>
              </a:tblPr>
              <a:tblGrid>
                <a:gridCol w="1296144"/>
                <a:gridCol w="1911069"/>
                <a:gridCol w="1911069"/>
              </a:tblGrid>
              <a:tr h="288032">
                <a:tc gridSpan="3">
                  <a:txBody>
                    <a:bodyPr/>
                    <a:lstStyle/>
                    <a:p>
                      <a:pPr algn="ctr"/>
                      <a:r>
                        <a:rPr lang="lt-LT" baseline="0" dirty="0" smtClean="0">
                          <a:solidFill>
                            <a:schemeClr val="tx2"/>
                          </a:solidFill>
                        </a:rPr>
                        <a:t>Nepasiektas patenkinamas lygis</a:t>
                      </a: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r>
              <a:tr h="354320">
                <a:tc>
                  <a:txBody>
                    <a:bodyPr/>
                    <a:lstStyle/>
                    <a:p>
                      <a:endParaRPr lang="lt-LT"/>
                    </a:p>
                  </a:txBody>
                  <a:tcPr/>
                </a:tc>
                <a:tc>
                  <a:txBody>
                    <a:bodyPr/>
                    <a:lstStyle/>
                    <a:p>
                      <a:pPr algn="ctr"/>
                      <a:r>
                        <a:rPr lang="lt-LT" i="1" dirty="0" smtClean="0"/>
                        <a:t>2018 m.</a:t>
                      </a:r>
                      <a:endParaRPr lang="lt-LT" i="1" dirty="0"/>
                    </a:p>
                  </a:txBody>
                  <a:tcPr/>
                </a:tc>
                <a:tc>
                  <a:txBody>
                    <a:bodyPr/>
                    <a:lstStyle/>
                    <a:p>
                      <a:pPr algn="ctr"/>
                      <a:r>
                        <a:rPr lang="lt-LT" i="1" dirty="0" smtClean="0"/>
                        <a:t>2019 m.</a:t>
                      </a:r>
                      <a:endParaRPr lang="lt-LT" i="1" dirty="0"/>
                    </a:p>
                  </a:txBody>
                  <a:tcPr/>
                </a:tc>
              </a:tr>
              <a:tr h="204584">
                <a:tc>
                  <a:txBody>
                    <a:bodyPr/>
                    <a:lstStyle/>
                    <a:p>
                      <a:r>
                        <a:rPr lang="lt-LT" dirty="0" smtClean="0"/>
                        <a:t>Visaginas</a:t>
                      </a:r>
                      <a:endParaRPr lang="lt-LT" dirty="0"/>
                    </a:p>
                  </a:txBody>
                  <a:tcPr>
                    <a:solidFill>
                      <a:srgbClr val="FFC000"/>
                    </a:solidFill>
                  </a:tcPr>
                </a:tc>
                <a:tc>
                  <a:txBody>
                    <a:bodyPr/>
                    <a:lstStyle/>
                    <a:p>
                      <a:pPr algn="ctr"/>
                      <a:r>
                        <a:rPr lang="lt-LT" b="1" dirty="0" smtClean="0"/>
                        <a:t>1,1</a:t>
                      </a:r>
                      <a:endParaRPr lang="lt-LT" b="1" dirty="0"/>
                    </a:p>
                  </a:txBody>
                  <a:tcPr>
                    <a:solidFill>
                      <a:srgbClr val="FFC000"/>
                    </a:solidFill>
                  </a:tcPr>
                </a:tc>
                <a:tc>
                  <a:txBody>
                    <a:bodyPr/>
                    <a:lstStyle/>
                    <a:p>
                      <a:pPr algn="ctr"/>
                      <a:r>
                        <a:rPr lang="lt-LT" b="1" dirty="0" smtClean="0"/>
                        <a:t>2,0</a:t>
                      </a:r>
                      <a:endParaRPr lang="lt-LT" b="1" dirty="0"/>
                    </a:p>
                  </a:txBody>
                  <a:tcPr>
                    <a:solidFill>
                      <a:srgbClr val="FFC000"/>
                    </a:solidFill>
                  </a:tcPr>
                </a:tc>
              </a:tr>
            </a:tbl>
          </a:graphicData>
        </a:graphic>
      </p:graphicFrame>
      <p:graphicFrame>
        <p:nvGraphicFramePr>
          <p:cNvPr id="7" name="Diagrama 6"/>
          <p:cNvGraphicFramePr>
            <a:graphicFrameLocks/>
          </p:cNvGraphicFramePr>
          <p:nvPr>
            <p:extLst>
              <p:ext uri="{D42A27DB-BD31-4B8C-83A1-F6EECF244321}">
                <p14:modId xmlns:p14="http://schemas.microsoft.com/office/powerpoint/2010/main" val="3294072543"/>
              </p:ext>
            </p:extLst>
          </p:nvPr>
        </p:nvGraphicFramePr>
        <p:xfrm>
          <a:off x="4499992" y="1772816"/>
          <a:ext cx="4104456" cy="3312367"/>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26</a:t>
            </a:fld>
            <a:endParaRPr lang="lt-LT"/>
          </a:p>
        </p:txBody>
      </p:sp>
      <p:graphicFrame>
        <p:nvGraphicFramePr>
          <p:cNvPr id="8" name="Diagrama 7"/>
          <p:cNvGraphicFramePr>
            <a:graphicFrameLocks/>
          </p:cNvGraphicFramePr>
          <p:nvPr>
            <p:extLst>
              <p:ext uri="{D42A27DB-BD31-4B8C-83A1-F6EECF244321}">
                <p14:modId xmlns:p14="http://schemas.microsoft.com/office/powerpoint/2010/main" val="383763598"/>
              </p:ext>
            </p:extLst>
          </p:nvPr>
        </p:nvGraphicFramePr>
        <p:xfrm>
          <a:off x="323528" y="1844824"/>
          <a:ext cx="3888432" cy="3312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1428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MOKYMOSI PASIEKIMŲ LYGIUS </a:t>
            </a:r>
            <a:r>
              <a:rPr lang="lt-LT" altLang="lt-LT" sz="2800" dirty="0" smtClean="0"/>
              <a:t>	</a:t>
            </a:r>
          </a:p>
        </p:txBody>
      </p:sp>
      <p:sp>
        <p:nvSpPr>
          <p:cNvPr id="18436" name="Stačiakampis 5"/>
          <p:cNvSpPr>
            <a:spLocks noChangeArrowheads="1"/>
          </p:cNvSpPr>
          <p:nvPr/>
        </p:nvSpPr>
        <p:spPr bwMode="auto">
          <a:xfrm>
            <a:off x="1691680" y="106721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Skaitymas, 4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7" name="Diagrama 6"/>
          <p:cNvGraphicFramePr>
            <a:graphicFrameLocks/>
          </p:cNvGraphicFramePr>
          <p:nvPr>
            <p:extLst>
              <p:ext uri="{D42A27DB-BD31-4B8C-83A1-F6EECF244321}">
                <p14:modId xmlns:p14="http://schemas.microsoft.com/office/powerpoint/2010/main" val="1599410431"/>
              </p:ext>
            </p:extLst>
          </p:nvPr>
        </p:nvGraphicFramePr>
        <p:xfrm>
          <a:off x="323528" y="1772816"/>
          <a:ext cx="4104456"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27</a:t>
            </a:fld>
            <a:endParaRPr lang="lt-LT"/>
          </a:p>
        </p:txBody>
      </p:sp>
      <p:graphicFrame>
        <p:nvGraphicFramePr>
          <p:cNvPr id="9" name="Diagrama 8"/>
          <p:cNvGraphicFramePr>
            <a:graphicFrameLocks/>
          </p:cNvGraphicFramePr>
          <p:nvPr>
            <p:extLst>
              <p:ext uri="{D42A27DB-BD31-4B8C-83A1-F6EECF244321}">
                <p14:modId xmlns:p14="http://schemas.microsoft.com/office/powerpoint/2010/main" val="951819863"/>
              </p:ext>
            </p:extLst>
          </p:nvPr>
        </p:nvGraphicFramePr>
        <p:xfrm>
          <a:off x="4283968" y="1844824"/>
          <a:ext cx="4104456"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urinio vietos rezervavimo ženklas 1"/>
          <p:cNvGraphicFramePr>
            <a:graphicFrameLocks/>
          </p:cNvGraphicFramePr>
          <p:nvPr>
            <p:extLst>
              <p:ext uri="{D42A27DB-BD31-4B8C-83A1-F6EECF244321}">
                <p14:modId xmlns:p14="http://schemas.microsoft.com/office/powerpoint/2010/main" val="596148678"/>
              </p:ext>
            </p:extLst>
          </p:nvPr>
        </p:nvGraphicFramePr>
        <p:xfrm>
          <a:off x="1331640" y="5013176"/>
          <a:ext cx="5118282" cy="1097280"/>
        </p:xfrm>
        <a:graphic>
          <a:graphicData uri="http://schemas.openxmlformats.org/drawingml/2006/table">
            <a:tbl>
              <a:tblPr firstRow="1" bandRow="1">
                <a:tableStyleId>{5C22544A-7EE6-4342-B048-85BDC9FD1C3A}</a:tableStyleId>
              </a:tblPr>
              <a:tblGrid>
                <a:gridCol w="1296144"/>
                <a:gridCol w="1911069"/>
                <a:gridCol w="1911069"/>
              </a:tblGrid>
              <a:tr h="288032">
                <a:tc gridSpan="3">
                  <a:txBody>
                    <a:bodyPr/>
                    <a:lstStyle/>
                    <a:p>
                      <a:pPr algn="ctr"/>
                      <a:r>
                        <a:rPr lang="lt-LT" baseline="0" dirty="0" smtClean="0">
                          <a:solidFill>
                            <a:schemeClr val="tx2"/>
                          </a:solidFill>
                        </a:rPr>
                        <a:t>Nepasiektas patenkinamas lygis</a:t>
                      </a: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r>
              <a:tr h="354320">
                <a:tc>
                  <a:txBody>
                    <a:bodyPr/>
                    <a:lstStyle/>
                    <a:p>
                      <a:endParaRPr lang="lt-LT"/>
                    </a:p>
                  </a:txBody>
                  <a:tcPr/>
                </a:tc>
                <a:tc>
                  <a:txBody>
                    <a:bodyPr/>
                    <a:lstStyle/>
                    <a:p>
                      <a:pPr algn="ctr"/>
                      <a:r>
                        <a:rPr lang="lt-LT" i="1" dirty="0" smtClean="0"/>
                        <a:t>2018 m.</a:t>
                      </a:r>
                      <a:endParaRPr lang="lt-LT" i="1" dirty="0"/>
                    </a:p>
                  </a:txBody>
                  <a:tcPr/>
                </a:tc>
                <a:tc>
                  <a:txBody>
                    <a:bodyPr/>
                    <a:lstStyle/>
                    <a:p>
                      <a:pPr algn="ctr"/>
                      <a:r>
                        <a:rPr lang="lt-LT" i="1" dirty="0" smtClean="0"/>
                        <a:t>2019 m.</a:t>
                      </a:r>
                      <a:endParaRPr lang="lt-LT" i="1" dirty="0"/>
                    </a:p>
                  </a:txBody>
                  <a:tcPr/>
                </a:tc>
              </a:tr>
              <a:tr h="204584">
                <a:tc>
                  <a:txBody>
                    <a:bodyPr/>
                    <a:lstStyle/>
                    <a:p>
                      <a:r>
                        <a:rPr lang="lt-LT" dirty="0" smtClean="0"/>
                        <a:t>Visaginas</a:t>
                      </a:r>
                      <a:endParaRPr lang="lt-LT" dirty="0"/>
                    </a:p>
                  </a:txBody>
                  <a:tcPr>
                    <a:solidFill>
                      <a:srgbClr val="FFC000"/>
                    </a:solidFill>
                  </a:tcPr>
                </a:tc>
                <a:tc>
                  <a:txBody>
                    <a:bodyPr/>
                    <a:lstStyle/>
                    <a:p>
                      <a:pPr algn="ctr"/>
                      <a:r>
                        <a:rPr lang="lt-LT" b="1" dirty="0" smtClean="0"/>
                        <a:t>8,6</a:t>
                      </a:r>
                      <a:endParaRPr lang="lt-LT" b="1" dirty="0"/>
                    </a:p>
                  </a:txBody>
                  <a:tcPr>
                    <a:solidFill>
                      <a:srgbClr val="FFC000"/>
                    </a:solidFill>
                  </a:tcPr>
                </a:tc>
                <a:tc>
                  <a:txBody>
                    <a:bodyPr/>
                    <a:lstStyle/>
                    <a:p>
                      <a:pPr algn="ctr"/>
                      <a:r>
                        <a:rPr lang="lt-LT" b="1" dirty="0" smtClean="0"/>
                        <a:t>2,1</a:t>
                      </a:r>
                      <a:endParaRPr lang="lt-LT" b="1" dirty="0"/>
                    </a:p>
                  </a:txBody>
                  <a:tcPr>
                    <a:solidFill>
                      <a:srgbClr val="FFC000"/>
                    </a:solidFill>
                  </a:tcPr>
                </a:tc>
              </a:tr>
            </a:tbl>
          </a:graphicData>
        </a:graphic>
      </p:graphicFrame>
    </p:spTree>
    <p:extLst>
      <p:ext uri="{BB962C8B-B14F-4D97-AF65-F5344CB8AC3E}">
        <p14:creationId xmlns:p14="http://schemas.microsoft.com/office/powerpoint/2010/main" val="2210233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MOKYMOSI PASIEKIMŲ LYGIUS </a:t>
            </a:r>
            <a:r>
              <a:rPr lang="lt-LT" altLang="lt-LT" sz="2800" dirty="0" smtClean="0"/>
              <a:t>	</a:t>
            </a:r>
          </a:p>
        </p:txBody>
      </p:sp>
      <p:sp>
        <p:nvSpPr>
          <p:cNvPr id="18436" name="Stačiakampis 5"/>
          <p:cNvSpPr>
            <a:spLocks noChangeArrowheads="1"/>
          </p:cNvSpPr>
          <p:nvPr/>
        </p:nvSpPr>
        <p:spPr bwMode="auto">
          <a:xfrm>
            <a:off x="1691680" y="1067212"/>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smtClean="0">
                <a:solidFill>
                  <a:srgbClr val="7030A0"/>
                </a:solidFill>
                <a:latin typeface="Calibri" pitchFamily="34" charset="0"/>
              </a:rPr>
              <a:t>Rašymas, </a:t>
            </a:r>
            <a:r>
              <a:rPr lang="lt-LT" altLang="lt-LT" sz="2400" b="1" dirty="0">
                <a:solidFill>
                  <a:srgbClr val="7030A0"/>
                </a:solidFill>
                <a:latin typeface="Calibri" pitchFamily="34" charset="0"/>
              </a:rPr>
              <a:t>4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7" name="Diagrama 6"/>
          <p:cNvGraphicFramePr>
            <a:graphicFrameLocks/>
          </p:cNvGraphicFramePr>
          <p:nvPr>
            <p:extLst>
              <p:ext uri="{D42A27DB-BD31-4B8C-83A1-F6EECF244321}">
                <p14:modId xmlns:p14="http://schemas.microsoft.com/office/powerpoint/2010/main" val="328784670"/>
              </p:ext>
            </p:extLst>
          </p:nvPr>
        </p:nvGraphicFramePr>
        <p:xfrm>
          <a:off x="4499992" y="1772817"/>
          <a:ext cx="4104456"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28</a:t>
            </a:fld>
            <a:endParaRPr lang="lt-LT"/>
          </a:p>
        </p:txBody>
      </p:sp>
      <p:graphicFrame>
        <p:nvGraphicFramePr>
          <p:cNvPr id="9" name="Diagrama 8"/>
          <p:cNvGraphicFramePr>
            <a:graphicFrameLocks/>
          </p:cNvGraphicFramePr>
          <p:nvPr>
            <p:extLst>
              <p:ext uri="{D42A27DB-BD31-4B8C-83A1-F6EECF244321}">
                <p14:modId xmlns:p14="http://schemas.microsoft.com/office/powerpoint/2010/main" val="4115110798"/>
              </p:ext>
            </p:extLst>
          </p:nvPr>
        </p:nvGraphicFramePr>
        <p:xfrm>
          <a:off x="539552" y="1916832"/>
          <a:ext cx="4104456"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urinio vietos rezervavimo ženklas 4"/>
          <p:cNvGraphicFramePr>
            <a:graphicFrameLocks noGrp="1"/>
          </p:cNvGraphicFramePr>
          <p:nvPr>
            <p:ph idx="1"/>
            <p:extLst>
              <p:ext uri="{D42A27DB-BD31-4B8C-83A1-F6EECF244321}">
                <p14:modId xmlns:p14="http://schemas.microsoft.com/office/powerpoint/2010/main" val="2931225956"/>
              </p:ext>
            </p:extLst>
          </p:nvPr>
        </p:nvGraphicFramePr>
        <p:xfrm>
          <a:off x="1691680" y="4869160"/>
          <a:ext cx="5118282" cy="1097280"/>
        </p:xfrm>
        <a:graphic>
          <a:graphicData uri="http://schemas.openxmlformats.org/drawingml/2006/table">
            <a:tbl>
              <a:tblPr firstRow="1" bandRow="1">
                <a:tableStyleId>{5C22544A-7EE6-4342-B048-85BDC9FD1C3A}</a:tableStyleId>
              </a:tblPr>
              <a:tblGrid>
                <a:gridCol w="1296144"/>
                <a:gridCol w="1911069"/>
                <a:gridCol w="1911069"/>
              </a:tblGrid>
              <a:tr h="288032">
                <a:tc gridSpan="3">
                  <a:txBody>
                    <a:bodyPr/>
                    <a:lstStyle/>
                    <a:p>
                      <a:pPr algn="ctr"/>
                      <a:r>
                        <a:rPr lang="lt-LT" baseline="0" dirty="0" smtClean="0">
                          <a:solidFill>
                            <a:schemeClr val="tx2"/>
                          </a:solidFill>
                        </a:rPr>
                        <a:t>Nepasiektas patenkinamas lygis</a:t>
                      </a: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r>
              <a:tr h="354320">
                <a:tc>
                  <a:txBody>
                    <a:bodyPr/>
                    <a:lstStyle/>
                    <a:p>
                      <a:endParaRPr lang="lt-LT" dirty="0"/>
                    </a:p>
                  </a:txBody>
                  <a:tcPr/>
                </a:tc>
                <a:tc>
                  <a:txBody>
                    <a:bodyPr/>
                    <a:lstStyle/>
                    <a:p>
                      <a:pPr algn="ctr"/>
                      <a:r>
                        <a:rPr lang="lt-LT" i="1" dirty="0" smtClean="0"/>
                        <a:t>2018 m.</a:t>
                      </a:r>
                      <a:endParaRPr lang="lt-LT"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2019</a:t>
                      </a:r>
                      <a:r>
                        <a:rPr lang="lt-LT" i="1" baseline="0" dirty="0" smtClean="0"/>
                        <a:t> </a:t>
                      </a:r>
                      <a:r>
                        <a:rPr lang="lt-LT" i="1" dirty="0" smtClean="0"/>
                        <a:t>m.</a:t>
                      </a:r>
                    </a:p>
                  </a:txBody>
                  <a:tcPr/>
                </a:tc>
              </a:tr>
              <a:tr h="204584">
                <a:tc>
                  <a:txBody>
                    <a:bodyPr/>
                    <a:lstStyle/>
                    <a:p>
                      <a:r>
                        <a:rPr lang="lt-LT" dirty="0" smtClean="0"/>
                        <a:t>Visaginas</a:t>
                      </a:r>
                      <a:endParaRPr lang="lt-LT" dirty="0"/>
                    </a:p>
                  </a:txBody>
                  <a:tcPr>
                    <a:solidFill>
                      <a:srgbClr val="FFC000"/>
                    </a:solidFill>
                  </a:tcPr>
                </a:tc>
                <a:tc>
                  <a:txBody>
                    <a:bodyPr/>
                    <a:lstStyle/>
                    <a:p>
                      <a:pPr algn="ctr"/>
                      <a:r>
                        <a:rPr lang="lt-LT" dirty="0" smtClean="0"/>
                        <a:t>4,4</a:t>
                      </a:r>
                      <a:endParaRPr lang="lt-LT" dirty="0"/>
                    </a:p>
                  </a:txBody>
                  <a:tcPr>
                    <a:solidFill>
                      <a:srgbClr val="FFC000"/>
                    </a:solidFill>
                  </a:tcPr>
                </a:tc>
                <a:tc>
                  <a:txBody>
                    <a:bodyPr/>
                    <a:lstStyle/>
                    <a:p>
                      <a:pPr algn="ctr"/>
                      <a:r>
                        <a:rPr lang="lt-LT" dirty="0" smtClean="0">
                          <a:solidFill>
                            <a:srgbClr val="FF0000"/>
                          </a:solidFill>
                        </a:rPr>
                        <a:t>4,9</a:t>
                      </a:r>
                      <a:endParaRPr lang="lt-LT" dirty="0">
                        <a:solidFill>
                          <a:srgbClr val="FF0000"/>
                        </a:solidFill>
                      </a:endParaRPr>
                    </a:p>
                  </a:txBody>
                  <a:tcPr>
                    <a:solidFill>
                      <a:srgbClr val="FFC000"/>
                    </a:solidFill>
                  </a:tcPr>
                </a:tc>
              </a:tr>
            </a:tbl>
          </a:graphicData>
        </a:graphic>
      </p:graphicFrame>
    </p:spTree>
    <p:extLst>
      <p:ext uri="{BB962C8B-B14F-4D97-AF65-F5344CB8AC3E}">
        <p14:creationId xmlns:p14="http://schemas.microsoft.com/office/powerpoint/2010/main" val="3023649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MOKYMOSI PASIEKIMŲ LYGIUS </a:t>
            </a:r>
            <a:r>
              <a:rPr lang="lt-LT" altLang="lt-LT" sz="2800" dirty="0" smtClean="0"/>
              <a:t>	</a:t>
            </a:r>
          </a:p>
        </p:txBody>
      </p:sp>
      <p:sp>
        <p:nvSpPr>
          <p:cNvPr id="18436" name="Stačiakampis 5"/>
          <p:cNvSpPr>
            <a:spLocks noChangeArrowheads="1"/>
          </p:cNvSpPr>
          <p:nvPr/>
        </p:nvSpPr>
        <p:spPr bwMode="auto">
          <a:xfrm>
            <a:off x="1691680" y="90872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Pasaulio pažinimas, 4 </a:t>
            </a:r>
            <a:r>
              <a:rPr lang="lt-LT" altLang="lt-LT" sz="2400" b="1" dirty="0" err="1" smtClean="0">
                <a:solidFill>
                  <a:srgbClr val="7030A0"/>
                </a:solidFill>
                <a:latin typeface="Calibri" pitchFamily="34" charset="0"/>
              </a:rPr>
              <a:t>kl</a:t>
            </a:r>
            <a:r>
              <a:rPr lang="lt-LT" altLang="lt-LT" sz="2400" b="1" dirty="0" smtClean="0">
                <a:solidFill>
                  <a:srgbClr val="7030A0"/>
                </a:solidFill>
                <a:latin typeface="Calibri" pitchFamily="34" charset="0"/>
              </a:rPr>
              <a:t>. </a:t>
            </a:r>
          </a:p>
          <a:p>
            <a:pPr algn="ct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7" name="Diagrama 6"/>
          <p:cNvGraphicFramePr>
            <a:graphicFrameLocks/>
          </p:cNvGraphicFramePr>
          <p:nvPr>
            <p:extLst>
              <p:ext uri="{D42A27DB-BD31-4B8C-83A1-F6EECF244321}">
                <p14:modId xmlns:p14="http://schemas.microsoft.com/office/powerpoint/2010/main" val="3622785612"/>
              </p:ext>
            </p:extLst>
          </p:nvPr>
        </p:nvGraphicFramePr>
        <p:xfrm>
          <a:off x="4499992" y="1772817"/>
          <a:ext cx="4104456"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29</a:t>
            </a:fld>
            <a:endParaRPr lang="lt-LT"/>
          </a:p>
        </p:txBody>
      </p:sp>
      <p:graphicFrame>
        <p:nvGraphicFramePr>
          <p:cNvPr id="9" name="Diagrama 8"/>
          <p:cNvGraphicFramePr>
            <a:graphicFrameLocks/>
          </p:cNvGraphicFramePr>
          <p:nvPr>
            <p:extLst>
              <p:ext uri="{D42A27DB-BD31-4B8C-83A1-F6EECF244321}">
                <p14:modId xmlns:p14="http://schemas.microsoft.com/office/powerpoint/2010/main" val="2523219260"/>
              </p:ext>
            </p:extLst>
          </p:nvPr>
        </p:nvGraphicFramePr>
        <p:xfrm>
          <a:off x="539552" y="1920045"/>
          <a:ext cx="4104456" cy="3024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urinio vietos rezervavimo ženklas 5"/>
          <p:cNvGraphicFramePr>
            <a:graphicFrameLocks noGrp="1"/>
          </p:cNvGraphicFramePr>
          <p:nvPr>
            <p:ph idx="1"/>
            <p:extLst>
              <p:ext uri="{D42A27DB-BD31-4B8C-83A1-F6EECF244321}">
                <p14:modId xmlns:p14="http://schemas.microsoft.com/office/powerpoint/2010/main" val="1702683416"/>
              </p:ext>
            </p:extLst>
          </p:nvPr>
        </p:nvGraphicFramePr>
        <p:xfrm>
          <a:off x="1763688" y="4653136"/>
          <a:ext cx="5118282" cy="1097280"/>
        </p:xfrm>
        <a:graphic>
          <a:graphicData uri="http://schemas.openxmlformats.org/drawingml/2006/table">
            <a:tbl>
              <a:tblPr firstRow="1" bandRow="1">
                <a:tableStyleId>{5C22544A-7EE6-4342-B048-85BDC9FD1C3A}</a:tableStyleId>
              </a:tblPr>
              <a:tblGrid>
                <a:gridCol w="1296144"/>
                <a:gridCol w="1911069"/>
                <a:gridCol w="1911069"/>
              </a:tblGrid>
              <a:tr h="288032">
                <a:tc gridSpan="3">
                  <a:txBody>
                    <a:bodyPr/>
                    <a:lstStyle/>
                    <a:p>
                      <a:pPr algn="ctr"/>
                      <a:r>
                        <a:rPr lang="lt-LT" baseline="0" dirty="0" smtClean="0">
                          <a:solidFill>
                            <a:schemeClr val="tx2"/>
                          </a:solidFill>
                        </a:rPr>
                        <a:t>Nepasiektas patenkinamas lygis</a:t>
                      </a: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c hMerge="1">
                  <a:txBody>
                    <a:bodyPr/>
                    <a:lstStyle/>
                    <a:p>
                      <a:pPr algn="ctr"/>
                      <a:endParaRPr lang="lt-LT" baseline="0" dirty="0">
                        <a:solidFill>
                          <a:schemeClr val="tx2"/>
                        </a:solidFill>
                      </a:endParaRPr>
                    </a:p>
                  </a:txBody>
                  <a:tcPr/>
                </a:tc>
              </a:tr>
              <a:tr h="354320">
                <a:tc>
                  <a:txBody>
                    <a:bodyPr/>
                    <a:lstStyle/>
                    <a:p>
                      <a:endParaRPr lang="lt-LT" dirty="0"/>
                    </a:p>
                  </a:txBody>
                  <a:tcPr/>
                </a:tc>
                <a:tc>
                  <a:txBody>
                    <a:bodyPr/>
                    <a:lstStyle/>
                    <a:p>
                      <a:pPr algn="ctr"/>
                      <a:r>
                        <a:rPr lang="lt-LT" i="1" dirty="0" smtClean="0"/>
                        <a:t>2018 m.</a:t>
                      </a:r>
                      <a:endParaRPr lang="lt-LT"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2019</a:t>
                      </a:r>
                      <a:r>
                        <a:rPr lang="lt-LT" i="1" baseline="0" dirty="0" smtClean="0"/>
                        <a:t> </a:t>
                      </a:r>
                      <a:r>
                        <a:rPr lang="lt-LT" i="1" dirty="0" smtClean="0"/>
                        <a:t>m.</a:t>
                      </a:r>
                    </a:p>
                  </a:txBody>
                  <a:tcPr/>
                </a:tc>
              </a:tr>
              <a:tr h="204584">
                <a:tc>
                  <a:txBody>
                    <a:bodyPr/>
                    <a:lstStyle/>
                    <a:p>
                      <a:r>
                        <a:rPr lang="lt-LT" dirty="0" smtClean="0"/>
                        <a:t>Visaginas</a:t>
                      </a:r>
                      <a:endParaRPr lang="lt-LT" dirty="0"/>
                    </a:p>
                  </a:txBody>
                  <a:tcPr>
                    <a:solidFill>
                      <a:srgbClr val="FFC000"/>
                    </a:solidFill>
                  </a:tcPr>
                </a:tc>
                <a:tc>
                  <a:txBody>
                    <a:bodyPr/>
                    <a:lstStyle/>
                    <a:p>
                      <a:pPr algn="ctr"/>
                      <a:r>
                        <a:rPr lang="lt-LT" dirty="0" smtClean="0"/>
                        <a:t>1,7</a:t>
                      </a:r>
                      <a:endParaRPr lang="lt-LT" dirty="0"/>
                    </a:p>
                  </a:txBody>
                  <a:tcPr>
                    <a:solidFill>
                      <a:srgbClr val="FFC000"/>
                    </a:solidFill>
                  </a:tcPr>
                </a:tc>
                <a:tc>
                  <a:txBody>
                    <a:bodyPr/>
                    <a:lstStyle/>
                    <a:p>
                      <a:pPr algn="ctr"/>
                      <a:r>
                        <a:rPr lang="lt-LT" dirty="0" smtClean="0">
                          <a:solidFill>
                            <a:schemeClr val="tx1"/>
                          </a:solidFill>
                        </a:rPr>
                        <a:t>0,5</a:t>
                      </a:r>
                      <a:endParaRPr lang="lt-LT" dirty="0">
                        <a:solidFill>
                          <a:schemeClr val="tx1"/>
                        </a:solidFill>
                      </a:endParaRPr>
                    </a:p>
                  </a:txBody>
                  <a:tcPr>
                    <a:solidFill>
                      <a:srgbClr val="FFC000"/>
                    </a:solidFill>
                  </a:tcPr>
                </a:tc>
              </a:tr>
            </a:tbl>
          </a:graphicData>
        </a:graphic>
      </p:graphicFrame>
    </p:spTree>
    <p:extLst>
      <p:ext uri="{BB962C8B-B14F-4D97-AF65-F5344CB8AC3E}">
        <p14:creationId xmlns:p14="http://schemas.microsoft.com/office/powerpoint/2010/main" val="195717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6870700" cy="1116013"/>
          </a:xfrm>
        </p:spPr>
        <p:txBody>
          <a:bodyPr/>
          <a:lstStyle/>
          <a:p>
            <a:pPr eaLnBrk="1" hangingPunct="1"/>
            <a:r>
              <a:rPr lang="lt-LT" altLang="lt-LT" sz="2800" b="1" dirty="0" smtClean="0">
                <a:solidFill>
                  <a:srgbClr val="0000FF"/>
                </a:solidFill>
              </a:rPr>
              <a:t>Kai kurie laikymo rodikliai</a:t>
            </a:r>
          </a:p>
        </p:txBody>
      </p:sp>
      <p:graphicFrame>
        <p:nvGraphicFramePr>
          <p:cNvPr id="82067" name="Group 147"/>
          <p:cNvGraphicFramePr>
            <a:graphicFrameLocks noGrp="1"/>
          </p:cNvGraphicFramePr>
          <p:nvPr>
            <p:ph idx="1"/>
            <p:extLst>
              <p:ext uri="{D42A27DB-BD31-4B8C-83A1-F6EECF244321}">
                <p14:modId xmlns:p14="http://schemas.microsoft.com/office/powerpoint/2010/main" val="1914186734"/>
              </p:ext>
            </p:extLst>
          </p:nvPr>
        </p:nvGraphicFramePr>
        <p:xfrm>
          <a:off x="827088" y="1412875"/>
          <a:ext cx="7058025" cy="4320417"/>
        </p:xfrm>
        <a:graphic>
          <a:graphicData uri="http://schemas.openxmlformats.org/drawingml/2006/table">
            <a:tbl>
              <a:tblPr/>
              <a:tblGrid>
                <a:gridCol w="2124075"/>
                <a:gridCol w="1836737"/>
                <a:gridCol w="3097213"/>
              </a:tblGrid>
              <a:tr h="2016125">
                <a:tc>
                  <a:txBody>
                    <a:bodyPr/>
                    <a:lstStyle>
                      <a:lvl1pPr eaLnBrk="0" hangingPunct="0">
                        <a:spcBef>
                          <a:spcPct val="20000"/>
                        </a:spcBef>
                        <a:defRPr sz="2800">
                          <a:solidFill>
                            <a:schemeClr val="tx1"/>
                          </a:solidFill>
                          <a:latin typeface="Comic Sans MS" pitchFamily="66" charset="0"/>
                        </a:defRPr>
                      </a:lvl1pPr>
                      <a:lvl2pPr marL="742950" indent="-285750" eaLnBrk="0" hangingPunct="0">
                        <a:spcBef>
                          <a:spcPct val="20000"/>
                        </a:spcBef>
                        <a:defRPr sz="2400">
                          <a:solidFill>
                            <a:schemeClr val="tx1"/>
                          </a:solidFill>
                          <a:latin typeface="Comic Sans MS" pitchFamily="66" charset="0"/>
                        </a:defRPr>
                      </a:lvl2pPr>
                      <a:lvl3pPr marL="1143000" indent="-228600" eaLnBrk="0" hangingPunct="0">
                        <a:spcBef>
                          <a:spcPct val="20000"/>
                        </a:spcBef>
                        <a:defRPr sz="2000">
                          <a:solidFill>
                            <a:schemeClr val="tx1"/>
                          </a:solidFill>
                          <a:latin typeface="Comic Sans MS" pitchFamily="66" charset="0"/>
                        </a:defRPr>
                      </a:lvl3pPr>
                      <a:lvl4pPr marL="1600200" indent="-228600" eaLnBrk="0" hangingPunct="0">
                        <a:spcBef>
                          <a:spcPct val="20000"/>
                        </a:spcBef>
                        <a:defRPr>
                          <a:solidFill>
                            <a:schemeClr val="tx1"/>
                          </a:solidFill>
                          <a:latin typeface="Comic Sans MS" pitchFamily="66" charset="0"/>
                        </a:defRPr>
                      </a:lvl4pPr>
                      <a:lvl5pPr marL="2057400" indent="-228600" eaLnBrk="0" hangingPunct="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altLang="ru-RU" sz="2800" b="1" i="0" u="none" strike="noStrike" cap="none" normalizeH="0" baseline="0" dirty="0" smtClean="0">
                          <a:ln>
                            <a:noFill/>
                          </a:ln>
                          <a:solidFill>
                            <a:schemeClr val="tx1"/>
                          </a:solidFill>
                          <a:effectLst/>
                          <a:latin typeface="Comic Sans MS" pitchFamily="66" charset="0"/>
                        </a:rPr>
                        <a:t>Metai </a:t>
                      </a:r>
                    </a:p>
                  </a:txBody>
                  <a:tcPr marL="91456" marR="91456"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itchFamily="66" charset="0"/>
                        </a:defRPr>
                      </a:lvl1pPr>
                      <a:lvl2pPr marL="742950" indent="-285750" eaLnBrk="0" hangingPunct="0">
                        <a:spcBef>
                          <a:spcPct val="20000"/>
                        </a:spcBef>
                        <a:defRPr sz="2400">
                          <a:solidFill>
                            <a:schemeClr val="tx1"/>
                          </a:solidFill>
                          <a:latin typeface="Comic Sans MS" pitchFamily="66" charset="0"/>
                        </a:defRPr>
                      </a:lvl2pPr>
                      <a:lvl3pPr marL="1143000" indent="-228600" eaLnBrk="0" hangingPunct="0">
                        <a:spcBef>
                          <a:spcPct val="20000"/>
                        </a:spcBef>
                        <a:defRPr sz="2000">
                          <a:solidFill>
                            <a:schemeClr val="tx1"/>
                          </a:solidFill>
                          <a:latin typeface="Comic Sans MS" pitchFamily="66" charset="0"/>
                        </a:defRPr>
                      </a:lvl3pPr>
                      <a:lvl4pPr marL="1600200" indent="-228600" eaLnBrk="0" hangingPunct="0">
                        <a:spcBef>
                          <a:spcPct val="20000"/>
                        </a:spcBef>
                        <a:defRPr>
                          <a:solidFill>
                            <a:schemeClr val="tx1"/>
                          </a:solidFill>
                          <a:latin typeface="Comic Sans MS" pitchFamily="66" charset="0"/>
                        </a:defRPr>
                      </a:lvl4pPr>
                      <a:lvl5pPr marL="2057400" indent="-228600" eaLnBrk="0" hangingPunct="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800" b="1" i="0" u="none" strike="noStrike" cap="none" normalizeH="0" baseline="0" dirty="0" err="1" smtClean="0">
                          <a:ln>
                            <a:noFill/>
                          </a:ln>
                          <a:solidFill>
                            <a:schemeClr val="tx1"/>
                          </a:solidFill>
                          <a:effectLst/>
                          <a:latin typeface="Comic Sans MS" pitchFamily="66" charset="0"/>
                        </a:rPr>
                        <a:t>Neišlai-kiusiųjų</a:t>
                      </a:r>
                      <a:endParaRPr kumimoji="0" lang="lt-LT" altLang="ru-RU" sz="28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lt-LT" altLang="ru-RU" sz="1600" b="1" i="0" u="none" strike="noStrike" cap="none" normalizeH="0" baseline="0" dirty="0" smtClean="0">
                          <a:ln>
                            <a:noFill/>
                          </a:ln>
                          <a:solidFill>
                            <a:schemeClr val="tx1"/>
                          </a:solidFill>
                          <a:effectLst/>
                          <a:latin typeface="Comic Sans MS" pitchFamily="66" charset="0"/>
                        </a:rPr>
                        <a:t>(nuo visų pasirinkusių laikyti bent vieną VBE)</a:t>
                      </a:r>
                    </a:p>
                  </a:txBody>
                  <a:tcPr marL="91456" marR="9145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omic Sans MS" pitchFamily="66" charset="0"/>
                        </a:defRPr>
                      </a:lvl1pPr>
                      <a:lvl2pPr marL="742950" indent="-285750" eaLnBrk="0" hangingPunct="0">
                        <a:spcBef>
                          <a:spcPct val="20000"/>
                        </a:spcBef>
                        <a:defRPr sz="2400">
                          <a:solidFill>
                            <a:schemeClr val="tx1"/>
                          </a:solidFill>
                          <a:latin typeface="Comic Sans MS" pitchFamily="66" charset="0"/>
                        </a:defRPr>
                      </a:lvl2pPr>
                      <a:lvl3pPr marL="1143000" indent="-228600" eaLnBrk="0" hangingPunct="0">
                        <a:spcBef>
                          <a:spcPct val="20000"/>
                        </a:spcBef>
                        <a:defRPr sz="2000">
                          <a:solidFill>
                            <a:schemeClr val="tx1"/>
                          </a:solidFill>
                          <a:latin typeface="Comic Sans MS" pitchFamily="66" charset="0"/>
                        </a:defRPr>
                      </a:lvl3pPr>
                      <a:lvl4pPr marL="1600200" indent="-228600" eaLnBrk="0" hangingPunct="0">
                        <a:spcBef>
                          <a:spcPct val="20000"/>
                        </a:spcBef>
                        <a:defRPr>
                          <a:solidFill>
                            <a:schemeClr val="tx1"/>
                          </a:solidFill>
                          <a:latin typeface="Comic Sans MS" pitchFamily="66" charset="0"/>
                        </a:defRPr>
                      </a:lvl4pPr>
                      <a:lvl5pPr marL="2057400" indent="-228600" eaLnBrk="0" hangingPunct="0">
                        <a:spcBef>
                          <a:spcPct val="20000"/>
                        </a:spcBef>
                        <a:defRPr>
                          <a:solidFill>
                            <a:schemeClr val="tx1"/>
                          </a:solidFill>
                          <a:latin typeface="Comic Sans MS" pitchFamily="66" charset="0"/>
                        </a:defRPr>
                      </a:lvl5pPr>
                      <a:lvl6pPr marL="2514600" indent="-228600" eaLnBrk="0" fontAlgn="base" hangingPunct="0">
                        <a:spcBef>
                          <a:spcPct val="20000"/>
                        </a:spcBef>
                        <a:spcAft>
                          <a:spcPct val="0"/>
                        </a:spcAft>
                        <a:defRPr>
                          <a:solidFill>
                            <a:schemeClr val="tx1"/>
                          </a:solidFill>
                          <a:latin typeface="Comic Sans MS" pitchFamily="66" charset="0"/>
                        </a:defRPr>
                      </a:lvl6pPr>
                      <a:lvl7pPr marL="2971800" indent="-228600" eaLnBrk="0" fontAlgn="base" hangingPunct="0">
                        <a:spcBef>
                          <a:spcPct val="20000"/>
                        </a:spcBef>
                        <a:spcAft>
                          <a:spcPct val="0"/>
                        </a:spcAft>
                        <a:defRPr>
                          <a:solidFill>
                            <a:schemeClr val="tx1"/>
                          </a:solidFill>
                          <a:latin typeface="Comic Sans MS" pitchFamily="66" charset="0"/>
                        </a:defRPr>
                      </a:lvl7pPr>
                      <a:lvl8pPr marL="3429000" indent="-228600" eaLnBrk="0" fontAlgn="base" hangingPunct="0">
                        <a:spcBef>
                          <a:spcPct val="20000"/>
                        </a:spcBef>
                        <a:spcAft>
                          <a:spcPct val="0"/>
                        </a:spcAft>
                        <a:defRPr>
                          <a:solidFill>
                            <a:schemeClr val="tx1"/>
                          </a:solidFill>
                          <a:latin typeface="Comic Sans MS" pitchFamily="66" charset="0"/>
                        </a:defRPr>
                      </a:lvl8pPr>
                      <a:lvl9pPr marL="3886200" indent="-228600" eaLnBrk="0" fontAlgn="base" hangingPunct="0">
                        <a:spcBef>
                          <a:spcPct val="20000"/>
                        </a:spcBef>
                        <a:spcAft>
                          <a:spcPct val="0"/>
                        </a:spcAft>
                        <a:defRPr>
                          <a:solidFill>
                            <a:schemeClr val="tx1"/>
                          </a:solidFill>
                          <a:latin typeface="Comic Sans MS" pitchFamily="66"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800" b="1" i="0" u="none" strike="noStrike" cap="none" normalizeH="0" baseline="0" dirty="0" smtClean="0">
                          <a:ln>
                            <a:noFill/>
                          </a:ln>
                          <a:solidFill>
                            <a:schemeClr val="tx1"/>
                          </a:solidFill>
                          <a:effectLst/>
                          <a:latin typeface="Comic Sans MS" pitchFamily="66" charset="0"/>
                        </a:rPr>
                        <a:t>“</a:t>
                      </a:r>
                      <a:r>
                        <a:rPr kumimoji="0" lang="lt-LT" altLang="ru-RU" sz="2800" b="1" i="0" u="none" strike="noStrike" cap="none" normalizeH="0" baseline="0" dirty="0" err="1" smtClean="0">
                          <a:ln>
                            <a:noFill/>
                          </a:ln>
                          <a:solidFill>
                            <a:schemeClr val="tx1"/>
                          </a:solidFill>
                          <a:effectLst/>
                          <a:latin typeface="Comic Sans MS" pitchFamily="66" charset="0"/>
                        </a:rPr>
                        <a:t>Šimtukininkų</a:t>
                      </a:r>
                      <a:r>
                        <a:rPr kumimoji="0" lang="lt-LT" altLang="ru-RU" sz="2800" b="1" i="0" u="none" strike="noStrike" cap="none" normalizeH="0" baseline="0" dirty="0" smtClean="0">
                          <a:ln>
                            <a:noFill/>
                          </a:ln>
                          <a:solidFill>
                            <a:schemeClr val="tx1"/>
                          </a:solidFill>
                          <a:effectLst/>
                          <a:latin typeface="Comic Sans MS" pitchFamily="66" charset="0"/>
                        </a:rPr>
                        <a:t>” </a:t>
                      </a:r>
                      <a:r>
                        <a:rPr kumimoji="0" lang="lt-LT" altLang="ru-RU" sz="1600" b="1" i="0" u="none" strike="noStrike" cap="none" normalizeH="0" baseline="0" dirty="0" smtClean="0">
                          <a:ln>
                            <a:noFill/>
                          </a:ln>
                          <a:solidFill>
                            <a:schemeClr val="tx1"/>
                          </a:solidFill>
                          <a:effectLst/>
                          <a:latin typeface="Comic Sans MS" pitchFamily="66" charset="0"/>
                        </a:rPr>
                        <a:t>(nuo visų pasirinkusių laikyti bent vieną VBE)</a:t>
                      </a:r>
                    </a:p>
                  </a:txBody>
                  <a:tcPr marL="91456" marR="91456"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altLang="ru-RU" sz="2800" b="0" i="0" u="none" strike="noStrike" cap="none" normalizeH="0" baseline="0" dirty="0" smtClean="0">
                          <a:ln>
                            <a:noFill/>
                          </a:ln>
                          <a:solidFill>
                            <a:schemeClr val="tx1"/>
                          </a:solidFill>
                          <a:effectLst/>
                          <a:latin typeface="Comic Sans MS" pitchFamily="66" charset="0"/>
                        </a:rPr>
                        <a:t>2016 m. </a:t>
                      </a:r>
                    </a:p>
                  </a:txBody>
                  <a:tcPr marL="91456" marR="91456"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800" b="0" i="0" u="none" strike="noStrike" cap="none" normalizeH="0" baseline="0" dirty="0" smtClean="0">
                          <a:ln>
                            <a:noFill/>
                          </a:ln>
                          <a:solidFill>
                            <a:schemeClr val="tx1"/>
                          </a:solidFill>
                          <a:effectLst/>
                          <a:latin typeface="Comic Sans MS" pitchFamily="66" charset="0"/>
                        </a:rPr>
                        <a:t>8 (8,7%)</a:t>
                      </a:r>
                      <a:endParaRPr kumimoji="0" lang="en-US" altLang="ru-RU" sz="2800" b="0" i="0" u="none" strike="noStrike" cap="none" normalizeH="0" baseline="0" dirty="0" smtClean="0">
                        <a:ln>
                          <a:noFill/>
                        </a:ln>
                        <a:solidFill>
                          <a:schemeClr val="tx1"/>
                        </a:solidFill>
                        <a:effectLst/>
                        <a:latin typeface="Comic Sans MS" pitchFamily="66" charset="0"/>
                      </a:endParaRPr>
                    </a:p>
                  </a:txBody>
                  <a:tcPr marL="91456" marR="9145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400" b="0" i="0" u="none" strike="noStrike" cap="none" normalizeH="0" baseline="0" dirty="0" smtClean="0">
                          <a:ln>
                            <a:noFill/>
                          </a:ln>
                          <a:solidFill>
                            <a:schemeClr val="tx1"/>
                          </a:solidFill>
                          <a:effectLst/>
                          <a:latin typeface="Comic Sans MS" pitchFamily="66" charset="0"/>
                        </a:rPr>
                        <a:t>5 (5,4%)</a:t>
                      </a:r>
                    </a:p>
                  </a:txBody>
                  <a:tcPr marL="91456" marR="91456"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altLang="ru-RU" sz="2800" b="0" i="0" u="none" strike="noStrike" cap="none" normalizeH="0" baseline="0" dirty="0" smtClean="0">
                          <a:ln>
                            <a:noFill/>
                          </a:ln>
                          <a:solidFill>
                            <a:schemeClr val="tx1"/>
                          </a:solidFill>
                          <a:effectLst/>
                          <a:latin typeface="Comic Sans MS" pitchFamily="66" charset="0"/>
                        </a:rPr>
                        <a:t>2017 m.</a:t>
                      </a:r>
                    </a:p>
                  </a:txBody>
                  <a:tcPr marL="91456" marR="91456"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500" b="0" i="0" u="none" strike="noStrike" cap="none" normalizeH="0" baseline="0" dirty="0" smtClean="0">
                          <a:ln>
                            <a:noFill/>
                          </a:ln>
                          <a:solidFill>
                            <a:schemeClr val="tx1"/>
                          </a:solidFill>
                          <a:effectLst/>
                          <a:latin typeface="Comic Sans MS" pitchFamily="66" charset="0"/>
                        </a:rPr>
                        <a:t>16 (22,4%)</a:t>
                      </a:r>
                      <a:endParaRPr kumimoji="0" lang="en-US" altLang="ru-RU" sz="2500" b="0" i="0" u="none" strike="noStrike" cap="none" normalizeH="0" baseline="0" dirty="0" smtClean="0">
                        <a:ln>
                          <a:noFill/>
                        </a:ln>
                        <a:solidFill>
                          <a:schemeClr val="tx1"/>
                        </a:solidFill>
                        <a:effectLst/>
                        <a:latin typeface="Comic Sans MS" pitchFamily="66" charset="0"/>
                      </a:endParaRPr>
                    </a:p>
                  </a:txBody>
                  <a:tcPr marL="91456" marR="9145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400" b="0" i="0" u="none" strike="noStrike" cap="none" normalizeH="0" baseline="0" dirty="0" smtClean="0">
                          <a:ln>
                            <a:noFill/>
                          </a:ln>
                          <a:solidFill>
                            <a:schemeClr val="tx1"/>
                          </a:solidFill>
                          <a:effectLst/>
                          <a:latin typeface="Comic Sans MS" pitchFamily="66" charset="0"/>
                        </a:rPr>
                        <a:t>8 (7,9%)</a:t>
                      </a:r>
                    </a:p>
                  </a:txBody>
                  <a:tcPr marL="91456" marR="91456"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altLang="ru-RU" sz="2800" b="0" i="0" u="none" strike="noStrike" cap="none" normalizeH="0" baseline="0" dirty="0" smtClean="0">
                          <a:ln>
                            <a:noFill/>
                          </a:ln>
                          <a:solidFill>
                            <a:schemeClr val="tx1"/>
                          </a:solidFill>
                          <a:effectLst/>
                          <a:latin typeface="Comic Sans MS" pitchFamily="66" charset="0"/>
                        </a:rPr>
                        <a:t>2018 m.</a:t>
                      </a:r>
                    </a:p>
                  </a:txBody>
                  <a:tcPr marL="91456" marR="91456"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500" b="0" i="0" u="none" strike="noStrike" cap="none" normalizeH="0" baseline="0" dirty="0" smtClean="0">
                          <a:ln>
                            <a:noFill/>
                          </a:ln>
                          <a:solidFill>
                            <a:schemeClr val="tx1"/>
                          </a:solidFill>
                          <a:effectLst/>
                          <a:latin typeface="Comic Sans MS" pitchFamily="66" charset="0"/>
                        </a:rPr>
                        <a:t>11 (15,7%)</a:t>
                      </a:r>
                      <a:endParaRPr kumimoji="0" lang="en-US" altLang="ru-RU" sz="2500" b="0" i="0" u="none" strike="noStrike" cap="none" normalizeH="0" baseline="0" dirty="0" smtClean="0">
                        <a:ln>
                          <a:noFill/>
                        </a:ln>
                        <a:solidFill>
                          <a:schemeClr val="tx1"/>
                        </a:solidFill>
                        <a:effectLst/>
                        <a:latin typeface="Comic Sans MS" pitchFamily="66" charset="0"/>
                      </a:endParaRPr>
                    </a:p>
                  </a:txBody>
                  <a:tcPr marL="91456" marR="9145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400" b="0" i="0" u="none" strike="noStrike" cap="none" normalizeH="0" baseline="0" dirty="0" smtClean="0">
                          <a:ln>
                            <a:noFill/>
                          </a:ln>
                          <a:solidFill>
                            <a:schemeClr val="tx1"/>
                          </a:solidFill>
                          <a:effectLst/>
                          <a:latin typeface="Comic Sans MS" pitchFamily="66" charset="0"/>
                        </a:rPr>
                        <a:t>14 (20%)</a:t>
                      </a:r>
                    </a:p>
                  </a:txBody>
                  <a:tcPr marL="91456" marR="91456"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altLang="ru-RU" sz="2800" b="0" i="0" u="none" strike="noStrike" cap="none" normalizeH="0" baseline="0" dirty="0" smtClean="0">
                          <a:ln>
                            <a:noFill/>
                          </a:ln>
                          <a:solidFill>
                            <a:srgbClr val="C00000"/>
                          </a:solidFill>
                          <a:effectLst/>
                          <a:latin typeface="Comic Sans MS" pitchFamily="66" charset="0"/>
                        </a:rPr>
                        <a:t>2019 m.</a:t>
                      </a:r>
                    </a:p>
                  </a:txBody>
                  <a:tcPr marL="91456" marR="91456"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500" b="0" i="0" u="none" strike="noStrike" cap="none" normalizeH="0" baseline="0" dirty="0" smtClean="0">
                          <a:ln>
                            <a:noFill/>
                          </a:ln>
                          <a:solidFill>
                            <a:srgbClr val="FF0000"/>
                          </a:solidFill>
                          <a:effectLst/>
                          <a:latin typeface="Comic Sans MS" pitchFamily="66" charset="0"/>
                        </a:rPr>
                        <a:t>9 (14,1%)</a:t>
                      </a:r>
                      <a:endParaRPr kumimoji="0" lang="en-US" altLang="ru-RU" sz="2500" b="0" i="0" u="none" strike="noStrike" cap="none" normalizeH="0" baseline="0" dirty="0" smtClean="0">
                        <a:ln>
                          <a:noFill/>
                        </a:ln>
                        <a:solidFill>
                          <a:srgbClr val="FF0000"/>
                        </a:solidFill>
                        <a:effectLst/>
                        <a:latin typeface="Comic Sans MS" pitchFamily="66" charset="0"/>
                      </a:endParaRPr>
                    </a:p>
                  </a:txBody>
                  <a:tcPr marL="91456" marR="91456"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altLang="ru-RU" sz="2400" b="0" i="0" u="none" strike="noStrike" cap="none" normalizeH="0" baseline="0" dirty="0" smtClean="0">
                          <a:ln>
                            <a:noFill/>
                          </a:ln>
                          <a:solidFill>
                            <a:srgbClr val="C00000"/>
                          </a:solidFill>
                          <a:effectLst/>
                          <a:latin typeface="Comic Sans MS" pitchFamily="66" charset="0"/>
                        </a:rPr>
                        <a:t>4 (6,3%) </a:t>
                      </a:r>
                    </a:p>
                  </a:txBody>
                  <a:tcPr marL="91456" marR="91456"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kaidrės numerio vietos rezervavimo ženklas 1"/>
          <p:cNvSpPr>
            <a:spLocks noGrp="1"/>
          </p:cNvSpPr>
          <p:nvPr>
            <p:ph type="sldNum" sz="quarter" idx="12"/>
          </p:nvPr>
        </p:nvSpPr>
        <p:spPr/>
        <p:txBody>
          <a:bodyPr/>
          <a:lstStyle/>
          <a:p>
            <a:pPr>
              <a:defRPr/>
            </a:pPr>
            <a:fld id="{59F1B1B5-B080-4AD9-B170-C5558298A452}" type="slidenum">
              <a:rPr lang="lt-LT" smtClean="0"/>
              <a:pPr>
                <a:defRPr/>
              </a:pPr>
              <a:t>3</a:t>
            </a:fld>
            <a:endParaRPr lang="lt-L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MOKYMOSI PASIEKIMŲ LYGIUS </a:t>
            </a:r>
            <a:r>
              <a:rPr lang="lt-LT" altLang="lt-LT" sz="2800" dirty="0" smtClean="0"/>
              <a:t>	</a:t>
            </a:r>
          </a:p>
        </p:txBody>
      </p:sp>
      <p:sp>
        <p:nvSpPr>
          <p:cNvPr id="18436" name="Stačiakampis 5"/>
          <p:cNvSpPr>
            <a:spLocks noChangeArrowheads="1"/>
          </p:cNvSpPr>
          <p:nvPr/>
        </p:nvSpPr>
        <p:spPr bwMode="auto">
          <a:xfrm>
            <a:off x="1691680" y="90872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Matematika, 6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algn="ct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2" name="Turinio vietos rezervavimo ženklas 1"/>
          <p:cNvGraphicFramePr>
            <a:graphicFrameLocks noGrp="1"/>
          </p:cNvGraphicFramePr>
          <p:nvPr>
            <p:ph idx="1"/>
            <p:extLst>
              <p:ext uri="{D42A27DB-BD31-4B8C-83A1-F6EECF244321}">
                <p14:modId xmlns:p14="http://schemas.microsoft.com/office/powerpoint/2010/main" val="3905697694"/>
              </p:ext>
            </p:extLst>
          </p:nvPr>
        </p:nvGraphicFramePr>
        <p:xfrm>
          <a:off x="1760854" y="4797152"/>
          <a:ext cx="4433651" cy="1371600"/>
        </p:xfrm>
        <a:graphic>
          <a:graphicData uri="http://schemas.openxmlformats.org/drawingml/2006/table">
            <a:tbl>
              <a:tblPr firstRow="1" bandRow="1">
                <a:tableStyleId>{5C22544A-7EE6-4342-B048-85BDC9FD1C3A}</a:tableStyleId>
              </a:tblPr>
              <a:tblGrid>
                <a:gridCol w="1256297"/>
                <a:gridCol w="1444661"/>
                <a:gridCol w="1732693"/>
              </a:tblGrid>
              <a:tr h="288032">
                <a:tc gridSpan="3">
                  <a:txBody>
                    <a:bodyPr/>
                    <a:lstStyle/>
                    <a:p>
                      <a:pPr algn="ctr"/>
                      <a:r>
                        <a:rPr lang="lt-LT" baseline="0" dirty="0" smtClean="0">
                          <a:solidFill>
                            <a:schemeClr val="tx2"/>
                          </a:solidFill>
                        </a:rPr>
                        <a:t>Nepasiektas patenkinamas lygis</a:t>
                      </a:r>
                      <a:endParaRPr lang="lt-LT" baseline="0" dirty="0">
                        <a:solidFill>
                          <a:schemeClr val="tx2"/>
                        </a:solidFill>
                      </a:endParaRPr>
                    </a:p>
                  </a:txBody>
                  <a:tcPr/>
                </a:tc>
                <a:tc hMerge="1">
                  <a:txBody>
                    <a:bodyPr/>
                    <a:lstStyle/>
                    <a:p>
                      <a:endParaRPr lang="lt-LT" dirty="0"/>
                    </a:p>
                  </a:txBody>
                  <a:tcPr/>
                </a:tc>
                <a:tc hMerge="1">
                  <a:txBody>
                    <a:bodyPr/>
                    <a:lstStyle/>
                    <a:p>
                      <a:pPr algn="ctr"/>
                      <a:endParaRPr lang="lt-LT" baseline="0" dirty="0">
                        <a:solidFill>
                          <a:schemeClr val="tx2"/>
                        </a:solidFill>
                      </a:endParaRPr>
                    </a:p>
                  </a:txBody>
                  <a:tcPr/>
                </a:tc>
              </a:tr>
              <a:tr h="354320">
                <a:tc>
                  <a:txBody>
                    <a:bodyPr/>
                    <a:lstStyle/>
                    <a:p>
                      <a:endParaRPr lang="lt-L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2018 m</a:t>
                      </a:r>
                      <a:endParaRPr lang="lt-LT"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2019 m</a:t>
                      </a:r>
                      <a:endParaRPr lang="lt-LT" dirty="0" smtClean="0"/>
                    </a:p>
                    <a:p>
                      <a:pPr algn="ctr"/>
                      <a:endParaRPr lang="lt-LT" i="1" dirty="0"/>
                    </a:p>
                  </a:txBody>
                  <a:tcPr/>
                </a:tc>
              </a:tr>
              <a:tr h="204584">
                <a:tc>
                  <a:txBody>
                    <a:bodyPr/>
                    <a:lstStyle/>
                    <a:p>
                      <a:r>
                        <a:rPr lang="lt-LT" sz="1400" dirty="0" smtClean="0"/>
                        <a:t>Visaginas</a:t>
                      </a:r>
                      <a:endParaRPr lang="lt-LT" sz="1400" dirty="0"/>
                    </a:p>
                  </a:txBody>
                  <a:tcPr>
                    <a:solidFill>
                      <a:srgbClr val="FFC000"/>
                    </a:solidFill>
                  </a:tcPr>
                </a:tc>
                <a:tc>
                  <a:txBody>
                    <a:bodyPr/>
                    <a:lstStyle/>
                    <a:p>
                      <a:pPr algn="ctr"/>
                      <a:r>
                        <a:rPr lang="lt-LT" b="1" dirty="0" smtClean="0">
                          <a:solidFill>
                            <a:schemeClr val="tx1"/>
                          </a:solidFill>
                        </a:rPr>
                        <a:t>3,0</a:t>
                      </a:r>
                      <a:endParaRPr lang="lt-LT" b="1" dirty="0">
                        <a:solidFill>
                          <a:schemeClr val="tx1"/>
                        </a:solidFill>
                      </a:endParaRPr>
                    </a:p>
                  </a:txBody>
                  <a:tcPr>
                    <a:solidFill>
                      <a:srgbClr val="FFC000"/>
                    </a:solidFill>
                  </a:tcPr>
                </a:tc>
                <a:tc>
                  <a:txBody>
                    <a:bodyPr/>
                    <a:lstStyle/>
                    <a:p>
                      <a:pPr algn="ctr"/>
                      <a:r>
                        <a:rPr lang="lt-LT" b="1" dirty="0" smtClean="0">
                          <a:solidFill>
                            <a:schemeClr val="tx1"/>
                          </a:solidFill>
                        </a:rPr>
                        <a:t>3,0</a:t>
                      </a:r>
                      <a:endParaRPr lang="lt-LT" b="1" dirty="0">
                        <a:solidFill>
                          <a:schemeClr val="tx1"/>
                        </a:solidFill>
                      </a:endParaRPr>
                    </a:p>
                  </a:txBody>
                  <a:tcPr>
                    <a:solidFill>
                      <a:srgbClr val="FFC000"/>
                    </a:solidFill>
                  </a:tcPr>
                </a:tc>
              </a:tr>
            </a:tbl>
          </a:graphicData>
        </a:graphic>
      </p:graphicFrame>
      <p:graphicFrame>
        <p:nvGraphicFramePr>
          <p:cNvPr id="7" name="Diagrama 6"/>
          <p:cNvGraphicFramePr>
            <a:graphicFrameLocks/>
          </p:cNvGraphicFramePr>
          <p:nvPr>
            <p:extLst>
              <p:ext uri="{D42A27DB-BD31-4B8C-83A1-F6EECF244321}">
                <p14:modId xmlns:p14="http://schemas.microsoft.com/office/powerpoint/2010/main" val="1540415335"/>
              </p:ext>
            </p:extLst>
          </p:nvPr>
        </p:nvGraphicFramePr>
        <p:xfrm>
          <a:off x="4499992" y="1772817"/>
          <a:ext cx="4104456"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30</a:t>
            </a:fld>
            <a:endParaRPr lang="lt-LT"/>
          </a:p>
        </p:txBody>
      </p:sp>
      <p:graphicFrame>
        <p:nvGraphicFramePr>
          <p:cNvPr id="9" name="Diagrama 8"/>
          <p:cNvGraphicFramePr>
            <a:graphicFrameLocks/>
          </p:cNvGraphicFramePr>
          <p:nvPr>
            <p:extLst>
              <p:ext uri="{D42A27DB-BD31-4B8C-83A1-F6EECF244321}">
                <p14:modId xmlns:p14="http://schemas.microsoft.com/office/powerpoint/2010/main" val="310521516"/>
              </p:ext>
            </p:extLst>
          </p:nvPr>
        </p:nvGraphicFramePr>
        <p:xfrm>
          <a:off x="395536" y="1772816"/>
          <a:ext cx="4104456"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9133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MOKYMOSI PASIEKIMŲ LYGIUS </a:t>
            </a:r>
            <a:r>
              <a:rPr lang="lt-LT" altLang="lt-LT" sz="2800" dirty="0" smtClean="0"/>
              <a:t>	</a:t>
            </a:r>
          </a:p>
        </p:txBody>
      </p:sp>
      <p:sp>
        <p:nvSpPr>
          <p:cNvPr id="18436" name="Stačiakampis 5"/>
          <p:cNvSpPr>
            <a:spLocks noChangeArrowheads="1"/>
          </p:cNvSpPr>
          <p:nvPr/>
        </p:nvSpPr>
        <p:spPr bwMode="auto">
          <a:xfrm>
            <a:off x="1691680" y="90872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a:solidFill>
                  <a:srgbClr val="7030A0"/>
                </a:solidFill>
                <a:latin typeface="Calibri" pitchFamily="34" charset="0"/>
              </a:rPr>
              <a:t>S</a:t>
            </a:r>
            <a:r>
              <a:rPr lang="lt-LT" altLang="lt-LT" sz="2400" b="1" dirty="0" smtClean="0">
                <a:solidFill>
                  <a:srgbClr val="7030A0"/>
                </a:solidFill>
                <a:latin typeface="Calibri" pitchFamily="34" charset="0"/>
              </a:rPr>
              <a:t>kaitymas, </a:t>
            </a:r>
            <a:r>
              <a:rPr lang="lt-LT" altLang="lt-LT" sz="2400" b="1" dirty="0">
                <a:solidFill>
                  <a:srgbClr val="7030A0"/>
                </a:solidFill>
                <a:latin typeface="Calibri" pitchFamily="34" charset="0"/>
              </a:rPr>
              <a:t>6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algn="ct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2" name="Turinio vietos rezervavimo ženklas 1"/>
          <p:cNvGraphicFramePr>
            <a:graphicFrameLocks noGrp="1"/>
          </p:cNvGraphicFramePr>
          <p:nvPr>
            <p:ph idx="1"/>
            <p:extLst>
              <p:ext uri="{D42A27DB-BD31-4B8C-83A1-F6EECF244321}">
                <p14:modId xmlns:p14="http://schemas.microsoft.com/office/powerpoint/2010/main" val="749775524"/>
              </p:ext>
            </p:extLst>
          </p:nvPr>
        </p:nvGraphicFramePr>
        <p:xfrm>
          <a:off x="1403648" y="4941992"/>
          <a:ext cx="4941550" cy="1371600"/>
        </p:xfrm>
        <a:graphic>
          <a:graphicData uri="http://schemas.openxmlformats.org/drawingml/2006/table">
            <a:tbl>
              <a:tblPr firstRow="1" bandRow="1">
                <a:tableStyleId>{5C22544A-7EE6-4342-B048-85BDC9FD1C3A}</a:tableStyleId>
              </a:tblPr>
              <a:tblGrid>
                <a:gridCol w="1296144"/>
                <a:gridCol w="1822703"/>
                <a:gridCol w="1822703"/>
              </a:tblGrid>
              <a:tr h="288032">
                <a:tc gridSpan="3">
                  <a:txBody>
                    <a:bodyPr/>
                    <a:lstStyle/>
                    <a:p>
                      <a:pPr algn="ctr"/>
                      <a:r>
                        <a:rPr lang="lt-LT" baseline="0" dirty="0" smtClean="0">
                          <a:solidFill>
                            <a:schemeClr val="tx2"/>
                          </a:solidFill>
                        </a:rPr>
                        <a:t>Nepasiektas patenkinamas lygis</a:t>
                      </a:r>
                      <a:endParaRPr lang="lt-LT" baseline="0" dirty="0">
                        <a:solidFill>
                          <a:schemeClr val="tx2"/>
                        </a:solidFill>
                      </a:endParaRPr>
                    </a:p>
                  </a:txBody>
                  <a:tcPr/>
                </a:tc>
                <a:tc hMerge="1">
                  <a:txBody>
                    <a:bodyPr/>
                    <a:lstStyle/>
                    <a:p>
                      <a:endParaRPr lang="lt-LT" dirty="0"/>
                    </a:p>
                  </a:txBody>
                  <a:tcPr/>
                </a:tc>
                <a:tc hMerge="1">
                  <a:txBody>
                    <a:bodyPr/>
                    <a:lstStyle/>
                    <a:p>
                      <a:pPr algn="ctr"/>
                      <a:endParaRPr lang="lt-LT" baseline="0" dirty="0">
                        <a:solidFill>
                          <a:schemeClr val="tx2"/>
                        </a:solidFill>
                      </a:endParaRPr>
                    </a:p>
                  </a:txBody>
                  <a:tcPr/>
                </a:tc>
              </a:tr>
              <a:tr h="354320">
                <a:tc>
                  <a:txBody>
                    <a:bodyPr/>
                    <a:lstStyle/>
                    <a:p>
                      <a:endParaRPr lang="lt-L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2018 m</a:t>
                      </a:r>
                      <a:endParaRPr lang="lt-LT"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2019 m</a:t>
                      </a:r>
                      <a:endParaRPr lang="lt-LT" dirty="0" smtClean="0"/>
                    </a:p>
                    <a:p>
                      <a:pPr algn="ctr"/>
                      <a:endParaRPr lang="lt-LT" i="1" dirty="0"/>
                    </a:p>
                  </a:txBody>
                  <a:tcPr/>
                </a:tc>
              </a:tr>
              <a:tr h="204584">
                <a:tc>
                  <a:txBody>
                    <a:bodyPr/>
                    <a:lstStyle/>
                    <a:p>
                      <a:r>
                        <a:rPr lang="lt-LT" sz="1400" dirty="0" smtClean="0"/>
                        <a:t>Visaginas</a:t>
                      </a:r>
                      <a:endParaRPr lang="lt-LT" sz="1400" dirty="0"/>
                    </a:p>
                  </a:txBody>
                  <a:tcPr>
                    <a:solidFill>
                      <a:srgbClr val="FFC000"/>
                    </a:solidFill>
                  </a:tcPr>
                </a:tc>
                <a:tc>
                  <a:txBody>
                    <a:bodyPr/>
                    <a:lstStyle/>
                    <a:p>
                      <a:pPr algn="ctr"/>
                      <a:r>
                        <a:rPr lang="lt-LT" b="1" dirty="0" smtClean="0">
                          <a:solidFill>
                            <a:schemeClr val="tx1"/>
                          </a:solidFill>
                        </a:rPr>
                        <a:t>3,8</a:t>
                      </a:r>
                      <a:endParaRPr lang="lt-LT" b="1" dirty="0">
                        <a:solidFill>
                          <a:schemeClr val="tx1"/>
                        </a:solidFill>
                      </a:endParaRPr>
                    </a:p>
                  </a:txBody>
                  <a:tcPr>
                    <a:solidFill>
                      <a:srgbClr val="FFC000"/>
                    </a:solidFill>
                  </a:tcPr>
                </a:tc>
                <a:tc>
                  <a:txBody>
                    <a:bodyPr/>
                    <a:lstStyle/>
                    <a:p>
                      <a:pPr algn="ctr"/>
                      <a:r>
                        <a:rPr lang="lt-LT" b="1" dirty="0" smtClean="0">
                          <a:solidFill>
                            <a:schemeClr val="tx1"/>
                          </a:solidFill>
                        </a:rPr>
                        <a:t>2,4</a:t>
                      </a:r>
                      <a:endParaRPr lang="lt-LT" b="1" dirty="0">
                        <a:solidFill>
                          <a:schemeClr val="tx1"/>
                        </a:solidFill>
                      </a:endParaRPr>
                    </a:p>
                  </a:txBody>
                  <a:tcPr>
                    <a:solidFill>
                      <a:srgbClr val="FFC000"/>
                    </a:solidFill>
                  </a:tcPr>
                </a:tc>
              </a:tr>
            </a:tbl>
          </a:graphicData>
        </a:graphic>
      </p:graphicFrame>
      <p:graphicFrame>
        <p:nvGraphicFramePr>
          <p:cNvPr id="7" name="Diagrama 6"/>
          <p:cNvGraphicFramePr>
            <a:graphicFrameLocks/>
          </p:cNvGraphicFramePr>
          <p:nvPr>
            <p:extLst>
              <p:ext uri="{D42A27DB-BD31-4B8C-83A1-F6EECF244321}">
                <p14:modId xmlns:p14="http://schemas.microsoft.com/office/powerpoint/2010/main" val="3111493834"/>
              </p:ext>
            </p:extLst>
          </p:nvPr>
        </p:nvGraphicFramePr>
        <p:xfrm>
          <a:off x="4499992" y="1772817"/>
          <a:ext cx="4104456"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31</a:t>
            </a:fld>
            <a:endParaRPr lang="lt-LT"/>
          </a:p>
        </p:txBody>
      </p:sp>
      <p:graphicFrame>
        <p:nvGraphicFramePr>
          <p:cNvPr id="8" name="Diagrama 7"/>
          <p:cNvGraphicFramePr>
            <a:graphicFrameLocks/>
          </p:cNvGraphicFramePr>
          <p:nvPr>
            <p:extLst>
              <p:ext uri="{D42A27DB-BD31-4B8C-83A1-F6EECF244321}">
                <p14:modId xmlns:p14="http://schemas.microsoft.com/office/powerpoint/2010/main" val="3027011430"/>
              </p:ext>
            </p:extLst>
          </p:nvPr>
        </p:nvGraphicFramePr>
        <p:xfrm>
          <a:off x="323528" y="1772816"/>
          <a:ext cx="4104456"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89310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467544"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smtClean="0"/>
              <a:t>MOKINIŲ PASISKIRSTYMAS PAGAL MOKYMOSI PASIEKIMŲ LYGIUS </a:t>
            </a:r>
            <a:r>
              <a:rPr lang="lt-LT" altLang="lt-LT" sz="2800" dirty="0" smtClean="0"/>
              <a:t>	</a:t>
            </a:r>
          </a:p>
        </p:txBody>
      </p:sp>
      <p:sp>
        <p:nvSpPr>
          <p:cNvPr id="18436" name="Stačiakampis 5"/>
          <p:cNvSpPr>
            <a:spLocks noChangeArrowheads="1"/>
          </p:cNvSpPr>
          <p:nvPr/>
        </p:nvSpPr>
        <p:spPr bwMode="auto">
          <a:xfrm>
            <a:off x="1691680" y="908720"/>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FontTx/>
              <a:buNone/>
            </a:pPr>
            <a:r>
              <a:rPr lang="lt-LT" altLang="lt-LT" sz="2400" b="1" dirty="0" smtClean="0">
                <a:solidFill>
                  <a:srgbClr val="7030A0"/>
                </a:solidFill>
                <a:latin typeface="Calibri" pitchFamily="34" charset="0"/>
              </a:rPr>
              <a:t>Rašymas, </a:t>
            </a:r>
            <a:r>
              <a:rPr lang="lt-LT" altLang="lt-LT" sz="2400" b="1" dirty="0">
                <a:solidFill>
                  <a:srgbClr val="7030A0"/>
                </a:solidFill>
                <a:latin typeface="Calibri" pitchFamily="34" charset="0"/>
              </a:rPr>
              <a:t>6 </a:t>
            </a:r>
            <a:r>
              <a:rPr lang="lt-LT" altLang="lt-LT" sz="2400" b="1" dirty="0" err="1">
                <a:solidFill>
                  <a:srgbClr val="7030A0"/>
                </a:solidFill>
                <a:latin typeface="Calibri" pitchFamily="34" charset="0"/>
              </a:rPr>
              <a:t>kl</a:t>
            </a:r>
            <a:r>
              <a:rPr lang="lt-LT" altLang="lt-LT" sz="2400" b="1" dirty="0">
                <a:solidFill>
                  <a:srgbClr val="7030A0"/>
                </a:solidFill>
                <a:latin typeface="Calibri" pitchFamily="34" charset="0"/>
              </a:rPr>
              <a:t>.</a:t>
            </a:r>
            <a:endParaRPr lang="lt-LT" altLang="lt-LT" sz="1800" dirty="0">
              <a:solidFill>
                <a:srgbClr val="000000"/>
              </a:solidFill>
              <a:latin typeface="Calibri" pitchFamily="34" charset="0"/>
            </a:endParaRPr>
          </a:p>
          <a:p>
            <a:pPr algn="ctr" eaLnBrk="1" hangingPunct="1">
              <a:spcBef>
                <a:spcPct val="0"/>
              </a:spcBef>
              <a:buFontTx/>
              <a:buNone/>
            </a:pPr>
            <a:r>
              <a:rPr lang="lt-LT" altLang="lt-LT" sz="1800" b="1" dirty="0" smtClean="0">
                <a:solidFill>
                  <a:srgbClr val="9148C8"/>
                </a:solidFill>
                <a:latin typeface="Calibri" pitchFamily="34" charset="0"/>
              </a:rPr>
              <a:t>2018 m.                                                    2019 m.</a:t>
            </a:r>
            <a:r>
              <a:rPr lang="lt-LT" altLang="lt-LT" sz="1800" dirty="0">
                <a:solidFill>
                  <a:srgbClr val="000000"/>
                </a:solidFill>
                <a:latin typeface="Calibri" pitchFamily="34" charset="0"/>
              </a:rPr>
              <a:t>	</a:t>
            </a:r>
          </a:p>
        </p:txBody>
      </p:sp>
      <p:graphicFrame>
        <p:nvGraphicFramePr>
          <p:cNvPr id="2" name="Turinio vietos rezervavimo ženklas 1"/>
          <p:cNvGraphicFramePr>
            <a:graphicFrameLocks noGrp="1"/>
          </p:cNvGraphicFramePr>
          <p:nvPr>
            <p:ph idx="1"/>
            <p:extLst>
              <p:ext uri="{D42A27DB-BD31-4B8C-83A1-F6EECF244321}">
                <p14:modId xmlns:p14="http://schemas.microsoft.com/office/powerpoint/2010/main" val="3416681397"/>
              </p:ext>
            </p:extLst>
          </p:nvPr>
        </p:nvGraphicFramePr>
        <p:xfrm>
          <a:off x="1979712" y="4725144"/>
          <a:ext cx="6696744" cy="1656184"/>
        </p:xfrm>
        <a:graphic>
          <a:graphicData uri="http://schemas.openxmlformats.org/drawingml/2006/table">
            <a:tbl>
              <a:tblPr firstRow="1" bandRow="1">
                <a:tableStyleId>{5C22544A-7EE6-4342-B048-85BDC9FD1C3A}</a:tableStyleId>
              </a:tblPr>
              <a:tblGrid>
                <a:gridCol w="1307346"/>
                <a:gridCol w="1503364"/>
                <a:gridCol w="3886034"/>
              </a:tblGrid>
              <a:tr h="288032">
                <a:tc gridSpan="3">
                  <a:txBody>
                    <a:bodyPr/>
                    <a:lstStyle/>
                    <a:p>
                      <a:pPr algn="ctr"/>
                      <a:r>
                        <a:rPr lang="lt-LT" baseline="0" dirty="0" smtClean="0">
                          <a:solidFill>
                            <a:schemeClr val="tx2"/>
                          </a:solidFill>
                        </a:rPr>
                        <a:t>Nepasiektas patenkinamas lygis</a:t>
                      </a:r>
                      <a:endParaRPr lang="lt-LT" baseline="0" dirty="0">
                        <a:solidFill>
                          <a:schemeClr val="tx2"/>
                        </a:solidFill>
                      </a:endParaRPr>
                    </a:p>
                  </a:txBody>
                  <a:tcPr/>
                </a:tc>
                <a:tc hMerge="1">
                  <a:txBody>
                    <a:bodyPr/>
                    <a:lstStyle/>
                    <a:p>
                      <a:endParaRPr lang="lt-LT" dirty="0"/>
                    </a:p>
                  </a:txBody>
                  <a:tcPr/>
                </a:tc>
                <a:tc hMerge="1">
                  <a:txBody>
                    <a:bodyPr/>
                    <a:lstStyle/>
                    <a:p>
                      <a:pPr algn="ctr"/>
                      <a:endParaRPr lang="lt-LT" baseline="0" dirty="0">
                        <a:solidFill>
                          <a:schemeClr val="tx2"/>
                        </a:solidFill>
                      </a:endParaRPr>
                    </a:p>
                  </a:txBody>
                  <a:tcPr/>
                </a:tc>
              </a:tr>
              <a:tr h="354320">
                <a:tc>
                  <a:txBody>
                    <a:bodyPr/>
                    <a:lstStyle/>
                    <a:p>
                      <a:endParaRPr lang="lt-LT"/>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2018 m</a:t>
                      </a:r>
                      <a:endParaRPr lang="lt-LT"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i="1" dirty="0" smtClean="0"/>
                        <a:t>2019 m</a:t>
                      </a:r>
                      <a:endParaRPr lang="lt-LT" dirty="0" smtClean="0"/>
                    </a:p>
                    <a:p>
                      <a:pPr algn="ctr"/>
                      <a:endParaRPr lang="lt-LT" i="1" dirty="0"/>
                    </a:p>
                  </a:txBody>
                  <a:tcPr/>
                </a:tc>
              </a:tr>
              <a:tr h="650344">
                <a:tc>
                  <a:txBody>
                    <a:bodyPr/>
                    <a:lstStyle/>
                    <a:p>
                      <a:r>
                        <a:rPr lang="lt-LT" sz="1400" dirty="0" smtClean="0"/>
                        <a:t>Visaginas</a:t>
                      </a:r>
                      <a:endParaRPr lang="lt-LT" sz="1400" dirty="0"/>
                    </a:p>
                  </a:txBody>
                  <a:tcPr>
                    <a:solidFill>
                      <a:srgbClr val="FFC000"/>
                    </a:solidFill>
                  </a:tcPr>
                </a:tc>
                <a:tc>
                  <a:txBody>
                    <a:bodyPr/>
                    <a:lstStyle/>
                    <a:p>
                      <a:pPr algn="ctr"/>
                      <a:r>
                        <a:rPr lang="lt-LT" b="1" dirty="0" smtClean="0">
                          <a:solidFill>
                            <a:schemeClr val="tx2"/>
                          </a:solidFill>
                        </a:rPr>
                        <a:t>28,1</a:t>
                      </a:r>
                      <a:endParaRPr lang="lt-LT" b="1" dirty="0">
                        <a:solidFill>
                          <a:schemeClr val="tx2"/>
                        </a:solidFill>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b="1" dirty="0" smtClean="0">
                          <a:solidFill>
                            <a:schemeClr val="tx2"/>
                          </a:solidFill>
                        </a:rPr>
                        <a:t>19,5 </a:t>
                      </a:r>
                      <a:r>
                        <a:rPr lang="lt-LT" sz="1800" b="1" dirty="0" smtClean="0">
                          <a:solidFill>
                            <a:srgbClr val="FF0000"/>
                          </a:solidFill>
                        </a:rPr>
                        <a:t>(</a:t>
                      </a:r>
                      <a:r>
                        <a:rPr lang="lt-LT" sz="1800" b="0" dirty="0" smtClean="0">
                          <a:solidFill>
                            <a:srgbClr val="FF0000"/>
                          </a:solidFill>
                        </a:rPr>
                        <a:t>m</a:t>
                      </a:r>
                      <a:r>
                        <a:rPr lang="lt-LT" sz="1800" dirty="0" smtClean="0">
                          <a:solidFill>
                            <a:srgbClr val="FF0000"/>
                          </a:solidFill>
                        </a:rPr>
                        <a:t>okyklose rusų mok. k. </a:t>
                      </a:r>
                      <a:r>
                        <a:rPr lang="lt-LT" sz="1800" b="1" dirty="0" smtClean="0">
                          <a:solidFill>
                            <a:srgbClr val="FF0000"/>
                          </a:solidFill>
                        </a:rPr>
                        <a:t>4,8, </a:t>
                      </a:r>
                      <a:r>
                        <a:rPr lang="lt-LT" sz="1800" b="0" dirty="0" smtClean="0">
                          <a:solidFill>
                            <a:srgbClr val="FF0000"/>
                          </a:solidFill>
                        </a:rPr>
                        <a:t>liet. mok. k.</a:t>
                      </a:r>
                      <a:r>
                        <a:rPr lang="lt-LT" sz="1800" b="1" dirty="0" smtClean="0">
                          <a:solidFill>
                            <a:srgbClr val="FF0000"/>
                          </a:solidFill>
                        </a:rPr>
                        <a:t> – 44,3)</a:t>
                      </a:r>
                    </a:p>
                  </a:txBody>
                  <a:tcPr>
                    <a:solidFill>
                      <a:srgbClr val="FFC000"/>
                    </a:solidFill>
                  </a:tcPr>
                </a:tc>
              </a:tr>
            </a:tbl>
          </a:graphicData>
        </a:graphic>
      </p:graphicFrame>
      <p:graphicFrame>
        <p:nvGraphicFramePr>
          <p:cNvPr id="7" name="Diagrama 6"/>
          <p:cNvGraphicFramePr>
            <a:graphicFrameLocks/>
          </p:cNvGraphicFramePr>
          <p:nvPr>
            <p:extLst>
              <p:ext uri="{D42A27DB-BD31-4B8C-83A1-F6EECF244321}">
                <p14:modId xmlns:p14="http://schemas.microsoft.com/office/powerpoint/2010/main" val="3254332812"/>
              </p:ext>
            </p:extLst>
          </p:nvPr>
        </p:nvGraphicFramePr>
        <p:xfrm>
          <a:off x="4499992" y="1772817"/>
          <a:ext cx="4104456"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32</a:t>
            </a:fld>
            <a:endParaRPr lang="lt-LT"/>
          </a:p>
        </p:txBody>
      </p:sp>
      <p:graphicFrame>
        <p:nvGraphicFramePr>
          <p:cNvPr id="9" name="Diagrama 8"/>
          <p:cNvGraphicFramePr>
            <a:graphicFrameLocks/>
          </p:cNvGraphicFramePr>
          <p:nvPr>
            <p:extLst>
              <p:ext uri="{D42A27DB-BD31-4B8C-83A1-F6EECF244321}">
                <p14:modId xmlns:p14="http://schemas.microsoft.com/office/powerpoint/2010/main" val="2843593407"/>
              </p:ext>
            </p:extLst>
          </p:nvPr>
        </p:nvGraphicFramePr>
        <p:xfrm>
          <a:off x="107504" y="1924383"/>
          <a:ext cx="4104456"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85774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685800" y="476250"/>
            <a:ext cx="6870700" cy="864518"/>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3200" dirty="0" smtClean="0"/>
              <a:t>Palyginimas su 4 </a:t>
            </a:r>
            <a:r>
              <a:rPr lang="lt-LT" altLang="lt-LT" sz="3200" dirty="0" err="1" smtClean="0"/>
              <a:t>kl</a:t>
            </a:r>
            <a:r>
              <a:rPr lang="lt-LT" altLang="lt-LT" sz="3200" dirty="0" smtClean="0"/>
              <a:t>. (2017 m.)</a:t>
            </a:r>
          </a:p>
        </p:txBody>
      </p:sp>
      <p:graphicFrame>
        <p:nvGraphicFramePr>
          <p:cNvPr id="2" name="Turinio vietos rezervavimo ženklas 4"/>
          <p:cNvGraphicFramePr>
            <a:graphicFrameLocks noGrp="1"/>
          </p:cNvGraphicFramePr>
          <p:nvPr>
            <p:ph idx="1"/>
            <p:extLst>
              <p:ext uri="{D42A27DB-BD31-4B8C-83A1-F6EECF244321}">
                <p14:modId xmlns:p14="http://schemas.microsoft.com/office/powerpoint/2010/main" val="1635994986"/>
              </p:ext>
            </p:extLst>
          </p:nvPr>
        </p:nvGraphicFramePr>
        <p:xfrm>
          <a:off x="0" y="2248930"/>
          <a:ext cx="6264622"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Stačiakampis 5"/>
          <p:cNvSpPr>
            <a:spLocks noChangeArrowheads="1"/>
          </p:cNvSpPr>
          <p:nvPr/>
        </p:nvSpPr>
        <p:spPr bwMode="auto">
          <a:xfrm>
            <a:off x="1763688" y="134076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lt-LT" altLang="lt-LT" sz="2400" b="1" dirty="0" smtClean="0">
                <a:solidFill>
                  <a:srgbClr val="000000"/>
                </a:solidFill>
                <a:latin typeface="Calibri" pitchFamily="34" charset="0"/>
              </a:rPr>
              <a:t>Skaitymas</a:t>
            </a:r>
            <a:r>
              <a:rPr lang="lt-LT" altLang="lt-LT" sz="1800" dirty="0">
                <a:solidFill>
                  <a:srgbClr val="000000"/>
                </a:solidFill>
                <a:latin typeface="Calibri" pitchFamily="34" charset="0"/>
              </a:rPr>
              <a:t>	</a:t>
            </a:r>
          </a:p>
        </p:txBody>
      </p:sp>
      <p:sp>
        <p:nvSpPr>
          <p:cNvPr id="18437" name="Stačiakampis 6"/>
          <p:cNvSpPr>
            <a:spLocks noChangeArrowheads="1"/>
          </p:cNvSpPr>
          <p:nvPr/>
        </p:nvSpPr>
        <p:spPr bwMode="auto">
          <a:xfrm>
            <a:off x="1835150" y="602138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lt-LT" altLang="lt-LT" sz="1800" dirty="0">
                <a:solidFill>
                  <a:srgbClr val="FF0000"/>
                </a:solidFill>
                <a:latin typeface="Calibri" pitchFamily="34" charset="0"/>
              </a:rPr>
              <a:t>	</a:t>
            </a:r>
          </a:p>
        </p:txBody>
      </p:sp>
      <p:graphicFrame>
        <p:nvGraphicFramePr>
          <p:cNvPr id="5" name="Diagrama 4"/>
          <p:cNvGraphicFramePr/>
          <p:nvPr>
            <p:extLst>
              <p:ext uri="{D42A27DB-BD31-4B8C-83A1-F6EECF244321}">
                <p14:modId xmlns:p14="http://schemas.microsoft.com/office/powerpoint/2010/main" val="2986933148"/>
              </p:ext>
            </p:extLst>
          </p:nvPr>
        </p:nvGraphicFramePr>
        <p:xfrm>
          <a:off x="3779912" y="1791611"/>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33</a:t>
            </a:fld>
            <a:endParaRPr lang="lt-LT"/>
          </a:p>
        </p:txBody>
      </p:sp>
    </p:spTree>
    <p:extLst>
      <p:ext uri="{BB962C8B-B14F-4D97-AF65-F5344CB8AC3E}">
        <p14:creationId xmlns:p14="http://schemas.microsoft.com/office/powerpoint/2010/main" val="464621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685800" y="476250"/>
            <a:ext cx="6870700" cy="864518"/>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3200" dirty="0" smtClean="0"/>
              <a:t>Palyginimas su 4 </a:t>
            </a:r>
            <a:r>
              <a:rPr lang="lt-LT" altLang="lt-LT" sz="3200" dirty="0" err="1" smtClean="0"/>
              <a:t>kl</a:t>
            </a:r>
            <a:r>
              <a:rPr lang="lt-LT" altLang="lt-LT" sz="3200" dirty="0" smtClean="0"/>
              <a:t>. (2017 m.)</a:t>
            </a:r>
          </a:p>
        </p:txBody>
      </p:sp>
      <p:graphicFrame>
        <p:nvGraphicFramePr>
          <p:cNvPr id="2" name="Turinio vietos rezervavimo ženklas 4"/>
          <p:cNvGraphicFramePr>
            <a:graphicFrameLocks noGrp="1"/>
          </p:cNvGraphicFramePr>
          <p:nvPr>
            <p:ph idx="1"/>
            <p:extLst>
              <p:ext uri="{D42A27DB-BD31-4B8C-83A1-F6EECF244321}">
                <p14:modId xmlns:p14="http://schemas.microsoft.com/office/powerpoint/2010/main" val="867349474"/>
              </p:ext>
            </p:extLst>
          </p:nvPr>
        </p:nvGraphicFramePr>
        <p:xfrm>
          <a:off x="179512" y="1988840"/>
          <a:ext cx="5184576"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Stačiakampis 5"/>
          <p:cNvSpPr>
            <a:spLocks noChangeArrowheads="1"/>
          </p:cNvSpPr>
          <p:nvPr/>
        </p:nvSpPr>
        <p:spPr bwMode="auto">
          <a:xfrm>
            <a:off x="1619672" y="126876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lt-LT" altLang="lt-LT" sz="2400" b="1" dirty="0" smtClean="0">
                <a:solidFill>
                  <a:srgbClr val="000000"/>
                </a:solidFill>
                <a:latin typeface="Calibri" pitchFamily="34" charset="0"/>
              </a:rPr>
              <a:t>Matematika</a:t>
            </a:r>
            <a:r>
              <a:rPr lang="lt-LT" altLang="lt-LT" sz="1800" dirty="0">
                <a:solidFill>
                  <a:srgbClr val="000000"/>
                </a:solidFill>
                <a:latin typeface="Calibri" pitchFamily="34" charset="0"/>
              </a:rPr>
              <a:t>	</a:t>
            </a:r>
          </a:p>
        </p:txBody>
      </p:sp>
      <p:sp>
        <p:nvSpPr>
          <p:cNvPr id="18437" name="Stačiakampis 6"/>
          <p:cNvSpPr>
            <a:spLocks noChangeArrowheads="1"/>
          </p:cNvSpPr>
          <p:nvPr/>
        </p:nvSpPr>
        <p:spPr bwMode="auto">
          <a:xfrm>
            <a:off x="1835150" y="602138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lt-LT" altLang="lt-LT" sz="1800" dirty="0">
                <a:solidFill>
                  <a:srgbClr val="FF0000"/>
                </a:solidFill>
                <a:latin typeface="Calibri" pitchFamily="34" charset="0"/>
              </a:rPr>
              <a:t>	</a:t>
            </a:r>
          </a:p>
        </p:txBody>
      </p:sp>
      <p:graphicFrame>
        <p:nvGraphicFramePr>
          <p:cNvPr id="7" name="Diagrama 6"/>
          <p:cNvGraphicFramePr/>
          <p:nvPr>
            <p:extLst>
              <p:ext uri="{D42A27DB-BD31-4B8C-83A1-F6EECF244321}">
                <p14:modId xmlns:p14="http://schemas.microsoft.com/office/powerpoint/2010/main" val="3878940093"/>
              </p:ext>
            </p:extLst>
          </p:nvPr>
        </p:nvGraphicFramePr>
        <p:xfrm>
          <a:off x="4211960" y="1772816"/>
          <a:ext cx="460851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34</a:t>
            </a:fld>
            <a:endParaRPr lang="lt-LT"/>
          </a:p>
        </p:txBody>
      </p:sp>
    </p:spTree>
    <p:extLst>
      <p:ext uri="{BB962C8B-B14F-4D97-AF65-F5344CB8AC3E}">
        <p14:creationId xmlns:p14="http://schemas.microsoft.com/office/powerpoint/2010/main" val="3403039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685800" y="476250"/>
            <a:ext cx="6870700" cy="864518"/>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3200" dirty="0" smtClean="0"/>
              <a:t>Palyginimas su 4 </a:t>
            </a:r>
            <a:r>
              <a:rPr lang="lt-LT" altLang="lt-LT" sz="3200" dirty="0" err="1" smtClean="0"/>
              <a:t>kl</a:t>
            </a:r>
            <a:r>
              <a:rPr lang="lt-LT" altLang="lt-LT" sz="3200" dirty="0" smtClean="0"/>
              <a:t>. (2017 m.)</a:t>
            </a:r>
          </a:p>
        </p:txBody>
      </p:sp>
      <p:graphicFrame>
        <p:nvGraphicFramePr>
          <p:cNvPr id="2" name="Turinio vietos rezervavimo ženklas 4"/>
          <p:cNvGraphicFramePr>
            <a:graphicFrameLocks noGrp="1"/>
          </p:cNvGraphicFramePr>
          <p:nvPr>
            <p:ph idx="1"/>
            <p:extLst>
              <p:ext uri="{D42A27DB-BD31-4B8C-83A1-F6EECF244321}">
                <p14:modId xmlns:p14="http://schemas.microsoft.com/office/powerpoint/2010/main" val="1086416741"/>
              </p:ext>
            </p:extLst>
          </p:nvPr>
        </p:nvGraphicFramePr>
        <p:xfrm>
          <a:off x="179512" y="1988840"/>
          <a:ext cx="5184576"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Stačiakampis 5"/>
          <p:cNvSpPr>
            <a:spLocks noChangeArrowheads="1"/>
          </p:cNvSpPr>
          <p:nvPr/>
        </p:nvSpPr>
        <p:spPr bwMode="auto">
          <a:xfrm>
            <a:off x="1619672" y="1268760"/>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lt-LT" altLang="lt-LT" sz="2400" b="1" dirty="0" smtClean="0">
                <a:solidFill>
                  <a:srgbClr val="000000"/>
                </a:solidFill>
                <a:latin typeface="Calibri" pitchFamily="34" charset="0"/>
              </a:rPr>
              <a:t>Rašymas</a:t>
            </a:r>
            <a:r>
              <a:rPr lang="lt-LT" altLang="lt-LT" sz="1800" dirty="0">
                <a:solidFill>
                  <a:srgbClr val="000000"/>
                </a:solidFill>
                <a:latin typeface="Calibri" pitchFamily="34" charset="0"/>
              </a:rPr>
              <a:t>	</a:t>
            </a:r>
          </a:p>
        </p:txBody>
      </p:sp>
      <p:sp>
        <p:nvSpPr>
          <p:cNvPr id="18437" name="Stačiakampis 6"/>
          <p:cNvSpPr>
            <a:spLocks noChangeArrowheads="1"/>
          </p:cNvSpPr>
          <p:nvPr/>
        </p:nvSpPr>
        <p:spPr bwMode="auto">
          <a:xfrm>
            <a:off x="1835150" y="6021388"/>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lt-LT" altLang="lt-LT" sz="1800" dirty="0">
                <a:solidFill>
                  <a:srgbClr val="FF0000"/>
                </a:solidFill>
                <a:latin typeface="Calibri" pitchFamily="34" charset="0"/>
              </a:rPr>
              <a:t>	</a:t>
            </a:r>
          </a:p>
        </p:txBody>
      </p:sp>
      <p:graphicFrame>
        <p:nvGraphicFramePr>
          <p:cNvPr id="7" name="Diagrama 6"/>
          <p:cNvGraphicFramePr/>
          <p:nvPr>
            <p:extLst>
              <p:ext uri="{D42A27DB-BD31-4B8C-83A1-F6EECF244321}">
                <p14:modId xmlns:p14="http://schemas.microsoft.com/office/powerpoint/2010/main" val="480869436"/>
              </p:ext>
            </p:extLst>
          </p:nvPr>
        </p:nvGraphicFramePr>
        <p:xfrm>
          <a:off x="4211960" y="1753311"/>
          <a:ext cx="460851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35</a:t>
            </a:fld>
            <a:endParaRPr lang="lt-LT"/>
          </a:p>
        </p:txBody>
      </p:sp>
    </p:spTree>
    <p:extLst>
      <p:ext uri="{BB962C8B-B14F-4D97-AF65-F5344CB8AC3E}">
        <p14:creationId xmlns:p14="http://schemas.microsoft.com/office/powerpoint/2010/main" val="4065333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539552" y="332656"/>
            <a:ext cx="7560840" cy="648072"/>
          </a:xfrm>
        </p:spPr>
        <p:txBody>
          <a:bodyPr/>
          <a:lstStyle/>
          <a:p>
            <a:r>
              <a:rPr lang="lt-LT" altLang="lt-LT" sz="3200" dirty="0" smtClean="0"/>
              <a:t/>
            </a:r>
            <a:br>
              <a:rPr lang="lt-LT" altLang="lt-LT" sz="3200" dirty="0" smtClean="0"/>
            </a:br>
            <a:r>
              <a:rPr lang="lt-LT" altLang="lt-LT" sz="3200" dirty="0" smtClean="0"/>
              <a:t/>
            </a:r>
            <a:br>
              <a:rPr lang="lt-LT" altLang="lt-LT" sz="3200" dirty="0" smtClean="0"/>
            </a:br>
            <a:r>
              <a:rPr lang="lt-LT" altLang="lt-LT" sz="1600" b="1" dirty="0" err="1" smtClean="0"/>
              <a:t>eNMPP</a:t>
            </a:r>
            <a:r>
              <a:rPr lang="lt-LT" altLang="lt-LT" sz="1600" b="1" dirty="0" smtClean="0"/>
              <a:t>:</a:t>
            </a:r>
            <a:r>
              <a:rPr lang="lt-LT" altLang="lt-LT" sz="1600" dirty="0" smtClean="0"/>
              <a:t> </a:t>
            </a:r>
            <a:r>
              <a:rPr lang="lt-LT" altLang="lt-LT" sz="1600" b="1" dirty="0" smtClean="0"/>
              <a:t>8 KL. MOKINIŲ PASISKIRSTYMAS PAGAL PASIEKIMŲ </a:t>
            </a:r>
            <a:r>
              <a:rPr lang="lt-LT" altLang="lt-LT" sz="2400" dirty="0" smtClean="0"/>
              <a:t>grupes</a:t>
            </a:r>
            <a:r>
              <a:rPr lang="lt-LT" altLang="lt-LT" sz="1600" dirty="0" smtClean="0"/>
              <a:t> </a:t>
            </a:r>
            <a:r>
              <a:rPr lang="lt-LT" altLang="lt-LT" sz="2800" dirty="0" smtClean="0"/>
              <a:t>	</a:t>
            </a:r>
          </a:p>
        </p:txBody>
      </p:sp>
      <p:sp>
        <p:nvSpPr>
          <p:cNvPr id="18436" name="Stačiakampis 5"/>
          <p:cNvSpPr>
            <a:spLocks noChangeArrowheads="1"/>
          </p:cNvSpPr>
          <p:nvPr/>
        </p:nvSpPr>
        <p:spPr bwMode="auto">
          <a:xfrm>
            <a:off x="1691680" y="908720"/>
            <a:ext cx="5256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omic Sans MS" pitchFamily="66" charset="0"/>
              </a:defRPr>
            </a:lvl1pPr>
            <a:lvl2pPr marL="742950" indent="-285750" eaLnBrk="0" hangingPunct="0">
              <a:spcBef>
                <a:spcPct val="20000"/>
              </a:spcBef>
              <a:buChar char="–"/>
              <a:defRPr sz="28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FontTx/>
              <a:buNone/>
            </a:pPr>
            <a:r>
              <a:rPr lang="lt-LT" altLang="lt-LT" sz="2400" b="1" dirty="0" smtClean="0">
                <a:solidFill>
                  <a:srgbClr val="7030A0"/>
                </a:solidFill>
                <a:latin typeface="Calibri" pitchFamily="34" charset="0"/>
              </a:rPr>
              <a:t>Matematika                     Gamtos mokslai</a:t>
            </a:r>
            <a:endParaRPr lang="lt-LT" altLang="lt-LT" sz="1800" dirty="0">
              <a:solidFill>
                <a:srgbClr val="000000"/>
              </a:solidFill>
              <a:latin typeface="Calibri" pitchFamily="34" charset="0"/>
            </a:endParaRPr>
          </a:p>
        </p:txBody>
      </p:sp>
      <p:graphicFrame>
        <p:nvGraphicFramePr>
          <p:cNvPr id="9" name="Diagrama 8"/>
          <p:cNvGraphicFramePr>
            <a:graphicFrameLocks/>
          </p:cNvGraphicFramePr>
          <p:nvPr>
            <p:extLst>
              <p:ext uri="{D42A27DB-BD31-4B8C-83A1-F6EECF244321}">
                <p14:modId xmlns:p14="http://schemas.microsoft.com/office/powerpoint/2010/main" val="4027059512"/>
              </p:ext>
            </p:extLst>
          </p:nvPr>
        </p:nvGraphicFramePr>
        <p:xfrm>
          <a:off x="107504" y="1700808"/>
          <a:ext cx="4752528"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3" name="Skaidrės numerio vietos rezervavimo ženklas 2"/>
          <p:cNvSpPr>
            <a:spLocks noGrp="1"/>
          </p:cNvSpPr>
          <p:nvPr>
            <p:ph type="sldNum" sz="quarter" idx="12"/>
          </p:nvPr>
        </p:nvSpPr>
        <p:spPr/>
        <p:txBody>
          <a:bodyPr/>
          <a:lstStyle/>
          <a:p>
            <a:pPr>
              <a:defRPr/>
            </a:pPr>
            <a:fld id="{08899059-527F-4862-8F00-5686E59C0DD4}" type="slidenum">
              <a:rPr lang="lt-LT" smtClean="0"/>
              <a:pPr>
                <a:defRPr/>
              </a:pPr>
              <a:t>36</a:t>
            </a:fld>
            <a:endParaRPr lang="lt-LT"/>
          </a:p>
        </p:txBody>
      </p:sp>
      <p:graphicFrame>
        <p:nvGraphicFramePr>
          <p:cNvPr id="8" name="Diagrama 7"/>
          <p:cNvGraphicFramePr>
            <a:graphicFrameLocks/>
          </p:cNvGraphicFramePr>
          <p:nvPr>
            <p:extLst>
              <p:ext uri="{D42A27DB-BD31-4B8C-83A1-F6EECF244321}">
                <p14:modId xmlns:p14="http://schemas.microsoft.com/office/powerpoint/2010/main" val="352481641"/>
              </p:ext>
            </p:extLst>
          </p:nvPr>
        </p:nvGraphicFramePr>
        <p:xfrm>
          <a:off x="4067944" y="1628800"/>
          <a:ext cx="4752528" cy="2808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7325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ntraštė 1"/>
          <p:cNvSpPr>
            <a:spLocks noGrp="1"/>
          </p:cNvSpPr>
          <p:nvPr>
            <p:ph type="title"/>
          </p:nvPr>
        </p:nvSpPr>
        <p:spPr/>
        <p:txBody>
          <a:bodyPr/>
          <a:lstStyle/>
          <a:p>
            <a:r>
              <a:rPr lang="lt-LT" altLang="lt-LT" smtClean="0"/>
              <a:t>Pridėtinė vertė</a:t>
            </a:r>
          </a:p>
        </p:txBody>
      </p:sp>
      <p:sp>
        <p:nvSpPr>
          <p:cNvPr id="32771" name="Turinio vietos rezervavimo ženklas 2"/>
          <p:cNvSpPr>
            <a:spLocks noGrp="1"/>
          </p:cNvSpPr>
          <p:nvPr>
            <p:ph idx="1"/>
          </p:nvPr>
        </p:nvSpPr>
        <p:spPr/>
        <p:txBody>
          <a:bodyPr/>
          <a:lstStyle/>
          <a:p>
            <a:pPr marL="0" indent="0">
              <a:buFontTx/>
              <a:buNone/>
            </a:pPr>
            <a:endParaRPr lang="lt-LT" altLang="lt-LT" sz="1800" dirty="0" smtClean="0"/>
          </a:p>
        </p:txBody>
      </p:sp>
      <p:graphicFrame>
        <p:nvGraphicFramePr>
          <p:cNvPr id="6" name="Lentelė 5"/>
          <p:cNvGraphicFramePr>
            <a:graphicFrameLocks noGrp="1"/>
          </p:cNvGraphicFramePr>
          <p:nvPr>
            <p:extLst>
              <p:ext uri="{D42A27DB-BD31-4B8C-83A1-F6EECF244321}">
                <p14:modId xmlns:p14="http://schemas.microsoft.com/office/powerpoint/2010/main" val="2454746652"/>
              </p:ext>
            </p:extLst>
          </p:nvPr>
        </p:nvGraphicFramePr>
        <p:xfrm>
          <a:off x="1043608" y="2204864"/>
          <a:ext cx="6768750" cy="3216624"/>
        </p:xfrm>
        <a:graphic>
          <a:graphicData uri="http://schemas.openxmlformats.org/drawingml/2006/table">
            <a:tbl>
              <a:tblPr firstRow="1" bandRow="1">
                <a:tableStyleId>{5C22544A-7EE6-4342-B048-85BDC9FD1C3A}</a:tableStyleId>
              </a:tblPr>
              <a:tblGrid>
                <a:gridCol w="1080118"/>
                <a:gridCol w="1512170"/>
                <a:gridCol w="2232248"/>
                <a:gridCol w="1944214"/>
              </a:tblGrid>
              <a:tr h="640160">
                <a:tc>
                  <a:txBody>
                    <a:bodyPr/>
                    <a:lstStyle/>
                    <a:p>
                      <a:endParaRPr lang="lt-LT" sz="1800" dirty="0">
                        <a:solidFill>
                          <a:schemeClr val="tx1"/>
                        </a:solidFill>
                      </a:endParaRPr>
                    </a:p>
                  </a:txBody>
                  <a:tcPr marL="91439" marR="91439" marT="45726" marB="45726"/>
                </a:tc>
                <a:tc gridSpan="3">
                  <a:txBody>
                    <a:bodyPr/>
                    <a:lstStyle/>
                    <a:p>
                      <a:pPr algn="ctr"/>
                      <a:r>
                        <a:rPr lang="lt-LT" sz="1800" dirty="0" smtClean="0">
                          <a:solidFill>
                            <a:schemeClr val="tx1"/>
                          </a:solidFill>
                        </a:rPr>
                        <a:t>Visagino </a:t>
                      </a:r>
                      <a:r>
                        <a:rPr lang="lt-LT" sz="1800" dirty="0" smtClean="0">
                          <a:solidFill>
                            <a:schemeClr val="tx1"/>
                          </a:solidFill>
                        </a:rPr>
                        <a:t>savivaldybės rodiklis</a:t>
                      </a:r>
                      <a:endParaRPr lang="lt-LT" sz="1800" dirty="0">
                        <a:solidFill>
                          <a:schemeClr val="tx1"/>
                        </a:solidFill>
                      </a:endParaRPr>
                    </a:p>
                  </a:txBody>
                  <a:tcPr marL="91439" marR="91439" marT="45726" marB="45726"/>
                </a:tc>
                <a:tc hMerge="1">
                  <a:txBody>
                    <a:bodyPr/>
                    <a:lstStyle/>
                    <a:p>
                      <a:endParaRPr lang="lt-LT" sz="1800" dirty="0">
                        <a:solidFill>
                          <a:schemeClr val="tx1"/>
                        </a:solidFill>
                      </a:endParaRPr>
                    </a:p>
                  </a:txBody>
                  <a:tcPr marL="91439" marR="91439" marT="45726" marB="45726"/>
                </a:tc>
                <a:tc hMerge="1">
                  <a:txBody>
                    <a:bodyPr/>
                    <a:lstStyle/>
                    <a:p>
                      <a:endParaRPr lang="lt-LT" sz="1800" dirty="0">
                        <a:solidFill>
                          <a:schemeClr val="tx1"/>
                        </a:solidFill>
                      </a:endParaRPr>
                    </a:p>
                  </a:txBody>
                  <a:tcPr marL="91439" marR="91439" marT="45726" marB="45726"/>
                </a:tc>
              </a:tr>
              <a:tr h="655984">
                <a:tc>
                  <a:txBody>
                    <a:bodyPr/>
                    <a:lstStyle/>
                    <a:p>
                      <a:endParaRPr lang="lt-LT" sz="1800" b="0" dirty="0">
                        <a:solidFill>
                          <a:schemeClr val="tx1"/>
                        </a:solidFill>
                      </a:endParaRPr>
                    </a:p>
                  </a:txBody>
                  <a:tcPr marL="91439" marR="91439" marT="45726" marB="45726"/>
                </a:tc>
                <a:tc>
                  <a:txBody>
                    <a:bodyPr/>
                    <a:lstStyle/>
                    <a:p>
                      <a:pPr algn="ctr"/>
                      <a:r>
                        <a:rPr lang="lt-LT" sz="1800" b="1" dirty="0" smtClean="0">
                          <a:solidFill>
                            <a:schemeClr val="tx1"/>
                          </a:solidFill>
                        </a:rPr>
                        <a:t>2017 m.</a:t>
                      </a:r>
                      <a:endParaRPr lang="lt-LT" sz="1800" b="1" dirty="0">
                        <a:solidFill>
                          <a:schemeClr val="tx1"/>
                        </a:solidFill>
                      </a:endParaRPr>
                    </a:p>
                  </a:txBody>
                  <a:tcPr marL="91439" marR="91439" marT="45726" marB="45726"/>
                </a:tc>
                <a:tc>
                  <a:txBody>
                    <a:bodyPr/>
                    <a:lstStyle/>
                    <a:p>
                      <a:pPr algn="ctr"/>
                      <a:r>
                        <a:rPr lang="lt-LT" sz="1800" b="1" dirty="0" smtClean="0">
                          <a:solidFill>
                            <a:schemeClr val="tx1"/>
                          </a:solidFill>
                        </a:rPr>
                        <a:t>2018 m.</a:t>
                      </a:r>
                      <a:endParaRPr lang="lt-LT" sz="1800" b="1" dirty="0">
                        <a:solidFill>
                          <a:schemeClr val="tx1"/>
                        </a:solidFill>
                      </a:endParaRPr>
                    </a:p>
                  </a:txBody>
                  <a:tcPr marL="91439" marR="91439" marT="45726" marB="45726"/>
                </a:tc>
                <a:tc>
                  <a:txBody>
                    <a:bodyPr/>
                    <a:lstStyle/>
                    <a:p>
                      <a:pPr algn="ctr"/>
                      <a:r>
                        <a:rPr lang="lt-LT" b="1" dirty="0" smtClean="0"/>
                        <a:t>2019 m.</a:t>
                      </a:r>
                      <a:endParaRPr lang="lt-LT" b="1" dirty="0"/>
                    </a:p>
                  </a:txBody>
                  <a:tcPr marL="91439" marR="91439" marT="45726" marB="45726"/>
                </a:tc>
              </a:tr>
              <a:tr h="640160">
                <a:tc>
                  <a:txBody>
                    <a:bodyPr/>
                    <a:lstStyle/>
                    <a:p>
                      <a:r>
                        <a:rPr lang="lt-LT" sz="1800" b="0" dirty="0" smtClean="0">
                          <a:solidFill>
                            <a:schemeClr val="tx1"/>
                          </a:solidFill>
                        </a:rPr>
                        <a:t>4 klasė</a:t>
                      </a:r>
                      <a:endParaRPr lang="lt-LT" sz="1800" b="0" dirty="0">
                        <a:solidFill>
                          <a:schemeClr val="tx1"/>
                        </a:solidFill>
                      </a:endParaRPr>
                    </a:p>
                  </a:txBody>
                  <a:tcPr marL="91439" marR="91439" marT="45726" marB="45726"/>
                </a:tc>
                <a:tc>
                  <a:txBody>
                    <a:bodyPr/>
                    <a:lstStyle/>
                    <a:p>
                      <a:pPr algn="ctr"/>
                      <a:r>
                        <a:rPr lang="lt-LT" sz="1800" b="0" dirty="0" smtClean="0">
                          <a:solidFill>
                            <a:schemeClr val="tx1"/>
                          </a:solidFill>
                        </a:rPr>
                        <a:t>9,5</a:t>
                      </a:r>
                      <a:endParaRPr lang="lt-LT" sz="1800" b="0" dirty="0">
                        <a:solidFill>
                          <a:schemeClr val="tx1"/>
                        </a:solidFill>
                      </a:endParaRPr>
                    </a:p>
                  </a:txBody>
                  <a:tcPr marL="91439" marR="91439" marT="45726" marB="45726"/>
                </a:tc>
                <a:tc>
                  <a:txBody>
                    <a:bodyPr/>
                    <a:lstStyle/>
                    <a:p>
                      <a:pPr algn="ctr"/>
                      <a:r>
                        <a:rPr lang="lt-LT" sz="1800" b="0" dirty="0" smtClean="0">
                          <a:solidFill>
                            <a:schemeClr val="tx1"/>
                          </a:solidFill>
                        </a:rPr>
                        <a:t>-13,3</a:t>
                      </a:r>
                      <a:endParaRPr lang="lt-LT" sz="1800" b="0" dirty="0">
                        <a:solidFill>
                          <a:schemeClr val="tx1"/>
                        </a:solidFill>
                      </a:endParaRPr>
                    </a:p>
                  </a:txBody>
                  <a:tcPr marL="91439" marR="91439" marT="45726" marB="45726"/>
                </a:tc>
                <a:tc>
                  <a:txBody>
                    <a:bodyPr/>
                    <a:lstStyle/>
                    <a:p>
                      <a:pPr algn="ctr"/>
                      <a:r>
                        <a:rPr lang="lt-LT" dirty="0" smtClean="0"/>
                        <a:t>-10,6</a:t>
                      </a:r>
                      <a:endParaRPr lang="lt-LT" dirty="0"/>
                    </a:p>
                  </a:txBody>
                  <a:tcPr marL="91439" marR="91439" marT="45726" marB="45726">
                    <a:noFill/>
                  </a:tcPr>
                </a:tc>
              </a:tr>
              <a:tr h="640160">
                <a:tc>
                  <a:txBody>
                    <a:bodyPr/>
                    <a:lstStyle/>
                    <a:p>
                      <a:r>
                        <a:rPr lang="lt-LT" sz="1800" b="0" dirty="0" smtClean="0">
                          <a:solidFill>
                            <a:schemeClr val="tx1"/>
                          </a:solidFill>
                        </a:rPr>
                        <a:t>6 klasė</a:t>
                      </a:r>
                      <a:endParaRPr lang="lt-LT" sz="1800" b="0" dirty="0">
                        <a:solidFill>
                          <a:schemeClr val="tx1"/>
                        </a:solidFill>
                      </a:endParaRPr>
                    </a:p>
                  </a:txBody>
                  <a:tcPr marL="91439" marR="91439" marT="45726" marB="45726"/>
                </a:tc>
                <a:tc>
                  <a:txBody>
                    <a:bodyPr/>
                    <a:lstStyle/>
                    <a:p>
                      <a:pPr algn="ctr"/>
                      <a:r>
                        <a:rPr lang="lt-LT" sz="1800" b="0" dirty="0" smtClean="0">
                          <a:solidFill>
                            <a:schemeClr val="tx1"/>
                          </a:solidFill>
                        </a:rPr>
                        <a:t>-4</a:t>
                      </a:r>
                      <a:endParaRPr lang="lt-LT" sz="1800" b="0" dirty="0">
                        <a:solidFill>
                          <a:schemeClr val="tx1"/>
                        </a:solidFill>
                      </a:endParaRPr>
                    </a:p>
                  </a:txBody>
                  <a:tcPr marL="91439" marR="91439" marT="45726" marB="45726"/>
                </a:tc>
                <a:tc>
                  <a:txBody>
                    <a:bodyPr/>
                    <a:lstStyle/>
                    <a:p>
                      <a:pPr algn="ctr"/>
                      <a:r>
                        <a:rPr lang="lt-LT" sz="1800" b="0" dirty="0" smtClean="0">
                          <a:solidFill>
                            <a:schemeClr val="tx1"/>
                          </a:solidFill>
                        </a:rPr>
                        <a:t>4,9</a:t>
                      </a:r>
                      <a:endParaRPr lang="lt-LT" sz="1800" b="0" dirty="0">
                        <a:solidFill>
                          <a:schemeClr val="tx1"/>
                        </a:solidFill>
                      </a:endParaRPr>
                    </a:p>
                  </a:txBody>
                  <a:tcPr marL="91439" marR="91439" marT="45726" marB="45726"/>
                </a:tc>
                <a:tc>
                  <a:txBody>
                    <a:bodyPr/>
                    <a:lstStyle/>
                    <a:p>
                      <a:pPr algn="ctr"/>
                      <a:r>
                        <a:rPr lang="lt-LT" dirty="0" smtClean="0"/>
                        <a:t>8,2</a:t>
                      </a:r>
                      <a:endParaRPr lang="lt-LT" dirty="0"/>
                    </a:p>
                  </a:txBody>
                  <a:tcPr marL="91439" marR="91439" marT="45726" marB="45726"/>
                </a:tc>
              </a:tr>
              <a:tr h="640160">
                <a:tc>
                  <a:txBody>
                    <a:bodyPr/>
                    <a:lstStyle/>
                    <a:p>
                      <a:r>
                        <a:rPr lang="lt-LT" sz="1800" b="0" dirty="0" smtClean="0">
                          <a:solidFill>
                            <a:schemeClr val="tx1"/>
                          </a:solidFill>
                        </a:rPr>
                        <a:t>8 klasė</a:t>
                      </a:r>
                      <a:endParaRPr lang="lt-LT" sz="1800" b="0" dirty="0">
                        <a:solidFill>
                          <a:schemeClr val="tx1"/>
                        </a:solidFill>
                      </a:endParaRPr>
                    </a:p>
                  </a:txBody>
                  <a:tcPr marL="91439" marR="91439" marT="45726" marB="45726"/>
                </a:tc>
                <a:tc>
                  <a:txBody>
                    <a:bodyPr/>
                    <a:lstStyle/>
                    <a:p>
                      <a:pPr algn="ctr"/>
                      <a:r>
                        <a:rPr lang="lt-LT" sz="1800" b="0" dirty="0" smtClean="0">
                          <a:solidFill>
                            <a:schemeClr val="tx1"/>
                          </a:solidFill>
                        </a:rPr>
                        <a:t>-0,9</a:t>
                      </a:r>
                      <a:endParaRPr lang="lt-LT" sz="1800" b="0" dirty="0">
                        <a:solidFill>
                          <a:schemeClr val="tx1"/>
                        </a:solidFill>
                      </a:endParaRPr>
                    </a:p>
                  </a:txBody>
                  <a:tcPr marL="91439" marR="91439" marT="45726" marB="45726">
                    <a:noFill/>
                  </a:tcPr>
                </a:tc>
                <a:tc>
                  <a:txBody>
                    <a:bodyPr/>
                    <a:lstStyle/>
                    <a:p>
                      <a:pPr algn="ctr"/>
                      <a:r>
                        <a:rPr lang="lt-LT" sz="1800" b="0" dirty="0" smtClean="0">
                          <a:solidFill>
                            <a:schemeClr val="tx1"/>
                          </a:solidFill>
                        </a:rPr>
                        <a:t>4,7</a:t>
                      </a:r>
                      <a:endParaRPr lang="lt-LT" sz="1800" b="0" dirty="0">
                        <a:solidFill>
                          <a:schemeClr val="tx1"/>
                        </a:solidFill>
                      </a:endParaRPr>
                    </a:p>
                  </a:txBody>
                  <a:tcPr marL="91439" marR="91439" marT="45726" marB="45726"/>
                </a:tc>
                <a:tc>
                  <a:txBody>
                    <a:bodyPr/>
                    <a:lstStyle/>
                    <a:p>
                      <a:pPr algn="ctr"/>
                      <a:r>
                        <a:rPr lang="lt-LT" dirty="0" smtClean="0"/>
                        <a:t>n. d.</a:t>
                      </a:r>
                      <a:endParaRPr lang="lt-LT" dirty="0"/>
                    </a:p>
                  </a:txBody>
                  <a:tcPr marL="91439" marR="91439" marT="45726" marB="45726"/>
                </a:tc>
              </a:tr>
            </a:tbl>
          </a:graphicData>
        </a:graphic>
      </p:graphicFrame>
      <p:sp>
        <p:nvSpPr>
          <p:cNvPr id="2" name="Skaidrės numerio vietos rezervavimo ženklas 1"/>
          <p:cNvSpPr>
            <a:spLocks noGrp="1"/>
          </p:cNvSpPr>
          <p:nvPr>
            <p:ph type="sldNum" sz="quarter" idx="12"/>
          </p:nvPr>
        </p:nvSpPr>
        <p:spPr/>
        <p:txBody>
          <a:bodyPr/>
          <a:lstStyle/>
          <a:p>
            <a:pPr>
              <a:defRPr/>
            </a:pPr>
            <a:fld id="{08899059-527F-4862-8F00-5686E59C0DD4}" type="slidenum">
              <a:rPr lang="lt-LT" smtClean="0"/>
              <a:pPr>
                <a:defRPr/>
              </a:pPr>
              <a:t>37</a:t>
            </a:fld>
            <a:endParaRPr lang="lt-LT"/>
          </a:p>
        </p:txBody>
      </p:sp>
    </p:spTree>
    <p:extLst>
      <p:ext uri="{BB962C8B-B14F-4D97-AF65-F5344CB8AC3E}">
        <p14:creationId xmlns:p14="http://schemas.microsoft.com/office/powerpoint/2010/main" val="972708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5800" y="152400"/>
            <a:ext cx="6870700" cy="1044352"/>
          </a:xfrm>
        </p:spPr>
        <p:txBody>
          <a:bodyPr/>
          <a:lstStyle/>
          <a:p>
            <a:r>
              <a:rPr lang="lt-LT" sz="3200" b="1" dirty="0" smtClean="0"/>
              <a:t>Probleminės sritys...</a:t>
            </a:r>
            <a:endParaRPr lang="lt-LT" sz="3200" b="1" dirty="0"/>
          </a:p>
        </p:txBody>
      </p:sp>
      <p:sp>
        <p:nvSpPr>
          <p:cNvPr id="3" name="Turinio vietos rezervavimo ženklas 2"/>
          <p:cNvSpPr>
            <a:spLocks noGrp="1"/>
          </p:cNvSpPr>
          <p:nvPr>
            <p:ph idx="1"/>
          </p:nvPr>
        </p:nvSpPr>
        <p:spPr/>
        <p:txBody>
          <a:bodyPr/>
          <a:lstStyle/>
          <a:p>
            <a:r>
              <a:rPr lang="lt-LT" dirty="0" smtClean="0"/>
              <a:t>Rašymas (4, 6 </a:t>
            </a:r>
            <a:r>
              <a:rPr lang="lt-LT" dirty="0" err="1" smtClean="0"/>
              <a:t>kl</a:t>
            </a:r>
            <a:r>
              <a:rPr lang="lt-LT" dirty="0" smtClean="0"/>
              <a:t>.);</a:t>
            </a:r>
            <a:endParaRPr lang="lt-LT" dirty="0" smtClean="0"/>
          </a:p>
          <a:p>
            <a:r>
              <a:rPr lang="lt-LT" dirty="0" smtClean="0"/>
              <a:t>Lietuvių kalba (10 </a:t>
            </a:r>
            <a:r>
              <a:rPr lang="lt-LT" dirty="0" err="1" smtClean="0"/>
              <a:t>kl</a:t>
            </a:r>
            <a:r>
              <a:rPr lang="lt-LT" dirty="0" smtClean="0"/>
              <a:t>.);</a:t>
            </a:r>
          </a:p>
          <a:p>
            <a:r>
              <a:rPr lang="lt-LT" dirty="0" smtClean="0"/>
              <a:t>Prastėjantys šeštokų matematikos rezultatai;</a:t>
            </a:r>
          </a:p>
          <a:p>
            <a:r>
              <a:rPr lang="lt-LT" dirty="0" smtClean="0"/>
              <a:t>Gerintini dešimtokų matematikos ir dvyliktokų lietuvių kalbos rezultatai;</a:t>
            </a:r>
          </a:p>
          <a:p>
            <a:r>
              <a:rPr lang="lt-LT" dirty="0" smtClean="0"/>
              <a:t>................................</a:t>
            </a:r>
            <a:endParaRPr lang="lt-LT" dirty="0"/>
          </a:p>
        </p:txBody>
      </p:sp>
      <p:sp>
        <p:nvSpPr>
          <p:cNvPr id="4" name="Skaidrės numerio vietos rezervavimo ženklas 3"/>
          <p:cNvSpPr>
            <a:spLocks noGrp="1"/>
          </p:cNvSpPr>
          <p:nvPr>
            <p:ph type="sldNum" sz="quarter" idx="12"/>
          </p:nvPr>
        </p:nvSpPr>
        <p:spPr/>
        <p:txBody>
          <a:bodyPr/>
          <a:lstStyle/>
          <a:p>
            <a:pPr>
              <a:defRPr/>
            </a:pPr>
            <a:fld id="{08899059-527F-4862-8F00-5686E59C0DD4}" type="slidenum">
              <a:rPr lang="lt-LT" smtClean="0"/>
              <a:pPr>
                <a:defRPr/>
              </a:pPr>
              <a:t>38</a:t>
            </a:fld>
            <a:endParaRPr lang="lt-LT"/>
          </a:p>
        </p:txBody>
      </p:sp>
    </p:spTree>
    <p:extLst>
      <p:ext uri="{BB962C8B-B14F-4D97-AF65-F5344CB8AC3E}">
        <p14:creationId xmlns:p14="http://schemas.microsoft.com/office/powerpoint/2010/main" val="2702057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04813"/>
            <a:ext cx="6870700" cy="1079500"/>
          </a:xfrm>
        </p:spPr>
        <p:txBody>
          <a:bodyPr/>
          <a:lstStyle/>
          <a:p>
            <a:pPr eaLnBrk="1" hangingPunct="1"/>
            <a:r>
              <a:rPr lang="lt-LT" altLang="lt-LT" sz="2800" b="1" smtClean="0"/>
              <a:t/>
            </a:r>
            <a:br>
              <a:rPr lang="lt-LT" altLang="lt-LT" sz="2800" b="1" smtClean="0"/>
            </a:br>
            <a:r>
              <a:rPr lang="lt-LT" altLang="lt-LT" sz="2800" b="1" smtClean="0">
                <a:solidFill>
                  <a:schemeClr val="folHlink"/>
                </a:solidFill>
              </a:rPr>
              <a:t>Lietuvių kalbos ir literatūros VBE</a:t>
            </a:r>
            <a:r>
              <a:rPr lang="lt-LT" altLang="lt-LT" sz="2800" smtClean="0"/>
              <a:t/>
            </a:r>
            <a:br>
              <a:rPr lang="lt-LT" altLang="lt-LT" sz="2800" smtClean="0"/>
            </a:br>
            <a:r>
              <a:rPr lang="lt-LT" altLang="lt-LT" sz="2800" b="1" smtClean="0"/>
              <a:t>Pasirinkusiųjų dalis</a:t>
            </a:r>
          </a:p>
        </p:txBody>
      </p:sp>
      <p:graphicFrame>
        <p:nvGraphicFramePr>
          <p:cNvPr id="65630" name="Group 94"/>
          <p:cNvGraphicFramePr>
            <a:graphicFrameLocks noGrp="1"/>
          </p:cNvGraphicFramePr>
          <p:nvPr>
            <p:ph idx="1"/>
            <p:extLst>
              <p:ext uri="{D42A27DB-BD31-4B8C-83A1-F6EECF244321}">
                <p14:modId xmlns:p14="http://schemas.microsoft.com/office/powerpoint/2010/main" val="857992193"/>
              </p:ext>
            </p:extLst>
          </p:nvPr>
        </p:nvGraphicFramePr>
        <p:xfrm>
          <a:off x="685800" y="1747838"/>
          <a:ext cx="7558608" cy="2774192"/>
        </p:xfrm>
        <a:graphic>
          <a:graphicData uri="http://schemas.openxmlformats.org/drawingml/2006/table">
            <a:tbl>
              <a:tblPr/>
              <a:tblGrid>
                <a:gridCol w="1365250"/>
                <a:gridCol w="2880990"/>
                <a:gridCol w="3312368"/>
              </a:tblGrid>
              <a:tr h="701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Comic Sans MS" pitchFamily="66" charset="0"/>
                        </a:rPr>
                        <a:t>Metai</a:t>
                      </a:r>
                      <a:endParaRPr kumimoji="0" lang="lt-LT" sz="2000" b="1" i="0" u="none" strike="noStrike" cap="none" normalizeH="0" baseline="0" dirty="0" smtClean="0">
                        <a:ln>
                          <a:noFill/>
                        </a:ln>
                        <a:solidFill>
                          <a:schemeClr val="tx1"/>
                        </a:solidFill>
                        <a:effectLst/>
                        <a:latin typeface="Comic Sans MS" pitchFamily="66"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Comic Sans MS" pitchFamily="66" charset="0"/>
                        </a:rPr>
                        <a:t>Rusų mok. k. mokyklose</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000" b="1" i="0" u="none" strike="noStrike" cap="none" normalizeH="0" baseline="0" dirty="0" smtClean="0">
                          <a:ln>
                            <a:noFill/>
                          </a:ln>
                          <a:solidFill>
                            <a:schemeClr val="tx1"/>
                          </a:solidFill>
                          <a:effectLst/>
                          <a:latin typeface="Comic Sans MS" pitchFamily="66" charset="0"/>
                        </a:rPr>
                        <a:t>Lietuvių mok. k. mokyklose</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2400" b="0" i="0" u="none" strike="noStrike" cap="none" normalizeH="0" baseline="0" dirty="0" smtClean="0">
                          <a:ln>
                            <a:noFill/>
                          </a:ln>
                          <a:solidFill>
                            <a:schemeClr val="tx1"/>
                          </a:solidFill>
                          <a:effectLst/>
                          <a:latin typeface="Comic Sans MS" pitchFamily="66" charset="0"/>
                        </a:rPr>
                        <a:t>2016 m.</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800" b="0" i="0" u="none" strike="noStrike" cap="none" normalizeH="0" baseline="0" dirty="0" smtClean="0">
                          <a:ln>
                            <a:noFill/>
                          </a:ln>
                          <a:solidFill>
                            <a:schemeClr val="tx1"/>
                          </a:solidFill>
                          <a:effectLst/>
                          <a:latin typeface="Comic Sans MS" pitchFamily="66" charset="0"/>
                        </a:rPr>
                        <a:t>26,2%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lt-LT" sz="2800" kern="0" dirty="0" smtClean="0">
                          <a:solidFill>
                            <a:schemeClr val="tx1"/>
                          </a:solidFill>
                        </a:rPr>
                        <a:t>67,7%</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2400" b="0" i="0" u="none" strike="noStrike" cap="none" normalizeH="0" baseline="0" dirty="0" smtClean="0">
                          <a:ln>
                            <a:noFill/>
                          </a:ln>
                          <a:solidFill>
                            <a:schemeClr val="tx1"/>
                          </a:solidFill>
                          <a:effectLst/>
                          <a:latin typeface="Comic Sans MS" pitchFamily="66" charset="0"/>
                        </a:rPr>
                        <a:t>2017 m. </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800" b="0" i="0" u="none" strike="noStrike" cap="none" normalizeH="0" baseline="0" dirty="0" smtClean="0">
                          <a:ln>
                            <a:noFill/>
                          </a:ln>
                          <a:solidFill>
                            <a:schemeClr val="tx1"/>
                          </a:solidFill>
                          <a:effectLst/>
                          <a:latin typeface="Comic Sans MS" pitchFamily="66" charset="0"/>
                        </a:rPr>
                        <a:t>28 (42,4%)</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lt-LT" sz="2800" kern="0" dirty="0" smtClean="0">
                          <a:solidFill>
                            <a:schemeClr val="tx1"/>
                          </a:solidFill>
                        </a:rPr>
                        <a:t>35 (100%)</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2400" b="0" i="0" u="none" strike="noStrike" cap="none" normalizeH="0" baseline="0" dirty="0" smtClean="0">
                          <a:ln>
                            <a:noFill/>
                          </a:ln>
                          <a:solidFill>
                            <a:schemeClr val="tx1"/>
                          </a:solidFill>
                          <a:effectLst/>
                          <a:latin typeface="Comic Sans MS" pitchFamily="66" charset="0"/>
                        </a:rPr>
                        <a:t>2018 m.</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800" b="0" i="0" u="none" strike="noStrike" cap="none" normalizeH="0" baseline="0" dirty="0" smtClean="0">
                          <a:ln>
                            <a:noFill/>
                          </a:ln>
                          <a:solidFill>
                            <a:schemeClr val="tx1"/>
                          </a:solidFill>
                          <a:effectLst/>
                          <a:latin typeface="Comic Sans MS" pitchFamily="66" charset="0"/>
                        </a:rPr>
                        <a:t>20 (35,7%)</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lt-LT" sz="2800" kern="0" dirty="0" smtClean="0">
                          <a:solidFill>
                            <a:schemeClr val="tx1"/>
                          </a:solidFill>
                        </a:rPr>
                        <a:t>23 (76,7%)</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lt-LT" sz="2400" b="0" i="0" u="none" strike="noStrike" cap="none" normalizeH="0" baseline="0" dirty="0" smtClean="0">
                          <a:ln>
                            <a:noFill/>
                          </a:ln>
                          <a:solidFill>
                            <a:srgbClr val="C00000"/>
                          </a:solidFill>
                          <a:effectLst/>
                          <a:latin typeface="Comic Sans MS" pitchFamily="66" charset="0"/>
                        </a:rPr>
                        <a:t>2019 m.</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lt-LT" sz="2800" b="0" i="0" u="none" strike="noStrike" cap="none" normalizeH="0" baseline="0" dirty="0" smtClean="0">
                          <a:ln>
                            <a:noFill/>
                          </a:ln>
                          <a:solidFill>
                            <a:srgbClr val="C00000"/>
                          </a:solidFill>
                          <a:effectLst/>
                          <a:latin typeface="Comic Sans MS" pitchFamily="66" charset="0"/>
                        </a:rPr>
                        <a:t>14 (26,9%)</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lt-LT" sz="2800" kern="0" dirty="0" smtClean="0">
                          <a:solidFill>
                            <a:srgbClr val="C00000"/>
                          </a:solidFill>
                        </a:rPr>
                        <a:t>23 (74,2%)</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kaidrės numerio vietos rezervavimo ženklas 1"/>
          <p:cNvSpPr>
            <a:spLocks noGrp="1"/>
          </p:cNvSpPr>
          <p:nvPr>
            <p:ph type="sldNum" sz="quarter" idx="12"/>
          </p:nvPr>
        </p:nvSpPr>
        <p:spPr/>
        <p:txBody>
          <a:bodyPr/>
          <a:lstStyle/>
          <a:p>
            <a:pPr>
              <a:defRPr/>
            </a:pPr>
            <a:fld id="{59F1B1B5-B080-4AD9-B170-C5558298A452}" type="slidenum">
              <a:rPr lang="lt-LT" smtClean="0"/>
              <a:pPr>
                <a:defRPr/>
              </a:pPr>
              <a:t>4</a:t>
            </a:fld>
            <a:endParaRPr lang="lt-L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ntraštė 1"/>
          <p:cNvSpPr>
            <a:spLocks noGrp="1"/>
          </p:cNvSpPr>
          <p:nvPr>
            <p:ph type="title"/>
          </p:nvPr>
        </p:nvSpPr>
        <p:spPr/>
        <p:txBody>
          <a:bodyPr/>
          <a:lstStyle/>
          <a:p>
            <a:r>
              <a:rPr lang="lt-LT" altLang="lt-LT" sz="3200" smtClean="0">
                <a:solidFill>
                  <a:srgbClr val="000000"/>
                </a:solidFill>
                <a:ea typeface="Calibri" pitchFamily="34" charset="0"/>
                <a:cs typeface="Calibri" pitchFamily="34" charset="0"/>
              </a:rPr>
              <a:t>GERIAUSIAIS BALAIS (86</a:t>
            </a:r>
            <a:r>
              <a:rPr lang="lt-LT" altLang="lt-LT" sz="3200" smtClean="0">
                <a:cs typeface="Times New Roman" pitchFamily="18" charset="0"/>
              </a:rPr>
              <a:t>–</a:t>
            </a:r>
            <a:r>
              <a:rPr lang="lt-LT" altLang="lt-LT" sz="3200" smtClean="0">
                <a:solidFill>
                  <a:srgbClr val="000000"/>
                </a:solidFill>
                <a:ea typeface="Calibri" pitchFamily="34" charset="0"/>
                <a:cs typeface="Calibri" pitchFamily="34" charset="0"/>
              </a:rPr>
              <a:t>100) IŠLAIKIUIŲJŲ VBE DALIS (1)</a:t>
            </a:r>
            <a:endParaRPr lang="lt-LT" altLang="lt-LT" sz="3200" smtClean="0"/>
          </a:p>
        </p:txBody>
      </p:sp>
      <p:graphicFrame>
        <p:nvGraphicFramePr>
          <p:cNvPr id="5" name="Lentelės vietos rezervavimo ženklas 4"/>
          <p:cNvGraphicFramePr>
            <a:graphicFrameLocks noGrp="1"/>
          </p:cNvGraphicFramePr>
          <p:nvPr>
            <p:ph type="tbl" idx="1"/>
            <p:extLst>
              <p:ext uri="{D42A27DB-BD31-4B8C-83A1-F6EECF244321}">
                <p14:modId xmlns:p14="http://schemas.microsoft.com/office/powerpoint/2010/main" val="3182071918"/>
              </p:ext>
            </p:extLst>
          </p:nvPr>
        </p:nvGraphicFramePr>
        <p:xfrm>
          <a:off x="30526" y="1916832"/>
          <a:ext cx="9073008" cy="3839855"/>
        </p:xfrm>
        <a:graphic>
          <a:graphicData uri="http://schemas.openxmlformats.org/drawingml/2006/table">
            <a:tbl>
              <a:tblPr firstRow="1" firstCol="1" bandRow="1" bandCol="1">
                <a:tableStyleId>{5C22544A-7EE6-4342-B048-85BDC9FD1C3A}</a:tableStyleId>
              </a:tblPr>
              <a:tblGrid>
                <a:gridCol w="1908287"/>
                <a:gridCol w="1444286"/>
                <a:gridCol w="1311876"/>
                <a:gridCol w="1311875"/>
                <a:gridCol w="1603404"/>
                <a:gridCol w="1493280"/>
              </a:tblGrid>
              <a:tr h="295142">
                <a:tc rowSpan="2">
                  <a:txBody>
                    <a:bodyPr/>
                    <a:lstStyle/>
                    <a:p>
                      <a:pPr algn="just">
                        <a:spcAft>
                          <a:spcPts val="0"/>
                        </a:spcAft>
                      </a:pPr>
                      <a:r>
                        <a:rPr lang="lt-LT" sz="1600" dirty="0">
                          <a:solidFill>
                            <a:srgbClr val="C00000"/>
                          </a:solidFill>
                          <a:effectLst/>
                        </a:rPr>
                        <a:t>Egzamino dalyko pavadinimas </a:t>
                      </a:r>
                      <a:endParaRPr lang="lt-LT" sz="1600" dirty="0">
                        <a:solidFill>
                          <a:srgbClr val="C00000"/>
                        </a:solidFill>
                        <a:effectLst/>
                        <a:latin typeface="Times New Roman"/>
                        <a:ea typeface="Times New Roman"/>
                      </a:endParaRPr>
                    </a:p>
                  </a:txBody>
                  <a:tcPr marL="68589" marR="68589" marT="0" marB="0"/>
                </a:tc>
                <a:tc gridSpan="3">
                  <a:txBody>
                    <a:bodyPr/>
                    <a:lstStyle/>
                    <a:p>
                      <a:pPr algn="ctr">
                        <a:spcAft>
                          <a:spcPts val="0"/>
                        </a:spcAft>
                      </a:pPr>
                      <a:r>
                        <a:rPr lang="lt-LT" sz="1600" dirty="0">
                          <a:solidFill>
                            <a:srgbClr val="C00000"/>
                          </a:solidFill>
                          <a:effectLst/>
                        </a:rPr>
                        <a:t>Mokslo metai</a:t>
                      </a:r>
                      <a:endParaRPr lang="lt-LT" sz="1600" dirty="0">
                        <a:solidFill>
                          <a:srgbClr val="C00000"/>
                        </a:solidFill>
                        <a:effectLst/>
                        <a:latin typeface="Times New Roman"/>
                        <a:ea typeface="Times New Roman"/>
                      </a:endParaRPr>
                    </a:p>
                  </a:txBody>
                  <a:tcPr marL="68589" marR="68589" marT="0" marB="0"/>
                </a:tc>
                <a:tc hMerge="1">
                  <a:txBody>
                    <a:bodyPr/>
                    <a:lstStyle/>
                    <a:p>
                      <a:endParaRPr lang="lt-LT"/>
                    </a:p>
                  </a:txBody>
                  <a:tcPr/>
                </a:tc>
                <a:tc hMerge="1">
                  <a:txBody>
                    <a:bodyPr/>
                    <a:lstStyle/>
                    <a:p>
                      <a:pPr algn="ctr">
                        <a:spcAft>
                          <a:spcPts val="0"/>
                        </a:spcAft>
                      </a:pPr>
                      <a:endParaRPr lang="lt-LT" sz="1200" dirty="0">
                        <a:solidFill>
                          <a:srgbClr val="C00000"/>
                        </a:solidFill>
                        <a:effectLst/>
                        <a:latin typeface="Times New Roman"/>
                        <a:ea typeface="Times New Roman"/>
                      </a:endParaRPr>
                    </a:p>
                  </a:txBody>
                  <a:tcPr marL="68580" marR="68580" marT="0" marB="0"/>
                </a:tc>
                <a:tc>
                  <a:txBody>
                    <a:bodyPr/>
                    <a:lstStyle/>
                    <a:p>
                      <a:pPr algn="ctr">
                        <a:spcAft>
                          <a:spcPts val="0"/>
                        </a:spcAft>
                      </a:pPr>
                      <a:endParaRPr lang="lt-LT" sz="1600" dirty="0">
                        <a:solidFill>
                          <a:srgbClr val="C00000"/>
                        </a:solidFill>
                        <a:effectLst/>
                        <a:latin typeface="Times New Roman"/>
                        <a:ea typeface="Times New Roman"/>
                      </a:endParaRPr>
                    </a:p>
                  </a:txBody>
                  <a:tcPr marL="68589" marR="68589" marT="0" marB="0"/>
                </a:tc>
                <a:tc>
                  <a:txBody>
                    <a:bodyPr/>
                    <a:lstStyle/>
                    <a:p>
                      <a:pPr algn="ctr">
                        <a:spcAft>
                          <a:spcPts val="0"/>
                        </a:spcAft>
                      </a:pPr>
                      <a:endParaRPr lang="lt-LT" sz="1600" dirty="0">
                        <a:solidFill>
                          <a:srgbClr val="C00000"/>
                        </a:solidFill>
                        <a:effectLst/>
                        <a:latin typeface="Times New Roman"/>
                        <a:ea typeface="Times New Roman"/>
                      </a:endParaRPr>
                    </a:p>
                  </a:txBody>
                  <a:tcPr marL="68589" marR="68589" marT="0" marB="0"/>
                </a:tc>
              </a:tr>
              <a:tr h="538471">
                <a:tc vMerge="1">
                  <a:txBody>
                    <a:bodyPr/>
                    <a:lstStyle/>
                    <a:p>
                      <a:endParaRPr lang="lt-LT"/>
                    </a:p>
                  </a:txBody>
                  <a:tcPr/>
                </a:tc>
                <a:tc>
                  <a:txBody>
                    <a:bodyPr/>
                    <a:lstStyle/>
                    <a:p>
                      <a:pPr algn="ctr">
                        <a:spcAft>
                          <a:spcPts val="0"/>
                        </a:spcAft>
                      </a:pPr>
                      <a:r>
                        <a:rPr lang="lt-LT" sz="1600" b="1" dirty="0">
                          <a:effectLst/>
                        </a:rPr>
                        <a:t>2014–2015 m. m.</a:t>
                      </a:r>
                      <a:endParaRPr lang="lt-LT" sz="1600" b="1" dirty="0">
                        <a:effectLst/>
                        <a:latin typeface="Times New Roman"/>
                        <a:ea typeface="Times New Roman"/>
                      </a:endParaRPr>
                    </a:p>
                  </a:txBody>
                  <a:tcPr marL="68589" marR="68589" marT="0" marB="0"/>
                </a:tc>
                <a:tc>
                  <a:txBody>
                    <a:bodyPr/>
                    <a:lstStyle/>
                    <a:p>
                      <a:pPr algn="ctr">
                        <a:spcAft>
                          <a:spcPts val="0"/>
                        </a:spcAft>
                      </a:pPr>
                      <a:r>
                        <a:rPr lang="lt-LT" sz="1600" b="1" dirty="0" smtClean="0">
                          <a:effectLst/>
                          <a:latin typeface="Times New Roman"/>
                          <a:ea typeface="Times New Roman"/>
                        </a:rPr>
                        <a:t>2015-2016  </a:t>
                      </a:r>
                    </a:p>
                    <a:p>
                      <a:pPr algn="ctr">
                        <a:spcAft>
                          <a:spcPts val="0"/>
                        </a:spcAft>
                      </a:pPr>
                      <a:r>
                        <a:rPr lang="lt-LT" sz="1600" b="1" dirty="0" smtClean="0">
                          <a:effectLst/>
                          <a:latin typeface="Times New Roman"/>
                          <a:ea typeface="Times New Roman"/>
                        </a:rPr>
                        <a:t>m. m.</a:t>
                      </a:r>
                      <a:endParaRPr lang="lt-LT" sz="1600" b="1" dirty="0">
                        <a:effectLst/>
                        <a:latin typeface="Times New Roman"/>
                        <a:ea typeface="Times New Roman"/>
                      </a:endParaRPr>
                    </a:p>
                  </a:txBody>
                  <a:tcPr marL="68589" marR="68589" marT="0" marB="0"/>
                </a:tc>
                <a:tc>
                  <a:txBody>
                    <a:bodyPr/>
                    <a:lstStyle/>
                    <a:p>
                      <a:pPr algn="ctr">
                        <a:spcAft>
                          <a:spcPts val="0"/>
                        </a:spcAft>
                      </a:pPr>
                      <a:r>
                        <a:rPr lang="lt-LT" sz="1600" b="1" dirty="0" smtClean="0">
                          <a:effectLst/>
                          <a:latin typeface="Times New Roman"/>
                          <a:ea typeface="Times New Roman"/>
                        </a:rPr>
                        <a:t>2016-2017  </a:t>
                      </a:r>
                    </a:p>
                    <a:p>
                      <a:pPr algn="ctr">
                        <a:spcAft>
                          <a:spcPts val="0"/>
                        </a:spcAft>
                      </a:pPr>
                      <a:r>
                        <a:rPr lang="lt-LT" sz="1600" b="1" dirty="0" smtClean="0">
                          <a:effectLst/>
                          <a:latin typeface="Times New Roman"/>
                          <a:ea typeface="Times New Roman"/>
                        </a:rPr>
                        <a:t>m. m.</a:t>
                      </a:r>
                      <a:endParaRPr lang="lt-LT" sz="1600" b="1" dirty="0">
                        <a:effectLst/>
                        <a:latin typeface="Times New Roman"/>
                        <a:ea typeface="Times New Roman"/>
                      </a:endParaRPr>
                    </a:p>
                  </a:txBody>
                  <a:tcPr marL="68589" marR="68589" marT="0" marB="0"/>
                </a:tc>
                <a:tc>
                  <a:txBody>
                    <a:bodyPr/>
                    <a:lstStyle/>
                    <a:p>
                      <a:pPr algn="ctr">
                        <a:spcAft>
                          <a:spcPts val="0"/>
                        </a:spcAft>
                      </a:pPr>
                      <a:r>
                        <a:rPr lang="lt-LT" sz="1600" b="1" dirty="0" smtClean="0">
                          <a:effectLst/>
                          <a:latin typeface="Times New Roman"/>
                          <a:ea typeface="Times New Roman"/>
                        </a:rPr>
                        <a:t>2017-2018 m. m.</a:t>
                      </a:r>
                      <a:endParaRPr lang="lt-LT" sz="1600" b="1" dirty="0">
                        <a:effectLst/>
                        <a:latin typeface="Times New Roman"/>
                        <a:ea typeface="Times New Roman"/>
                      </a:endParaRPr>
                    </a:p>
                  </a:txBody>
                  <a:tcPr marL="68589" marR="68589" marT="0" marB="0"/>
                </a:tc>
                <a:tc>
                  <a:txBody>
                    <a:bodyPr/>
                    <a:lstStyle/>
                    <a:p>
                      <a:pPr algn="ctr">
                        <a:spcAft>
                          <a:spcPts val="0"/>
                        </a:spcAft>
                      </a:pPr>
                      <a:r>
                        <a:rPr lang="lt-LT" sz="1600" b="1" dirty="0" smtClean="0">
                          <a:effectLst/>
                          <a:latin typeface="Times New Roman"/>
                          <a:ea typeface="Times New Roman"/>
                        </a:rPr>
                        <a:t>2018-2019 </a:t>
                      </a:r>
                      <a:r>
                        <a:rPr lang="lt-LT" sz="1600" b="1" dirty="0" err="1" smtClean="0">
                          <a:effectLst/>
                          <a:latin typeface="Times New Roman"/>
                          <a:ea typeface="Times New Roman"/>
                        </a:rPr>
                        <a:t>m.m</a:t>
                      </a:r>
                      <a:r>
                        <a:rPr lang="lt-LT" sz="1600" b="1" dirty="0" smtClean="0">
                          <a:effectLst/>
                          <a:latin typeface="Times New Roman"/>
                          <a:ea typeface="Times New Roman"/>
                        </a:rPr>
                        <a:t>.</a:t>
                      </a:r>
                      <a:endParaRPr lang="lt-LT" sz="1600" b="1" dirty="0">
                        <a:effectLst/>
                        <a:latin typeface="Times New Roman"/>
                        <a:ea typeface="Times New Roman"/>
                      </a:endParaRPr>
                    </a:p>
                  </a:txBody>
                  <a:tcPr marL="68589" marR="68589" marT="0" marB="0"/>
                </a:tc>
              </a:tr>
              <a:tr h="557216">
                <a:tc>
                  <a:txBody>
                    <a:bodyPr/>
                    <a:lstStyle/>
                    <a:p>
                      <a:pPr algn="l">
                        <a:spcAft>
                          <a:spcPts val="0"/>
                        </a:spcAft>
                      </a:pPr>
                      <a:r>
                        <a:rPr lang="lt-LT" sz="1600" dirty="0">
                          <a:solidFill>
                            <a:srgbClr val="C00000"/>
                          </a:solidFill>
                          <a:effectLst/>
                        </a:rPr>
                        <a:t>Lietuvių kalba ir literatūra</a:t>
                      </a:r>
                      <a:endParaRPr lang="lt-LT" sz="1600" dirty="0">
                        <a:solidFill>
                          <a:srgbClr val="C00000"/>
                        </a:solidFill>
                        <a:effectLst/>
                        <a:latin typeface="Times New Roman"/>
                        <a:ea typeface="Times New Roman"/>
                      </a:endParaRPr>
                    </a:p>
                  </a:txBody>
                  <a:tcPr marL="68589" marR="68589" marT="0" marB="0"/>
                </a:tc>
                <a:tc>
                  <a:txBody>
                    <a:bodyPr/>
                    <a:lstStyle/>
                    <a:p>
                      <a:pPr algn="ctr">
                        <a:spcAft>
                          <a:spcPts val="0"/>
                        </a:spcAft>
                      </a:pPr>
                      <a:r>
                        <a:rPr lang="lt-LT" sz="1600" dirty="0">
                          <a:effectLst/>
                        </a:rPr>
                        <a:t>12% </a:t>
                      </a:r>
                      <a:r>
                        <a:rPr lang="lt-LT" sz="1600" dirty="0" smtClean="0">
                          <a:effectLst/>
                        </a:rPr>
                        <a:t>(</a:t>
                      </a:r>
                      <a:r>
                        <a:rPr lang="lt-LT" sz="1600" dirty="0">
                          <a:effectLst/>
                        </a:rPr>
                        <a:t>11%)</a:t>
                      </a:r>
                      <a:endParaRPr lang="lt-LT" sz="1600" dirty="0">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8%</a:t>
                      </a:r>
                      <a:r>
                        <a:rPr lang="lt-LT" sz="1600" b="1" baseline="0" dirty="0" smtClean="0">
                          <a:solidFill>
                            <a:schemeClr val="tx1"/>
                          </a:solidFill>
                          <a:effectLst/>
                          <a:latin typeface="Times New Roman"/>
                          <a:ea typeface="Times New Roman"/>
                        </a:rPr>
                        <a:t> (11%)</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1,6%</a:t>
                      </a:r>
                      <a:r>
                        <a:rPr lang="lt-LT" sz="1600" b="1" baseline="0" dirty="0" smtClean="0">
                          <a:solidFill>
                            <a:schemeClr val="tx1"/>
                          </a:solidFill>
                          <a:effectLst/>
                          <a:latin typeface="Times New Roman"/>
                          <a:ea typeface="Times New Roman"/>
                        </a:rPr>
                        <a:t> (8%)</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1%</a:t>
                      </a:r>
                      <a:r>
                        <a:rPr lang="lt-LT" sz="1600" b="1" baseline="0" dirty="0" smtClean="0">
                          <a:solidFill>
                            <a:schemeClr val="tx1"/>
                          </a:solidFill>
                          <a:effectLst/>
                          <a:latin typeface="Times New Roman"/>
                          <a:ea typeface="Times New Roman"/>
                        </a:rPr>
                        <a:t> (2,3%)</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rgbClr val="FF0000"/>
                          </a:solidFill>
                          <a:effectLst/>
                          <a:latin typeface="Times New Roman"/>
                          <a:ea typeface="Times New Roman"/>
                        </a:rPr>
                        <a:t>5,4% (11,6%)</a:t>
                      </a:r>
                      <a:endParaRPr lang="lt-LT" sz="1600" b="1" dirty="0">
                        <a:solidFill>
                          <a:srgbClr val="FF0000"/>
                        </a:solidFill>
                        <a:effectLst/>
                        <a:latin typeface="Times New Roman"/>
                        <a:ea typeface="Times New Roman"/>
                      </a:endParaRPr>
                    </a:p>
                  </a:txBody>
                  <a:tcPr marL="68589" marR="68589" marT="0" marB="0"/>
                </a:tc>
              </a:tr>
              <a:tr h="538471">
                <a:tc>
                  <a:txBody>
                    <a:bodyPr/>
                    <a:lstStyle/>
                    <a:p>
                      <a:pPr algn="l">
                        <a:spcAft>
                          <a:spcPts val="0"/>
                        </a:spcAft>
                      </a:pPr>
                      <a:r>
                        <a:rPr lang="lt-LT" sz="1600" dirty="0">
                          <a:solidFill>
                            <a:srgbClr val="C00000"/>
                          </a:solidFill>
                          <a:effectLst/>
                        </a:rPr>
                        <a:t>Užsienio kalba (anglų)</a:t>
                      </a:r>
                      <a:endParaRPr lang="lt-LT" sz="1600" dirty="0">
                        <a:solidFill>
                          <a:srgbClr val="C00000"/>
                        </a:solidFill>
                        <a:effectLst/>
                        <a:latin typeface="Times New Roman"/>
                        <a:ea typeface="Times New Roman"/>
                      </a:endParaRPr>
                    </a:p>
                  </a:txBody>
                  <a:tcPr marL="68589" marR="68589" marT="0" marB="0"/>
                </a:tc>
                <a:tc>
                  <a:txBody>
                    <a:bodyPr/>
                    <a:lstStyle/>
                    <a:p>
                      <a:pPr algn="ctr">
                        <a:spcAft>
                          <a:spcPts val="0"/>
                        </a:spcAft>
                      </a:pPr>
                      <a:r>
                        <a:rPr lang="lt-LT" sz="1600" dirty="0">
                          <a:effectLst/>
                        </a:rPr>
                        <a:t>18,5% (27%)</a:t>
                      </a:r>
                      <a:endParaRPr lang="lt-LT" sz="1600" dirty="0">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16% (23%)</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21,5% (26%)</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27%</a:t>
                      </a:r>
                      <a:r>
                        <a:rPr lang="lt-LT" sz="1600" b="1" baseline="0" dirty="0" smtClean="0">
                          <a:solidFill>
                            <a:schemeClr val="tx1"/>
                          </a:solidFill>
                          <a:effectLst/>
                          <a:latin typeface="Times New Roman"/>
                          <a:ea typeface="Times New Roman"/>
                        </a:rPr>
                        <a:t> (31%)</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rgbClr val="FF0000"/>
                          </a:solidFill>
                          <a:effectLst/>
                          <a:latin typeface="Times New Roman"/>
                          <a:ea typeface="Times New Roman"/>
                        </a:rPr>
                        <a:t>29 % (32%)</a:t>
                      </a:r>
                      <a:endParaRPr lang="lt-LT" sz="1600" b="1" dirty="0">
                        <a:solidFill>
                          <a:srgbClr val="FF0000"/>
                        </a:solidFill>
                        <a:effectLst/>
                        <a:latin typeface="Times New Roman"/>
                        <a:ea typeface="Times New Roman"/>
                      </a:endParaRPr>
                    </a:p>
                  </a:txBody>
                  <a:tcPr marL="68589" marR="68589" marT="0" marB="0"/>
                </a:tc>
              </a:tr>
              <a:tr h="538471">
                <a:tc>
                  <a:txBody>
                    <a:bodyPr/>
                    <a:lstStyle/>
                    <a:p>
                      <a:pPr algn="l">
                        <a:spcAft>
                          <a:spcPts val="0"/>
                        </a:spcAft>
                      </a:pPr>
                      <a:r>
                        <a:rPr lang="lt-LT" sz="1600" dirty="0">
                          <a:solidFill>
                            <a:srgbClr val="C00000"/>
                          </a:solidFill>
                          <a:effectLst/>
                        </a:rPr>
                        <a:t>Užsienio kalba (vokiečių</a:t>
                      </a:r>
                      <a:r>
                        <a:rPr lang="lt-LT" sz="1600" dirty="0" smtClean="0">
                          <a:solidFill>
                            <a:srgbClr val="C00000"/>
                          </a:solidFill>
                          <a:effectLst/>
                        </a:rPr>
                        <a:t>)</a:t>
                      </a:r>
                      <a:endParaRPr lang="lt-LT" sz="1600" dirty="0">
                        <a:solidFill>
                          <a:srgbClr val="C00000"/>
                        </a:solidFill>
                        <a:effectLst/>
                        <a:latin typeface="Times New Roman"/>
                        <a:ea typeface="Times New Roman"/>
                      </a:endParaRPr>
                    </a:p>
                  </a:txBody>
                  <a:tcPr marL="68589" marR="68589" marT="0" marB="0"/>
                </a:tc>
                <a:tc>
                  <a:txBody>
                    <a:bodyPr/>
                    <a:lstStyle/>
                    <a:p>
                      <a:pPr algn="ctr">
                        <a:spcAft>
                          <a:spcPts val="0"/>
                        </a:spcAft>
                      </a:pPr>
                      <a:r>
                        <a:rPr lang="lt-LT" sz="1600" dirty="0">
                          <a:effectLst/>
                        </a:rPr>
                        <a:t>nelaikė</a:t>
                      </a:r>
                      <a:endParaRPr lang="lt-LT" sz="1600" dirty="0">
                        <a:effectLst/>
                        <a:latin typeface="Times New Roman"/>
                        <a:ea typeface="Times New Roman"/>
                      </a:endParaRPr>
                    </a:p>
                  </a:txBody>
                  <a:tcPr marL="68589" marR="6858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solidFill>
                            <a:schemeClr val="tx1"/>
                          </a:solidFill>
                          <a:effectLst/>
                        </a:rPr>
                        <a:t>nelaikė</a:t>
                      </a:r>
                      <a:endParaRPr lang="lt-LT" sz="1600" b="1" dirty="0" smtClean="0">
                        <a:solidFill>
                          <a:schemeClr val="tx1"/>
                        </a:solidFill>
                        <a:effectLst/>
                        <a:latin typeface="Times New Roman"/>
                        <a:ea typeface="Times New Roman"/>
                      </a:endParaRPr>
                    </a:p>
                  </a:txBody>
                  <a:tcPr marL="68589" marR="6858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effectLst/>
                        </a:rPr>
                        <a:t>nelaikė</a:t>
                      </a:r>
                      <a:endParaRPr lang="lt-LT" sz="1600" b="1" dirty="0" smtClean="0">
                        <a:effectLst/>
                        <a:latin typeface="Times New Roman"/>
                        <a:ea typeface="Times New Roman"/>
                      </a:endParaRPr>
                    </a:p>
                  </a:txBody>
                  <a:tcPr marL="68589" marR="6858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effectLst/>
                        </a:rPr>
                        <a:t>nelaikė</a:t>
                      </a:r>
                      <a:endParaRPr lang="lt-LT" sz="1600" b="1" dirty="0" smtClean="0">
                        <a:effectLst/>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lt-LT" sz="1600" b="1" dirty="0" smtClean="0">
                        <a:effectLst/>
                        <a:latin typeface="Times New Roman"/>
                        <a:ea typeface="Times New Roman"/>
                      </a:endParaRPr>
                    </a:p>
                  </a:txBody>
                  <a:tcPr marL="68589" marR="6858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effectLst/>
                        </a:rPr>
                        <a:t>nelaikė</a:t>
                      </a:r>
                      <a:endParaRPr lang="lt-LT" sz="1600" b="1" dirty="0" smtClean="0">
                        <a:effectLst/>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lt-LT" sz="1600" b="1" dirty="0" smtClean="0">
                        <a:effectLst/>
                        <a:latin typeface="Times New Roman"/>
                        <a:ea typeface="Times New Roman"/>
                      </a:endParaRPr>
                    </a:p>
                  </a:txBody>
                  <a:tcPr marL="68589" marR="68589" marT="0" marB="0"/>
                </a:tc>
              </a:tr>
              <a:tr h="538471">
                <a:tc>
                  <a:txBody>
                    <a:bodyPr/>
                    <a:lstStyle/>
                    <a:p>
                      <a:pPr algn="l">
                        <a:spcAft>
                          <a:spcPts val="0"/>
                        </a:spcAft>
                      </a:pPr>
                      <a:r>
                        <a:rPr lang="lt-LT" sz="1600" dirty="0">
                          <a:solidFill>
                            <a:srgbClr val="C00000"/>
                          </a:solidFill>
                          <a:effectLst/>
                        </a:rPr>
                        <a:t>Užsienio kalba (rusų)</a:t>
                      </a:r>
                      <a:endParaRPr lang="lt-LT" sz="1600" dirty="0">
                        <a:solidFill>
                          <a:srgbClr val="C00000"/>
                        </a:solidFill>
                        <a:effectLst/>
                        <a:latin typeface="Times New Roman"/>
                        <a:ea typeface="Times New Roman"/>
                      </a:endParaRPr>
                    </a:p>
                  </a:txBody>
                  <a:tcPr marL="68589" marR="68589" marT="0" marB="0"/>
                </a:tc>
                <a:tc>
                  <a:txBody>
                    <a:bodyPr/>
                    <a:lstStyle/>
                    <a:p>
                      <a:pPr algn="ctr">
                        <a:spcAft>
                          <a:spcPts val="0"/>
                        </a:spcAft>
                      </a:pPr>
                      <a:r>
                        <a:rPr lang="lt-LT" sz="1600" dirty="0">
                          <a:effectLst/>
                        </a:rPr>
                        <a:t>11% (26%)</a:t>
                      </a:r>
                      <a:endParaRPr lang="lt-LT" sz="1600" dirty="0">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66,7% (50%)</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100% (47%)</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accent2"/>
                          </a:solidFill>
                          <a:effectLst/>
                          <a:latin typeface="Times New Roman"/>
                          <a:ea typeface="Times New Roman"/>
                        </a:rPr>
                        <a:t>91,7%</a:t>
                      </a:r>
                    </a:p>
                    <a:p>
                      <a:pPr algn="ctr">
                        <a:spcAft>
                          <a:spcPts val="0"/>
                        </a:spcAft>
                      </a:pPr>
                      <a:r>
                        <a:rPr lang="lt-LT" sz="1600" b="1" dirty="0" smtClean="0">
                          <a:solidFill>
                            <a:schemeClr val="accent2"/>
                          </a:solidFill>
                          <a:effectLst/>
                          <a:latin typeface="Times New Roman"/>
                          <a:ea typeface="Times New Roman"/>
                        </a:rPr>
                        <a:t>(55,1%)</a:t>
                      </a:r>
                      <a:endParaRPr lang="lt-LT" sz="1600" b="1" dirty="0">
                        <a:solidFill>
                          <a:schemeClr val="accent2"/>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2"/>
                          </a:solidFill>
                          <a:effectLst/>
                          <a:latin typeface="Times New Roman"/>
                          <a:ea typeface="Times New Roman"/>
                        </a:rPr>
                        <a:t>62,5% (56,2%)</a:t>
                      </a:r>
                      <a:endParaRPr lang="lt-LT" sz="1600" b="1" dirty="0">
                        <a:solidFill>
                          <a:schemeClr val="tx2"/>
                        </a:solidFill>
                        <a:effectLst/>
                        <a:latin typeface="Times New Roman"/>
                        <a:ea typeface="Times New Roman"/>
                      </a:endParaRPr>
                    </a:p>
                  </a:txBody>
                  <a:tcPr marL="68589" marR="68589" marT="0" marB="0"/>
                </a:tc>
              </a:tr>
              <a:tr h="295142">
                <a:tc>
                  <a:txBody>
                    <a:bodyPr/>
                    <a:lstStyle/>
                    <a:p>
                      <a:pPr algn="l">
                        <a:spcAft>
                          <a:spcPts val="0"/>
                        </a:spcAft>
                      </a:pPr>
                      <a:r>
                        <a:rPr lang="lt-LT" sz="1600" dirty="0">
                          <a:solidFill>
                            <a:srgbClr val="C00000"/>
                          </a:solidFill>
                          <a:effectLst/>
                        </a:rPr>
                        <a:t>Matematika</a:t>
                      </a:r>
                      <a:endParaRPr lang="lt-LT" sz="1600" dirty="0">
                        <a:solidFill>
                          <a:srgbClr val="C00000"/>
                        </a:solidFill>
                        <a:effectLst/>
                        <a:latin typeface="Times New Roman"/>
                        <a:ea typeface="Times New Roman"/>
                      </a:endParaRPr>
                    </a:p>
                  </a:txBody>
                  <a:tcPr marL="68589" marR="68589" marT="0" marB="0"/>
                </a:tc>
                <a:tc>
                  <a:txBody>
                    <a:bodyPr/>
                    <a:lstStyle/>
                    <a:p>
                      <a:pPr algn="ctr">
                        <a:spcAft>
                          <a:spcPts val="0"/>
                        </a:spcAft>
                      </a:pPr>
                      <a:r>
                        <a:rPr lang="lt-LT" sz="1600" dirty="0">
                          <a:effectLst/>
                        </a:rPr>
                        <a:t>11% (11%)</a:t>
                      </a:r>
                      <a:endParaRPr lang="lt-LT" sz="1600" dirty="0">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13%</a:t>
                      </a:r>
                      <a:r>
                        <a:rPr lang="lt-LT" sz="1600" b="1" baseline="0" dirty="0" smtClean="0">
                          <a:solidFill>
                            <a:schemeClr val="tx1"/>
                          </a:solidFill>
                          <a:effectLst/>
                          <a:latin typeface="Times New Roman"/>
                          <a:ea typeface="Times New Roman"/>
                        </a:rPr>
                        <a:t> (9%)</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25%</a:t>
                      </a:r>
                      <a:r>
                        <a:rPr lang="lt-LT" sz="1600" b="1" baseline="0" dirty="0" smtClean="0">
                          <a:solidFill>
                            <a:schemeClr val="tx1"/>
                          </a:solidFill>
                          <a:effectLst/>
                          <a:latin typeface="Times New Roman"/>
                          <a:ea typeface="Times New Roman"/>
                        </a:rPr>
                        <a:t> (13%)</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1"/>
                          </a:solidFill>
                          <a:effectLst/>
                          <a:latin typeface="Times New Roman"/>
                          <a:ea typeface="Times New Roman"/>
                        </a:rPr>
                        <a:t>6,7% (6,4%)</a:t>
                      </a: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rgbClr val="FF0000"/>
                          </a:solidFill>
                          <a:effectLst/>
                          <a:latin typeface="Times New Roman"/>
                          <a:ea typeface="Times New Roman"/>
                        </a:rPr>
                        <a:t>23,9%</a:t>
                      </a:r>
                      <a:r>
                        <a:rPr lang="lt-LT" sz="1600" b="1" baseline="0" dirty="0" smtClean="0">
                          <a:solidFill>
                            <a:srgbClr val="FF0000"/>
                          </a:solidFill>
                          <a:effectLst/>
                          <a:latin typeface="Times New Roman"/>
                          <a:ea typeface="Times New Roman"/>
                        </a:rPr>
                        <a:t> (7,8%)</a:t>
                      </a:r>
                      <a:endParaRPr lang="lt-LT" sz="1600" b="1" dirty="0">
                        <a:solidFill>
                          <a:srgbClr val="FF0000"/>
                        </a:solidFill>
                        <a:effectLst/>
                        <a:latin typeface="Times New Roman"/>
                        <a:ea typeface="Times New Roman"/>
                      </a:endParaRPr>
                    </a:p>
                  </a:txBody>
                  <a:tcPr marL="68589" marR="68589" marT="0" marB="0"/>
                </a:tc>
              </a:tr>
              <a:tr h="538471">
                <a:tc>
                  <a:txBody>
                    <a:bodyPr/>
                    <a:lstStyle/>
                    <a:p>
                      <a:pPr algn="l">
                        <a:spcAft>
                          <a:spcPts val="0"/>
                        </a:spcAft>
                      </a:pPr>
                      <a:r>
                        <a:rPr lang="lt-LT" sz="1600" dirty="0">
                          <a:solidFill>
                            <a:srgbClr val="C00000"/>
                          </a:solidFill>
                          <a:effectLst/>
                        </a:rPr>
                        <a:t>Informacinės technologijos</a:t>
                      </a:r>
                      <a:endParaRPr lang="lt-LT" sz="1600" dirty="0">
                        <a:solidFill>
                          <a:srgbClr val="C00000"/>
                        </a:solidFill>
                        <a:effectLst/>
                        <a:latin typeface="Times New Roman"/>
                        <a:ea typeface="Times New Roman"/>
                      </a:endParaRPr>
                    </a:p>
                  </a:txBody>
                  <a:tcPr marL="68589" marR="68589" marT="0" marB="0"/>
                </a:tc>
                <a:tc>
                  <a:txBody>
                    <a:bodyPr/>
                    <a:lstStyle/>
                    <a:p>
                      <a:pPr algn="ctr">
                        <a:spcAft>
                          <a:spcPts val="0"/>
                        </a:spcAft>
                      </a:pPr>
                      <a:r>
                        <a:rPr lang="lt-LT" sz="1600" dirty="0">
                          <a:effectLst/>
                        </a:rPr>
                        <a:t>25% (26%)</a:t>
                      </a:r>
                      <a:endParaRPr lang="lt-LT" sz="1600" dirty="0">
                        <a:effectLst/>
                        <a:latin typeface="Times New Roman"/>
                        <a:ea typeface="Times New Roman"/>
                      </a:endParaRPr>
                    </a:p>
                  </a:txBody>
                  <a:tcPr marL="68589" marR="6858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solidFill>
                            <a:schemeClr val="tx1"/>
                          </a:solidFill>
                          <a:effectLst/>
                          <a:latin typeface="Times New Roman"/>
                          <a:ea typeface="Times New Roman"/>
                        </a:rPr>
                        <a:t>46%</a:t>
                      </a:r>
                      <a:r>
                        <a:rPr lang="lt-LT" sz="1600" b="1" baseline="0" dirty="0" smtClean="0">
                          <a:solidFill>
                            <a:schemeClr val="tx1"/>
                          </a:solidFill>
                          <a:effectLst/>
                          <a:latin typeface="Times New Roman"/>
                          <a:ea typeface="Times New Roman"/>
                        </a:rPr>
                        <a:t> (32%)</a:t>
                      </a:r>
                      <a:endParaRPr lang="lt-LT" sz="1600" b="1" dirty="0" smtClean="0">
                        <a:solidFill>
                          <a:schemeClr val="tx1"/>
                        </a:solidFill>
                        <a:effectLst/>
                        <a:latin typeface="Times New Roman"/>
                        <a:ea typeface="Times New Roman"/>
                      </a:endParaRPr>
                    </a:p>
                  </a:txBody>
                  <a:tcPr marL="68589" marR="68589"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solidFill>
                            <a:schemeClr val="tx1"/>
                          </a:solidFill>
                          <a:effectLst/>
                          <a:latin typeface="Times New Roman"/>
                          <a:ea typeface="Times New Roman"/>
                        </a:rPr>
                        <a:t>10,5%</a:t>
                      </a:r>
                      <a:r>
                        <a:rPr lang="lt-LT" sz="1600" b="1" baseline="0" dirty="0" smtClean="0">
                          <a:solidFill>
                            <a:schemeClr val="tx1"/>
                          </a:solidFill>
                          <a:effectLst/>
                          <a:latin typeface="Times New Roman"/>
                          <a:ea typeface="Times New Roman"/>
                        </a:rPr>
                        <a:t> (16%)</a:t>
                      </a:r>
                      <a:endParaRPr lang="lt-LT" sz="1600" b="1" dirty="0" smtClean="0">
                        <a:solidFill>
                          <a:schemeClr val="tx1"/>
                        </a:solidFill>
                        <a:effectLst/>
                        <a:latin typeface="Times New Roman"/>
                        <a:ea typeface="Times New Roman"/>
                      </a:endParaRPr>
                    </a:p>
                    <a:p>
                      <a:pPr algn="ctr">
                        <a:spcAft>
                          <a:spcPts val="0"/>
                        </a:spcAft>
                      </a:pPr>
                      <a:endParaRPr lang="lt-LT" sz="1600" b="1" dirty="0">
                        <a:solidFill>
                          <a:schemeClr val="tx1"/>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accent2"/>
                          </a:solidFill>
                          <a:effectLst/>
                          <a:latin typeface="Times New Roman"/>
                          <a:ea typeface="Times New Roman"/>
                        </a:rPr>
                        <a:t>31,25%</a:t>
                      </a:r>
                      <a:r>
                        <a:rPr lang="lt-LT" sz="1600" b="1" baseline="0" dirty="0" smtClean="0">
                          <a:solidFill>
                            <a:schemeClr val="accent2"/>
                          </a:solidFill>
                          <a:effectLst/>
                          <a:latin typeface="Times New Roman"/>
                          <a:ea typeface="Times New Roman"/>
                        </a:rPr>
                        <a:t> (34,4%)</a:t>
                      </a:r>
                      <a:endParaRPr lang="lt-LT" sz="1600" b="1" dirty="0">
                        <a:solidFill>
                          <a:schemeClr val="accent2"/>
                        </a:solidFill>
                        <a:effectLst/>
                        <a:latin typeface="Times New Roman"/>
                        <a:ea typeface="Times New Roman"/>
                      </a:endParaRPr>
                    </a:p>
                  </a:txBody>
                  <a:tcPr marL="68589" marR="68589" marT="0" marB="0"/>
                </a:tc>
                <a:tc>
                  <a:txBody>
                    <a:bodyPr/>
                    <a:lstStyle/>
                    <a:p>
                      <a:pPr algn="ctr">
                        <a:spcAft>
                          <a:spcPts val="0"/>
                        </a:spcAft>
                      </a:pPr>
                      <a:r>
                        <a:rPr lang="lt-LT" sz="1600" b="1" dirty="0" smtClean="0">
                          <a:solidFill>
                            <a:schemeClr val="tx2"/>
                          </a:solidFill>
                          <a:effectLst/>
                          <a:latin typeface="Times New Roman"/>
                          <a:ea typeface="Times New Roman"/>
                        </a:rPr>
                        <a:t>23,1%</a:t>
                      </a:r>
                      <a:r>
                        <a:rPr lang="lt-LT" sz="1600" b="1" baseline="0" dirty="0" smtClean="0">
                          <a:solidFill>
                            <a:schemeClr val="tx2"/>
                          </a:solidFill>
                          <a:effectLst/>
                          <a:latin typeface="Times New Roman"/>
                          <a:ea typeface="Times New Roman"/>
                        </a:rPr>
                        <a:t> (25,7%)</a:t>
                      </a:r>
                      <a:endParaRPr lang="lt-LT" sz="1600" b="1" dirty="0">
                        <a:solidFill>
                          <a:schemeClr val="tx2"/>
                        </a:solidFill>
                        <a:effectLst/>
                        <a:latin typeface="Times New Roman"/>
                        <a:ea typeface="Times New Roman"/>
                      </a:endParaRPr>
                    </a:p>
                  </a:txBody>
                  <a:tcPr marL="68589" marR="68589" marT="0" marB="0"/>
                </a:tc>
              </a:tr>
            </a:tbl>
          </a:graphicData>
        </a:graphic>
      </p:graphicFrame>
      <p:sp>
        <p:nvSpPr>
          <p:cNvPr id="2" name="Skaidrės numerio vietos rezervavimo ženklas 1"/>
          <p:cNvSpPr>
            <a:spLocks noGrp="1"/>
          </p:cNvSpPr>
          <p:nvPr>
            <p:ph type="sldNum" sz="quarter" idx="12"/>
          </p:nvPr>
        </p:nvSpPr>
        <p:spPr/>
        <p:txBody>
          <a:bodyPr/>
          <a:lstStyle/>
          <a:p>
            <a:pPr>
              <a:defRPr/>
            </a:pPr>
            <a:fld id="{59F1B1B5-B080-4AD9-B170-C5558298A452}" type="slidenum">
              <a:rPr lang="lt-LT" smtClean="0"/>
              <a:pPr>
                <a:defRPr/>
              </a:pPr>
              <a:t>5</a:t>
            </a:fld>
            <a:endParaRPr lang="lt-L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ntraštė 1"/>
          <p:cNvSpPr>
            <a:spLocks noGrp="1"/>
          </p:cNvSpPr>
          <p:nvPr>
            <p:ph type="title"/>
          </p:nvPr>
        </p:nvSpPr>
        <p:spPr/>
        <p:txBody>
          <a:bodyPr/>
          <a:lstStyle/>
          <a:p>
            <a:r>
              <a:rPr lang="lt-LT" altLang="lt-LT" sz="3200" smtClean="0">
                <a:solidFill>
                  <a:srgbClr val="000000"/>
                </a:solidFill>
                <a:ea typeface="Calibri" pitchFamily="34" charset="0"/>
                <a:cs typeface="Calibri" pitchFamily="34" charset="0"/>
              </a:rPr>
              <a:t>GERIAUSIAIS BALAIS (86</a:t>
            </a:r>
            <a:r>
              <a:rPr lang="lt-LT" altLang="lt-LT" sz="3200" smtClean="0">
                <a:cs typeface="Times New Roman" pitchFamily="18" charset="0"/>
              </a:rPr>
              <a:t>–</a:t>
            </a:r>
            <a:r>
              <a:rPr lang="lt-LT" altLang="lt-LT" sz="3200" smtClean="0">
                <a:solidFill>
                  <a:srgbClr val="000000"/>
                </a:solidFill>
                <a:ea typeface="Calibri" pitchFamily="34" charset="0"/>
                <a:cs typeface="Calibri" pitchFamily="34" charset="0"/>
              </a:rPr>
              <a:t>100) IŠLAIKIUIŲJŲ VBE DALIS (2)</a:t>
            </a:r>
            <a:endParaRPr lang="lt-LT" altLang="lt-LT" sz="3200" smtClean="0"/>
          </a:p>
        </p:txBody>
      </p:sp>
      <p:graphicFrame>
        <p:nvGraphicFramePr>
          <p:cNvPr id="5" name="Lentelės vietos rezervavimo ženklas 4"/>
          <p:cNvGraphicFramePr>
            <a:graphicFrameLocks noGrp="1"/>
          </p:cNvGraphicFramePr>
          <p:nvPr>
            <p:ph type="tbl" idx="1"/>
            <p:extLst>
              <p:ext uri="{D42A27DB-BD31-4B8C-83A1-F6EECF244321}">
                <p14:modId xmlns:p14="http://schemas.microsoft.com/office/powerpoint/2010/main" val="3803775166"/>
              </p:ext>
            </p:extLst>
          </p:nvPr>
        </p:nvGraphicFramePr>
        <p:xfrm>
          <a:off x="251520" y="2204864"/>
          <a:ext cx="8856984" cy="3431020"/>
        </p:xfrm>
        <a:graphic>
          <a:graphicData uri="http://schemas.openxmlformats.org/drawingml/2006/table">
            <a:tbl>
              <a:tblPr firstRow="1" firstCol="1" bandRow="1" bandCol="1">
                <a:tableStyleId>{5C22544A-7EE6-4342-B048-85BDC9FD1C3A}</a:tableStyleId>
              </a:tblPr>
              <a:tblGrid>
                <a:gridCol w="1375731"/>
                <a:gridCol w="1564514"/>
                <a:gridCol w="1263380"/>
                <a:gridCol w="1452162"/>
                <a:gridCol w="1685794"/>
                <a:gridCol w="1515403"/>
              </a:tblGrid>
              <a:tr h="423384">
                <a:tc rowSpan="2">
                  <a:txBody>
                    <a:bodyPr/>
                    <a:lstStyle/>
                    <a:p>
                      <a:pPr algn="just">
                        <a:spcAft>
                          <a:spcPts val="0"/>
                        </a:spcAft>
                      </a:pPr>
                      <a:r>
                        <a:rPr lang="lt-LT" sz="1600" dirty="0">
                          <a:solidFill>
                            <a:srgbClr val="C00000"/>
                          </a:solidFill>
                          <a:effectLst/>
                        </a:rPr>
                        <a:t>Egzamino dalyko pavadinimas </a:t>
                      </a:r>
                      <a:endParaRPr lang="lt-LT" sz="1600" dirty="0">
                        <a:solidFill>
                          <a:srgbClr val="C00000"/>
                        </a:solidFill>
                        <a:effectLst/>
                        <a:latin typeface="Times New Roman"/>
                        <a:ea typeface="Times New Roman"/>
                      </a:endParaRPr>
                    </a:p>
                  </a:txBody>
                  <a:tcPr marL="68575" marR="68575" marT="0" marB="0"/>
                </a:tc>
                <a:tc gridSpan="5">
                  <a:txBody>
                    <a:bodyPr/>
                    <a:lstStyle/>
                    <a:p>
                      <a:pPr algn="ctr">
                        <a:spcAft>
                          <a:spcPts val="0"/>
                        </a:spcAft>
                      </a:pPr>
                      <a:r>
                        <a:rPr lang="lt-LT" sz="1600" dirty="0">
                          <a:solidFill>
                            <a:srgbClr val="C00000"/>
                          </a:solidFill>
                          <a:effectLst/>
                        </a:rPr>
                        <a:t>Mokslo metai</a:t>
                      </a:r>
                      <a:endParaRPr lang="lt-LT" sz="1600" dirty="0">
                        <a:solidFill>
                          <a:srgbClr val="C00000"/>
                        </a:solidFill>
                        <a:effectLst/>
                        <a:latin typeface="Times New Roman"/>
                        <a:ea typeface="Times New Roman"/>
                      </a:endParaRPr>
                    </a:p>
                  </a:txBody>
                  <a:tcPr marL="68575" marR="68575" marT="0" marB="0"/>
                </a:tc>
                <a:tc hMerge="1">
                  <a:txBody>
                    <a:bodyPr/>
                    <a:lstStyle/>
                    <a:p>
                      <a:endParaRPr lang="lt-LT"/>
                    </a:p>
                  </a:txBody>
                  <a:tcPr/>
                </a:tc>
                <a:tc hMerge="1">
                  <a:txBody>
                    <a:bodyPr/>
                    <a:lstStyle/>
                    <a:p>
                      <a:pPr algn="ctr">
                        <a:spcAft>
                          <a:spcPts val="0"/>
                        </a:spcAft>
                      </a:pPr>
                      <a:endParaRPr lang="lt-LT" sz="1200" dirty="0">
                        <a:solidFill>
                          <a:srgbClr val="C00000"/>
                        </a:solidFill>
                        <a:effectLst/>
                        <a:latin typeface="Times New Roman"/>
                        <a:ea typeface="Times New Roman"/>
                      </a:endParaRPr>
                    </a:p>
                  </a:txBody>
                  <a:tcPr marL="68580" marR="68580" marT="0" marB="0"/>
                </a:tc>
                <a:tc hMerge="1">
                  <a:txBody>
                    <a:bodyPr/>
                    <a:lstStyle/>
                    <a:p>
                      <a:pPr algn="ctr">
                        <a:spcAft>
                          <a:spcPts val="0"/>
                        </a:spcAft>
                      </a:pPr>
                      <a:endParaRPr lang="lt-LT" sz="1600" dirty="0">
                        <a:solidFill>
                          <a:srgbClr val="C00000"/>
                        </a:solidFill>
                        <a:effectLst/>
                        <a:latin typeface="Times New Roman"/>
                        <a:ea typeface="Times New Roman"/>
                      </a:endParaRPr>
                    </a:p>
                  </a:txBody>
                  <a:tcPr marL="68575" marR="68575" marT="0" marB="0"/>
                </a:tc>
                <a:tc hMerge="1">
                  <a:txBody>
                    <a:bodyPr/>
                    <a:lstStyle/>
                    <a:p>
                      <a:pPr algn="ctr">
                        <a:spcAft>
                          <a:spcPts val="0"/>
                        </a:spcAft>
                      </a:pPr>
                      <a:endParaRPr lang="lt-LT" sz="1600" dirty="0">
                        <a:solidFill>
                          <a:srgbClr val="C00000"/>
                        </a:solidFill>
                        <a:effectLst/>
                        <a:latin typeface="Times New Roman"/>
                        <a:ea typeface="Times New Roman"/>
                      </a:endParaRPr>
                    </a:p>
                  </a:txBody>
                  <a:tcPr marL="68575" marR="68575" marT="0" marB="0"/>
                </a:tc>
              </a:tr>
              <a:tr h="772442">
                <a:tc vMerge="1">
                  <a:txBody>
                    <a:bodyPr/>
                    <a:lstStyle/>
                    <a:p>
                      <a:endParaRPr lang="lt-LT"/>
                    </a:p>
                  </a:txBody>
                  <a:tcPr/>
                </a:tc>
                <a:tc>
                  <a:txBody>
                    <a:bodyPr/>
                    <a:lstStyle/>
                    <a:p>
                      <a:pPr algn="ctr">
                        <a:spcAft>
                          <a:spcPts val="0"/>
                        </a:spcAft>
                      </a:pPr>
                      <a:r>
                        <a:rPr lang="lt-LT" sz="1600" b="1" dirty="0">
                          <a:effectLst/>
                        </a:rPr>
                        <a:t>2014–2015 </a:t>
                      </a:r>
                      <a:endParaRPr lang="lt-LT" sz="1600" b="1" dirty="0" smtClean="0">
                        <a:effectLst/>
                      </a:endParaRPr>
                    </a:p>
                    <a:p>
                      <a:pPr algn="ctr">
                        <a:spcAft>
                          <a:spcPts val="0"/>
                        </a:spcAft>
                      </a:pPr>
                      <a:r>
                        <a:rPr lang="lt-LT" sz="1600" b="1" dirty="0" smtClean="0">
                          <a:effectLst/>
                        </a:rPr>
                        <a:t>m</a:t>
                      </a:r>
                      <a:r>
                        <a:rPr lang="lt-LT" sz="1600" b="1" dirty="0">
                          <a:effectLst/>
                        </a:rPr>
                        <a:t>. m.</a:t>
                      </a:r>
                      <a:endParaRPr lang="lt-LT" sz="1600" b="1" dirty="0">
                        <a:effectLst/>
                        <a:latin typeface="Times New Roman"/>
                        <a:ea typeface="Times New Roman"/>
                      </a:endParaRPr>
                    </a:p>
                  </a:txBody>
                  <a:tcPr marL="68575" marR="68575" marT="0" marB="0"/>
                </a:tc>
                <a:tc>
                  <a:txBody>
                    <a:bodyPr/>
                    <a:lstStyle/>
                    <a:p>
                      <a:pPr algn="ctr">
                        <a:spcAft>
                          <a:spcPts val="0"/>
                        </a:spcAft>
                      </a:pPr>
                      <a:r>
                        <a:rPr lang="lt-LT" sz="1600" b="1" dirty="0" smtClean="0">
                          <a:effectLst/>
                          <a:latin typeface="Times New Roman"/>
                          <a:ea typeface="Times New Roman"/>
                        </a:rPr>
                        <a:t>2015-2016  </a:t>
                      </a:r>
                    </a:p>
                    <a:p>
                      <a:pPr algn="ctr">
                        <a:spcAft>
                          <a:spcPts val="0"/>
                        </a:spcAft>
                      </a:pPr>
                      <a:r>
                        <a:rPr lang="lt-LT" sz="1600" b="1" dirty="0" smtClean="0">
                          <a:effectLst/>
                          <a:latin typeface="Times New Roman"/>
                          <a:ea typeface="Times New Roman"/>
                        </a:rPr>
                        <a:t>m. m.</a:t>
                      </a:r>
                      <a:endParaRPr lang="lt-LT" sz="1600" b="1" dirty="0">
                        <a:effectLst/>
                        <a:latin typeface="Times New Roman"/>
                        <a:ea typeface="Times New Roman"/>
                      </a:endParaRPr>
                    </a:p>
                  </a:txBody>
                  <a:tcPr marL="68575" marR="68575" marT="0" marB="0"/>
                </a:tc>
                <a:tc>
                  <a:txBody>
                    <a:bodyPr/>
                    <a:lstStyle/>
                    <a:p>
                      <a:pPr algn="ctr">
                        <a:spcAft>
                          <a:spcPts val="0"/>
                        </a:spcAft>
                      </a:pPr>
                      <a:r>
                        <a:rPr lang="lt-LT" sz="1600" b="1" dirty="0" smtClean="0">
                          <a:effectLst/>
                          <a:latin typeface="Times New Roman"/>
                          <a:ea typeface="Times New Roman"/>
                        </a:rPr>
                        <a:t>2016-2017  </a:t>
                      </a:r>
                    </a:p>
                    <a:p>
                      <a:pPr algn="ctr">
                        <a:spcAft>
                          <a:spcPts val="0"/>
                        </a:spcAft>
                      </a:pPr>
                      <a:r>
                        <a:rPr lang="lt-LT" sz="1600" b="1" dirty="0" smtClean="0">
                          <a:effectLst/>
                          <a:latin typeface="Times New Roman"/>
                          <a:ea typeface="Times New Roman"/>
                        </a:rPr>
                        <a:t>m. m.</a:t>
                      </a:r>
                      <a:endParaRPr lang="lt-LT" sz="1600" b="1" dirty="0">
                        <a:effectLst/>
                        <a:latin typeface="Times New Roman"/>
                        <a:ea typeface="Times New Roman"/>
                      </a:endParaRPr>
                    </a:p>
                  </a:txBody>
                  <a:tcPr marL="68575" marR="68575" marT="0" marB="0"/>
                </a:tc>
                <a:tc>
                  <a:txBody>
                    <a:bodyPr/>
                    <a:lstStyle/>
                    <a:p>
                      <a:pPr algn="ctr">
                        <a:spcAft>
                          <a:spcPts val="0"/>
                        </a:spcAft>
                      </a:pPr>
                      <a:r>
                        <a:rPr lang="lt-LT" sz="1600" b="1" dirty="0" smtClean="0">
                          <a:effectLst/>
                          <a:latin typeface="Times New Roman"/>
                          <a:ea typeface="Times New Roman"/>
                        </a:rPr>
                        <a:t>2017-2018 m. m.</a:t>
                      </a:r>
                      <a:endParaRPr lang="lt-LT" sz="1600" b="1" dirty="0">
                        <a:effectLst/>
                        <a:latin typeface="Times New Roman"/>
                        <a:ea typeface="Times New Roman"/>
                      </a:endParaRPr>
                    </a:p>
                  </a:txBody>
                  <a:tcPr marL="68575" marR="6857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effectLst/>
                          <a:latin typeface="Times New Roman"/>
                          <a:ea typeface="Times New Roman"/>
                        </a:rPr>
                        <a:t>2018-2019 m. m.</a:t>
                      </a:r>
                    </a:p>
                    <a:p>
                      <a:pPr algn="ctr">
                        <a:spcAft>
                          <a:spcPts val="0"/>
                        </a:spcAft>
                      </a:pPr>
                      <a:endParaRPr lang="lt-LT" sz="1600" b="1" dirty="0">
                        <a:effectLst/>
                        <a:latin typeface="Times New Roman"/>
                        <a:ea typeface="Times New Roman"/>
                      </a:endParaRPr>
                    </a:p>
                  </a:txBody>
                  <a:tcPr marL="68575" marR="68575" marT="0" marB="0"/>
                </a:tc>
              </a:tr>
              <a:tr h="460184">
                <a:tc>
                  <a:txBody>
                    <a:bodyPr/>
                    <a:lstStyle/>
                    <a:p>
                      <a:pPr algn="just">
                        <a:spcAft>
                          <a:spcPts val="0"/>
                        </a:spcAft>
                      </a:pPr>
                      <a:r>
                        <a:rPr lang="lt-LT" sz="1600" dirty="0">
                          <a:solidFill>
                            <a:srgbClr val="C00000"/>
                          </a:solidFill>
                          <a:effectLst/>
                        </a:rPr>
                        <a:t>Fizika</a:t>
                      </a:r>
                      <a:endParaRPr lang="lt-LT" sz="1600" dirty="0">
                        <a:solidFill>
                          <a:srgbClr val="C00000"/>
                        </a:solidFill>
                        <a:effectLst/>
                        <a:latin typeface="Times New Roman"/>
                        <a:ea typeface="Times New Roman"/>
                      </a:endParaRPr>
                    </a:p>
                  </a:txBody>
                  <a:tcPr marL="68575" marR="68575" marT="0" marB="0"/>
                </a:tc>
                <a:tc>
                  <a:txBody>
                    <a:bodyPr/>
                    <a:lstStyle/>
                    <a:p>
                      <a:pPr algn="ctr">
                        <a:spcAft>
                          <a:spcPts val="0"/>
                        </a:spcAft>
                      </a:pPr>
                      <a:r>
                        <a:rPr lang="lt-LT" sz="1600" dirty="0">
                          <a:effectLst/>
                        </a:rPr>
                        <a:t>17% (12%)</a:t>
                      </a:r>
                      <a:endParaRPr lang="lt-LT" sz="1600" dirty="0">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0% (13%)</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0% (8,5%)</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0%</a:t>
                      </a:r>
                      <a:r>
                        <a:rPr lang="lt-LT" sz="1600" b="1" baseline="0" dirty="0" smtClean="0">
                          <a:solidFill>
                            <a:schemeClr val="tx1"/>
                          </a:solidFill>
                          <a:effectLst/>
                          <a:latin typeface="Times New Roman"/>
                          <a:ea typeface="Times New Roman"/>
                        </a:rPr>
                        <a:t> (6,5%)</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rgbClr val="FF0000"/>
                          </a:solidFill>
                          <a:effectLst/>
                          <a:latin typeface="Times New Roman"/>
                          <a:ea typeface="Times New Roman"/>
                        </a:rPr>
                        <a:t>14,3% (11,4%)</a:t>
                      </a:r>
                      <a:endParaRPr lang="lt-LT" sz="1600" b="1" dirty="0">
                        <a:solidFill>
                          <a:srgbClr val="FF0000"/>
                        </a:solidFill>
                        <a:effectLst/>
                        <a:latin typeface="Times New Roman"/>
                        <a:ea typeface="Times New Roman"/>
                      </a:endParaRPr>
                    </a:p>
                  </a:txBody>
                  <a:tcPr marL="68575" marR="68575" marT="0" marB="0"/>
                </a:tc>
              </a:tr>
              <a:tr h="423384">
                <a:tc>
                  <a:txBody>
                    <a:bodyPr/>
                    <a:lstStyle/>
                    <a:p>
                      <a:pPr algn="just">
                        <a:spcAft>
                          <a:spcPts val="0"/>
                        </a:spcAft>
                      </a:pPr>
                      <a:r>
                        <a:rPr lang="lt-LT" sz="1600" dirty="0">
                          <a:solidFill>
                            <a:srgbClr val="C00000"/>
                          </a:solidFill>
                          <a:effectLst/>
                        </a:rPr>
                        <a:t>Chemija</a:t>
                      </a:r>
                      <a:endParaRPr lang="lt-LT" sz="1600" dirty="0">
                        <a:solidFill>
                          <a:srgbClr val="C00000"/>
                        </a:solidFill>
                        <a:effectLst/>
                        <a:latin typeface="Times New Roman"/>
                        <a:ea typeface="Times New Roman"/>
                      </a:endParaRPr>
                    </a:p>
                  </a:txBody>
                  <a:tcPr marL="68575" marR="68575" marT="0" marB="0"/>
                </a:tc>
                <a:tc>
                  <a:txBody>
                    <a:bodyPr/>
                    <a:lstStyle/>
                    <a:p>
                      <a:pPr algn="ctr">
                        <a:spcAft>
                          <a:spcPts val="0"/>
                        </a:spcAft>
                      </a:pPr>
                      <a:r>
                        <a:rPr lang="lt-LT" sz="1600" dirty="0" smtClean="0">
                          <a:effectLst/>
                        </a:rPr>
                        <a:t>0% (10%)</a:t>
                      </a:r>
                      <a:endParaRPr lang="lt-LT" sz="1600" dirty="0">
                        <a:effectLst/>
                        <a:latin typeface="Times New Roman"/>
                        <a:ea typeface="Times New Roman"/>
                      </a:endParaRPr>
                    </a:p>
                  </a:txBody>
                  <a:tcPr marL="68575" marR="6857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solidFill>
                            <a:schemeClr val="tx1"/>
                          </a:solidFill>
                          <a:effectLst/>
                        </a:rPr>
                        <a:t>nelaikė</a:t>
                      </a:r>
                      <a:endParaRPr lang="lt-LT" sz="1600" b="1" dirty="0" smtClean="0">
                        <a:solidFill>
                          <a:schemeClr val="tx1"/>
                        </a:solidFill>
                        <a:effectLst/>
                        <a:latin typeface="Times New Roman"/>
                        <a:ea typeface="Times New Roman"/>
                      </a:endParaRPr>
                    </a:p>
                  </a:txBody>
                  <a:tcPr marL="68575" marR="6857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dirty="0" smtClean="0">
                          <a:solidFill>
                            <a:schemeClr val="tx1"/>
                          </a:solidFill>
                          <a:effectLst/>
                        </a:rPr>
                        <a:t>0% (25,5%)</a:t>
                      </a:r>
                      <a:endParaRPr lang="lt-LT" sz="1600" dirty="0" smtClean="0">
                        <a:solidFill>
                          <a:schemeClr val="tx1"/>
                        </a:solidFill>
                        <a:effectLst/>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lt-LT" sz="1600" b="1" dirty="0" smtClean="0">
                        <a:solidFill>
                          <a:schemeClr val="tx1"/>
                        </a:solidFill>
                        <a:effectLst/>
                        <a:latin typeface="Times New Roman"/>
                        <a:ea typeface="Times New Roman"/>
                      </a:endParaRPr>
                    </a:p>
                  </a:txBody>
                  <a:tcPr marL="68575" marR="6857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solidFill>
                            <a:schemeClr val="tx1"/>
                          </a:solidFill>
                          <a:effectLst/>
                          <a:latin typeface="Times New Roman"/>
                          <a:ea typeface="Times New Roman"/>
                        </a:rPr>
                        <a:t>16,7% (15,5%)</a:t>
                      </a:r>
                    </a:p>
                  </a:txBody>
                  <a:tcPr marL="68575" marR="6857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600" b="1" dirty="0" smtClean="0">
                          <a:solidFill>
                            <a:schemeClr val="tx2"/>
                          </a:solidFill>
                          <a:effectLst/>
                          <a:latin typeface="Times New Roman"/>
                          <a:ea typeface="Times New Roman"/>
                        </a:rPr>
                        <a:t>50% (21,9%)</a:t>
                      </a:r>
                    </a:p>
                  </a:txBody>
                  <a:tcPr marL="68575" marR="68575" marT="0" marB="0"/>
                </a:tc>
              </a:tr>
              <a:tr h="440562">
                <a:tc>
                  <a:txBody>
                    <a:bodyPr/>
                    <a:lstStyle/>
                    <a:p>
                      <a:pPr algn="just">
                        <a:spcAft>
                          <a:spcPts val="0"/>
                        </a:spcAft>
                      </a:pPr>
                      <a:r>
                        <a:rPr lang="lt-LT" sz="1600" dirty="0">
                          <a:solidFill>
                            <a:srgbClr val="C00000"/>
                          </a:solidFill>
                          <a:effectLst/>
                        </a:rPr>
                        <a:t>Biologija</a:t>
                      </a:r>
                      <a:endParaRPr lang="lt-LT" sz="1600" dirty="0">
                        <a:solidFill>
                          <a:srgbClr val="C00000"/>
                        </a:solidFill>
                        <a:effectLst/>
                        <a:latin typeface="Times New Roman"/>
                        <a:ea typeface="Times New Roman"/>
                      </a:endParaRPr>
                    </a:p>
                  </a:txBody>
                  <a:tcPr marL="68575" marR="68575" marT="0" marB="0"/>
                </a:tc>
                <a:tc>
                  <a:txBody>
                    <a:bodyPr/>
                    <a:lstStyle/>
                    <a:p>
                      <a:pPr algn="ctr">
                        <a:spcAft>
                          <a:spcPts val="0"/>
                        </a:spcAft>
                      </a:pPr>
                      <a:r>
                        <a:rPr lang="lt-LT" sz="1600" dirty="0">
                          <a:effectLst/>
                        </a:rPr>
                        <a:t>7% (17%)</a:t>
                      </a:r>
                      <a:endParaRPr lang="lt-LT" sz="1600" dirty="0">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8% (10%)</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15% (17%)</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15,4%</a:t>
                      </a:r>
                      <a:r>
                        <a:rPr lang="lt-LT" sz="1600" b="1" baseline="0" dirty="0" smtClean="0">
                          <a:solidFill>
                            <a:schemeClr val="tx1"/>
                          </a:solidFill>
                          <a:effectLst/>
                          <a:latin typeface="Times New Roman"/>
                          <a:ea typeface="Times New Roman"/>
                        </a:rPr>
                        <a:t> (20,5%)</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rgbClr val="FF0000"/>
                          </a:solidFill>
                          <a:effectLst/>
                          <a:latin typeface="Times New Roman"/>
                          <a:ea typeface="Times New Roman"/>
                        </a:rPr>
                        <a:t>10%</a:t>
                      </a:r>
                      <a:r>
                        <a:rPr lang="lt-LT" sz="1600" b="1" baseline="0" dirty="0" smtClean="0">
                          <a:solidFill>
                            <a:srgbClr val="FF0000"/>
                          </a:solidFill>
                          <a:effectLst/>
                          <a:latin typeface="Times New Roman"/>
                          <a:ea typeface="Times New Roman"/>
                        </a:rPr>
                        <a:t> (13,7%)</a:t>
                      </a:r>
                      <a:endParaRPr lang="lt-LT" sz="1600" b="1" dirty="0">
                        <a:solidFill>
                          <a:srgbClr val="FF0000"/>
                        </a:solidFill>
                        <a:effectLst/>
                        <a:latin typeface="Times New Roman"/>
                        <a:ea typeface="Times New Roman"/>
                      </a:endParaRPr>
                    </a:p>
                  </a:txBody>
                  <a:tcPr marL="68575" marR="68575" marT="0" marB="0"/>
                </a:tc>
              </a:tr>
              <a:tr h="423384">
                <a:tc>
                  <a:txBody>
                    <a:bodyPr/>
                    <a:lstStyle/>
                    <a:p>
                      <a:pPr algn="just">
                        <a:spcAft>
                          <a:spcPts val="0"/>
                        </a:spcAft>
                      </a:pPr>
                      <a:r>
                        <a:rPr lang="lt-LT" sz="1600" dirty="0">
                          <a:solidFill>
                            <a:srgbClr val="C00000"/>
                          </a:solidFill>
                          <a:effectLst/>
                        </a:rPr>
                        <a:t>Istorija</a:t>
                      </a:r>
                      <a:endParaRPr lang="lt-LT" sz="1600" dirty="0">
                        <a:solidFill>
                          <a:srgbClr val="C00000"/>
                        </a:solidFill>
                        <a:effectLst/>
                        <a:latin typeface="Times New Roman"/>
                        <a:ea typeface="Times New Roman"/>
                      </a:endParaRPr>
                    </a:p>
                  </a:txBody>
                  <a:tcPr marL="68575" marR="68575" marT="0" marB="0"/>
                </a:tc>
                <a:tc>
                  <a:txBody>
                    <a:bodyPr/>
                    <a:lstStyle/>
                    <a:p>
                      <a:pPr algn="ctr">
                        <a:spcAft>
                          <a:spcPts val="0"/>
                        </a:spcAft>
                      </a:pPr>
                      <a:r>
                        <a:rPr lang="lt-LT" sz="1600" dirty="0">
                          <a:effectLst/>
                        </a:rPr>
                        <a:t>12% (8%)</a:t>
                      </a:r>
                      <a:endParaRPr lang="lt-LT" sz="1600" dirty="0">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0% (3,7%)</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8,6% (9,5%)</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8%</a:t>
                      </a:r>
                      <a:r>
                        <a:rPr lang="lt-LT" sz="1600" b="1" baseline="0" dirty="0" smtClean="0">
                          <a:solidFill>
                            <a:schemeClr val="tx1"/>
                          </a:solidFill>
                          <a:effectLst/>
                          <a:latin typeface="Times New Roman"/>
                          <a:ea typeface="Times New Roman"/>
                        </a:rPr>
                        <a:t> (8,3%)</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rgbClr val="FF0000"/>
                          </a:solidFill>
                          <a:effectLst/>
                          <a:latin typeface="Times New Roman"/>
                          <a:ea typeface="Times New Roman"/>
                        </a:rPr>
                        <a:t>3,7% (5,7%)</a:t>
                      </a:r>
                      <a:endParaRPr lang="lt-LT" sz="1600" b="1" dirty="0">
                        <a:solidFill>
                          <a:srgbClr val="FF0000"/>
                        </a:solidFill>
                        <a:effectLst/>
                        <a:latin typeface="Times New Roman"/>
                        <a:ea typeface="Times New Roman"/>
                      </a:endParaRPr>
                    </a:p>
                  </a:txBody>
                  <a:tcPr marL="68575" marR="68575" marT="0" marB="0"/>
                </a:tc>
              </a:tr>
              <a:tr h="423384">
                <a:tc>
                  <a:txBody>
                    <a:bodyPr/>
                    <a:lstStyle/>
                    <a:p>
                      <a:pPr algn="just">
                        <a:spcAft>
                          <a:spcPts val="0"/>
                        </a:spcAft>
                      </a:pPr>
                      <a:r>
                        <a:rPr lang="lt-LT" sz="1600" dirty="0">
                          <a:solidFill>
                            <a:srgbClr val="C00000"/>
                          </a:solidFill>
                          <a:effectLst/>
                        </a:rPr>
                        <a:t>Geografija</a:t>
                      </a:r>
                      <a:endParaRPr lang="lt-LT" sz="1600" dirty="0">
                        <a:solidFill>
                          <a:srgbClr val="C00000"/>
                        </a:solidFill>
                        <a:effectLst/>
                        <a:latin typeface="Times New Roman"/>
                        <a:ea typeface="Times New Roman"/>
                      </a:endParaRPr>
                    </a:p>
                  </a:txBody>
                  <a:tcPr marL="68575" marR="68575" marT="0" marB="0"/>
                </a:tc>
                <a:tc>
                  <a:txBody>
                    <a:bodyPr/>
                    <a:lstStyle/>
                    <a:p>
                      <a:pPr algn="ctr">
                        <a:spcAft>
                          <a:spcPts val="0"/>
                        </a:spcAft>
                      </a:pPr>
                      <a:r>
                        <a:rPr lang="lt-LT" sz="1600" dirty="0">
                          <a:effectLst/>
                        </a:rPr>
                        <a:t>0% (3,4%)</a:t>
                      </a:r>
                      <a:endParaRPr lang="lt-LT" sz="1600" dirty="0">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0% (3,6%)</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12,5% (4%)</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1"/>
                          </a:solidFill>
                          <a:effectLst/>
                          <a:latin typeface="Times New Roman"/>
                          <a:ea typeface="Times New Roman"/>
                        </a:rPr>
                        <a:t>11,1% (3,9%)</a:t>
                      </a:r>
                      <a:endParaRPr lang="lt-LT" sz="1600" b="1" dirty="0">
                        <a:solidFill>
                          <a:schemeClr val="tx1"/>
                        </a:solidFill>
                        <a:effectLst/>
                        <a:latin typeface="Times New Roman"/>
                        <a:ea typeface="Times New Roman"/>
                      </a:endParaRPr>
                    </a:p>
                  </a:txBody>
                  <a:tcPr marL="68575" marR="68575" marT="0" marB="0"/>
                </a:tc>
                <a:tc>
                  <a:txBody>
                    <a:bodyPr/>
                    <a:lstStyle/>
                    <a:p>
                      <a:pPr algn="ctr">
                        <a:spcAft>
                          <a:spcPts val="0"/>
                        </a:spcAft>
                      </a:pPr>
                      <a:r>
                        <a:rPr lang="lt-LT" sz="1600" b="1" dirty="0" smtClean="0">
                          <a:solidFill>
                            <a:schemeClr val="tx2"/>
                          </a:solidFill>
                          <a:effectLst/>
                          <a:latin typeface="Times New Roman"/>
                          <a:ea typeface="Times New Roman"/>
                        </a:rPr>
                        <a:t>0% (3,7%)</a:t>
                      </a:r>
                      <a:endParaRPr lang="lt-LT" sz="1600" b="1" dirty="0">
                        <a:solidFill>
                          <a:schemeClr val="tx2"/>
                        </a:solidFill>
                        <a:effectLst/>
                        <a:latin typeface="Times New Roman"/>
                        <a:ea typeface="Times New Roman"/>
                      </a:endParaRPr>
                    </a:p>
                  </a:txBody>
                  <a:tcPr marL="68575" marR="68575" marT="0" marB="0"/>
                </a:tc>
              </a:tr>
            </a:tbl>
          </a:graphicData>
        </a:graphic>
      </p:graphicFrame>
      <p:sp>
        <p:nvSpPr>
          <p:cNvPr id="3" name="Skaidrės numerio vietos rezervavimo ženklas 2"/>
          <p:cNvSpPr>
            <a:spLocks noGrp="1"/>
          </p:cNvSpPr>
          <p:nvPr>
            <p:ph type="sldNum" sz="quarter" idx="12"/>
          </p:nvPr>
        </p:nvSpPr>
        <p:spPr/>
        <p:txBody>
          <a:bodyPr/>
          <a:lstStyle/>
          <a:p>
            <a:pPr>
              <a:defRPr/>
            </a:pPr>
            <a:fld id="{59F1B1B5-B080-4AD9-B170-C5558298A452}" type="slidenum">
              <a:rPr lang="lt-LT" smtClean="0"/>
              <a:pPr>
                <a:defRPr/>
              </a:pPr>
              <a:t>6</a:t>
            </a:fld>
            <a:endParaRPr lang="lt-L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476250"/>
            <a:ext cx="6870700" cy="844550"/>
          </a:xfrm>
        </p:spPr>
        <p:txBody>
          <a:bodyPr/>
          <a:lstStyle/>
          <a:p>
            <a:pPr eaLnBrk="1" hangingPunct="1"/>
            <a:r>
              <a:rPr lang="lt-LT" altLang="lt-LT" sz="2000" b="1" smtClean="0"/>
              <a:t/>
            </a:r>
            <a:br>
              <a:rPr lang="lt-LT" altLang="lt-LT" sz="2000" b="1" smtClean="0"/>
            </a:br>
            <a:r>
              <a:rPr lang="lt-LT" altLang="lt-LT" sz="2000" b="1" smtClean="0">
                <a:solidFill>
                  <a:schemeClr val="folHlink"/>
                </a:solidFill>
              </a:rPr>
              <a:t>Lietuvių kalbos ir literatūros VBE</a:t>
            </a:r>
            <a:r>
              <a:rPr lang="lt-LT" altLang="lt-LT" sz="2000" smtClean="0"/>
              <a:t/>
            </a:r>
            <a:br>
              <a:rPr lang="lt-LT" altLang="lt-LT" sz="2000" smtClean="0"/>
            </a:br>
            <a:r>
              <a:rPr lang="lt-LT" altLang="lt-LT" sz="2000" b="1" smtClean="0"/>
              <a:t>V</a:t>
            </a:r>
            <a:r>
              <a:rPr lang="en-US" altLang="lt-LT" sz="2000" b="1" smtClean="0"/>
              <a:t>ertinimo vidurkis</a:t>
            </a:r>
            <a:endParaRPr lang="lt-LT" altLang="lt-LT" sz="2000" b="1" smtClean="0"/>
          </a:p>
        </p:txBody>
      </p:sp>
      <p:graphicFrame>
        <p:nvGraphicFramePr>
          <p:cNvPr id="9219" name="Object 10"/>
          <p:cNvGraphicFramePr>
            <a:graphicFrameLocks noGrp="1" noChangeAspect="1"/>
          </p:cNvGraphicFramePr>
          <p:nvPr>
            <p:ph sz="half" idx="1"/>
            <p:extLst>
              <p:ext uri="{D42A27DB-BD31-4B8C-83A1-F6EECF244321}">
                <p14:modId xmlns:p14="http://schemas.microsoft.com/office/powerpoint/2010/main" val="1305235308"/>
              </p:ext>
            </p:extLst>
          </p:nvPr>
        </p:nvGraphicFramePr>
        <p:xfrm>
          <a:off x="1691680" y="548680"/>
          <a:ext cx="7116762" cy="8829675"/>
        </p:xfrm>
        <a:graphic>
          <a:graphicData uri="http://schemas.openxmlformats.org/presentationml/2006/ole">
            <mc:AlternateContent xmlns:mc="http://schemas.openxmlformats.org/markup-compatibility/2006">
              <mc:Choice xmlns:v="urn:schemas-microsoft-com:vml" Requires="v">
                <p:oleObj spid="_x0000_s7225" name="Diagrama" r:id="rId4" imgW="3086158" imgH="3829224" progId="MSGraph.Chart.8">
                  <p:embed followColorScheme="full"/>
                </p:oleObj>
              </mc:Choice>
              <mc:Fallback>
                <p:oleObj name="Diagrama" r:id="rId4" imgW="3086158" imgH="3829224" progId="MSGraph.Chart.8">
                  <p:embed followColorScheme="full"/>
                  <p:pic>
                    <p:nvPicPr>
                      <p:cNvPr id="0" name=""/>
                      <p:cNvPicPr>
                        <a:picLocks noChangeAspect="1" noChangeArrowheads="1"/>
                      </p:cNvPicPr>
                      <p:nvPr/>
                    </p:nvPicPr>
                    <p:blipFill>
                      <a:blip r:embed="rId5"/>
                      <a:srcRect/>
                      <a:stretch>
                        <a:fillRect/>
                      </a:stretch>
                    </p:blipFill>
                    <p:spPr bwMode="auto">
                      <a:xfrm>
                        <a:off x="1691680" y="548680"/>
                        <a:ext cx="7116762" cy="8829675"/>
                      </a:xfrm>
                      <a:prstGeom prst="rect">
                        <a:avLst/>
                      </a:prstGeom>
                      <a:noFill/>
                      <a:ln>
                        <a:noFill/>
                      </a:ln>
                      <a:extLst/>
                    </p:spPr>
                  </p:pic>
                </p:oleObj>
              </mc:Fallback>
            </mc:AlternateContent>
          </a:graphicData>
        </a:graphic>
      </p:graphicFrame>
      <p:sp>
        <p:nvSpPr>
          <p:cNvPr id="2" name="Skaidrės numerio vietos rezervavimo ženklas 1"/>
          <p:cNvSpPr>
            <a:spLocks noGrp="1"/>
          </p:cNvSpPr>
          <p:nvPr>
            <p:ph type="sldNum" sz="quarter" idx="12"/>
          </p:nvPr>
        </p:nvSpPr>
        <p:spPr/>
        <p:txBody>
          <a:bodyPr/>
          <a:lstStyle/>
          <a:p>
            <a:pPr>
              <a:defRPr/>
            </a:pPr>
            <a:fld id="{4E40868A-DE67-4217-AD8F-3B1F6A998C4E}" type="slidenum">
              <a:rPr lang="lt-LT" smtClean="0"/>
              <a:pPr>
                <a:defRPr/>
              </a:pPr>
              <a:t>7</a:t>
            </a:fld>
            <a:endParaRPr lang="lt-LT"/>
          </a:p>
        </p:txBody>
      </p:sp>
    </p:spTree>
    <p:extLst>
      <p:ext uri="{BB962C8B-B14F-4D97-AF65-F5344CB8AC3E}">
        <p14:creationId xmlns:p14="http://schemas.microsoft.com/office/powerpoint/2010/main" val="283242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650" y="404813"/>
            <a:ext cx="6870700" cy="844550"/>
          </a:xfrm>
        </p:spPr>
        <p:txBody>
          <a:bodyPr/>
          <a:lstStyle/>
          <a:p>
            <a:pPr eaLnBrk="1" hangingPunct="1"/>
            <a:r>
              <a:rPr lang="lt-LT" altLang="lt-LT" sz="2400" b="1" dirty="0" smtClean="0"/>
              <a:t/>
            </a:r>
            <a:br>
              <a:rPr lang="lt-LT" altLang="lt-LT" sz="2400" b="1" dirty="0" smtClean="0"/>
            </a:br>
            <a:r>
              <a:rPr lang="lt-LT" altLang="lt-LT" sz="2400" b="1" dirty="0" smtClean="0"/>
              <a:t> </a:t>
            </a:r>
            <a:r>
              <a:rPr lang="lt-LT" altLang="lt-LT" sz="2400" b="1" dirty="0" smtClean="0">
                <a:solidFill>
                  <a:schemeClr val="folHlink"/>
                </a:solidFill>
              </a:rPr>
              <a:t>Tiksliųjų mokslų dalykų VBE</a:t>
            </a:r>
            <a:r>
              <a:rPr lang="lt-LT" altLang="lt-LT" sz="2400" dirty="0" smtClean="0"/>
              <a:t/>
            </a:r>
            <a:br>
              <a:rPr lang="lt-LT" altLang="lt-LT" sz="2400" dirty="0" smtClean="0"/>
            </a:br>
            <a:r>
              <a:rPr lang="lt-LT" altLang="lt-LT" sz="2400" b="1" dirty="0" smtClean="0"/>
              <a:t>V</a:t>
            </a:r>
            <a:r>
              <a:rPr lang="en-US" altLang="lt-LT" sz="2400" b="1" dirty="0" err="1" smtClean="0"/>
              <a:t>ertinimo</a:t>
            </a:r>
            <a:r>
              <a:rPr lang="en-US" altLang="lt-LT" sz="2400" b="1" dirty="0" smtClean="0"/>
              <a:t> </a:t>
            </a:r>
            <a:r>
              <a:rPr lang="en-US" altLang="lt-LT" sz="2400" b="1" dirty="0" err="1" smtClean="0"/>
              <a:t>vidurkis</a:t>
            </a:r>
            <a:endParaRPr lang="lt-LT" altLang="lt-LT" sz="2400" b="1" dirty="0" smtClean="0"/>
          </a:p>
        </p:txBody>
      </p:sp>
      <p:graphicFrame>
        <p:nvGraphicFramePr>
          <p:cNvPr id="10243" name="Object 3"/>
          <p:cNvGraphicFramePr>
            <a:graphicFrameLocks noGrp="1" noChangeAspect="1"/>
          </p:cNvGraphicFramePr>
          <p:nvPr>
            <p:ph sz="half" idx="1"/>
            <p:extLst>
              <p:ext uri="{D42A27DB-BD31-4B8C-83A1-F6EECF244321}">
                <p14:modId xmlns:p14="http://schemas.microsoft.com/office/powerpoint/2010/main" val="2446652297"/>
              </p:ext>
            </p:extLst>
          </p:nvPr>
        </p:nvGraphicFramePr>
        <p:xfrm>
          <a:off x="1043608" y="-11991"/>
          <a:ext cx="8784976" cy="7749480"/>
        </p:xfrm>
        <a:graphic>
          <a:graphicData uri="http://schemas.openxmlformats.org/presentationml/2006/ole">
            <mc:AlternateContent xmlns:mc="http://schemas.openxmlformats.org/markup-compatibility/2006">
              <mc:Choice xmlns:v="urn:schemas-microsoft-com:vml" Requires="v">
                <p:oleObj spid="_x0000_s2106" name="Diagrama" r:id="rId4" imgW="2314416" imgH="3829224" progId="MSGraph.Chart.8">
                  <p:embed followColorScheme="full"/>
                </p:oleObj>
              </mc:Choice>
              <mc:Fallback>
                <p:oleObj name="Diagrama" r:id="rId4" imgW="2314416" imgH="3829224" progId="MSGraph.Chart.8">
                  <p:embed followColorScheme="full"/>
                  <p:pic>
                    <p:nvPicPr>
                      <p:cNvPr id="0" name=""/>
                      <p:cNvPicPr>
                        <a:picLocks noChangeAspect="1" noChangeArrowheads="1"/>
                      </p:cNvPicPr>
                      <p:nvPr/>
                    </p:nvPicPr>
                    <p:blipFill>
                      <a:blip r:embed="rId5"/>
                      <a:srcRect/>
                      <a:stretch>
                        <a:fillRect/>
                      </a:stretch>
                    </p:blipFill>
                    <p:spPr bwMode="auto">
                      <a:xfrm>
                        <a:off x="1043608" y="-11991"/>
                        <a:ext cx="8784976" cy="7749480"/>
                      </a:xfrm>
                      <a:prstGeom prst="rect">
                        <a:avLst/>
                      </a:prstGeom>
                      <a:noFill/>
                      <a:ln>
                        <a:noFill/>
                      </a:ln>
                      <a:extLst/>
                    </p:spPr>
                  </p:pic>
                </p:oleObj>
              </mc:Fallback>
            </mc:AlternateContent>
          </a:graphicData>
        </a:graphic>
      </p:graphicFrame>
      <p:sp>
        <p:nvSpPr>
          <p:cNvPr id="2" name="Skaidrės numerio vietos rezervavimo ženklas 1"/>
          <p:cNvSpPr>
            <a:spLocks noGrp="1"/>
          </p:cNvSpPr>
          <p:nvPr>
            <p:ph type="sldNum" sz="quarter" idx="12"/>
          </p:nvPr>
        </p:nvSpPr>
        <p:spPr/>
        <p:txBody>
          <a:bodyPr/>
          <a:lstStyle/>
          <a:p>
            <a:pPr>
              <a:defRPr/>
            </a:pPr>
            <a:fld id="{4E40868A-DE67-4217-AD8F-3B1F6A998C4E}" type="slidenum">
              <a:rPr lang="lt-LT" smtClean="0"/>
              <a:pPr>
                <a:defRPr/>
              </a:pPr>
              <a:t>8</a:t>
            </a:fld>
            <a:endParaRPr lang="lt-LT"/>
          </a:p>
        </p:txBody>
      </p:sp>
    </p:spTree>
    <p:extLst>
      <p:ext uri="{BB962C8B-B14F-4D97-AF65-F5344CB8AC3E}">
        <p14:creationId xmlns:p14="http://schemas.microsoft.com/office/powerpoint/2010/main" val="1502817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08050"/>
            <a:ext cx="6870700" cy="288925"/>
          </a:xfrm>
        </p:spPr>
        <p:txBody>
          <a:bodyPr/>
          <a:lstStyle/>
          <a:p>
            <a:pPr eaLnBrk="1" hangingPunct="1"/>
            <a:r>
              <a:rPr lang="lt-LT" altLang="lt-LT" sz="2400" b="1" smtClean="0"/>
              <a:t/>
            </a:r>
            <a:br>
              <a:rPr lang="lt-LT" altLang="lt-LT" sz="2400" b="1" smtClean="0"/>
            </a:br>
            <a:r>
              <a:rPr lang="lt-LT" altLang="lt-LT" sz="2400" b="1" smtClean="0">
                <a:solidFill>
                  <a:schemeClr val="folHlink"/>
                </a:solidFill>
              </a:rPr>
              <a:t>Gamtamokslių dalykų VBE</a:t>
            </a:r>
            <a:r>
              <a:rPr lang="lt-LT" altLang="lt-LT" sz="2400" smtClean="0"/>
              <a:t> </a:t>
            </a:r>
            <a:r>
              <a:rPr lang="en-US" altLang="lt-LT" sz="2400" smtClean="0"/>
              <a:t> </a:t>
            </a:r>
            <a:r>
              <a:rPr lang="lt-LT" altLang="lt-LT" sz="2400" smtClean="0"/>
              <a:t/>
            </a:r>
            <a:br>
              <a:rPr lang="lt-LT" altLang="lt-LT" sz="2400" smtClean="0"/>
            </a:br>
            <a:r>
              <a:rPr lang="lt-LT" altLang="lt-LT" sz="2400" b="1" smtClean="0"/>
              <a:t>V</a:t>
            </a:r>
            <a:r>
              <a:rPr lang="en-US" altLang="lt-LT" sz="2400" b="1" smtClean="0"/>
              <a:t>ertinimo vidurkis</a:t>
            </a:r>
            <a:endParaRPr lang="lt-LT" altLang="lt-LT" sz="2400" b="1" smtClean="0"/>
          </a:p>
        </p:txBody>
      </p:sp>
      <p:graphicFrame>
        <p:nvGraphicFramePr>
          <p:cNvPr id="4" name="Objektas 3"/>
          <p:cNvGraphicFramePr>
            <a:graphicFrameLocks noChangeAspect="1"/>
          </p:cNvGraphicFramePr>
          <p:nvPr>
            <p:extLst>
              <p:ext uri="{D42A27DB-BD31-4B8C-83A1-F6EECF244321}">
                <p14:modId xmlns:p14="http://schemas.microsoft.com/office/powerpoint/2010/main" val="3842615624"/>
              </p:ext>
            </p:extLst>
          </p:nvPr>
        </p:nvGraphicFramePr>
        <p:xfrm>
          <a:off x="827584" y="980728"/>
          <a:ext cx="8064896" cy="7560840"/>
        </p:xfrm>
        <a:graphic>
          <a:graphicData uri="http://schemas.openxmlformats.org/presentationml/2006/ole">
            <mc:AlternateContent xmlns:mc="http://schemas.openxmlformats.org/markup-compatibility/2006">
              <mc:Choice xmlns:v="urn:schemas-microsoft-com:vml" Requires="v">
                <p:oleObj spid="_x0000_s3130" name="Diagrama" r:id="rId4" imgW="2671726" imgH="3371676" progId="MSGraph.Chart.8">
                  <p:embed followColorScheme="full"/>
                </p:oleObj>
              </mc:Choice>
              <mc:Fallback>
                <p:oleObj name="Diagrama" r:id="rId4" imgW="2671726" imgH="3371676" progId="MSGraph.Chart.8">
                  <p:embed followColorScheme="full"/>
                  <p:pic>
                    <p:nvPicPr>
                      <p:cNvPr id="0" name=""/>
                      <p:cNvPicPr>
                        <a:picLocks noChangeAspect="1" noChangeArrowheads="1"/>
                      </p:cNvPicPr>
                      <p:nvPr/>
                    </p:nvPicPr>
                    <p:blipFill>
                      <a:blip r:embed="rId5"/>
                      <a:srcRect/>
                      <a:stretch>
                        <a:fillRect/>
                      </a:stretch>
                    </p:blipFill>
                    <p:spPr bwMode="auto">
                      <a:xfrm>
                        <a:off x="827584" y="980728"/>
                        <a:ext cx="8064896" cy="7560840"/>
                      </a:xfrm>
                      <a:prstGeom prst="rect">
                        <a:avLst/>
                      </a:prstGeom>
                      <a:noFill/>
                      <a:ln>
                        <a:noFill/>
                      </a:ln>
                    </p:spPr>
                  </p:pic>
                </p:oleObj>
              </mc:Fallback>
            </mc:AlternateContent>
          </a:graphicData>
        </a:graphic>
      </p:graphicFrame>
      <p:sp>
        <p:nvSpPr>
          <p:cNvPr id="2" name="Skaidrės numerio vietos rezervavimo ženklas 1"/>
          <p:cNvSpPr>
            <a:spLocks noGrp="1"/>
          </p:cNvSpPr>
          <p:nvPr>
            <p:ph type="sldNum" sz="quarter" idx="12"/>
          </p:nvPr>
        </p:nvSpPr>
        <p:spPr/>
        <p:txBody>
          <a:bodyPr/>
          <a:lstStyle/>
          <a:p>
            <a:pPr>
              <a:defRPr/>
            </a:pPr>
            <a:fld id="{4E40868A-DE67-4217-AD8F-3B1F6A998C4E}" type="slidenum">
              <a:rPr lang="lt-LT" smtClean="0"/>
              <a:pPr>
                <a:defRPr/>
              </a:pPr>
              <a:t>9</a:t>
            </a:fld>
            <a:endParaRPr lang="lt-LT"/>
          </a:p>
        </p:txBody>
      </p:sp>
    </p:spTree>
    <p:extLst>
      <p:ext uri="{BB962C8B-B14F-4D97-AF65-F5344CB8AC3E}">
        <p14:creationId xmlns:p14="http://schemas.microsoft.com/office/powerpoint/2010/main" val="4044428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lvotos kreidelės">
  <a:themeElements>
    <a:clrScheme name="Spalvotos kreidelė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Spalvotos kreidelė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alvotos kreidelė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Spalvotos kreidelė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Spalvotos kreidelė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Spalvotos kreidelė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Spalvotos kreidelė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Spalvotos kreidelė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palvotos kreidelė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Spalvotos kreidelė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TM02455596[[fn=Pavasaris]]</Template>
  <TotalTime>20094</TotalTime>
  <Words>3297</Words>
  <Application>Microsoft Office PowerPoint</Application>
  <PresentationFormat>Demonstracija ekrane (4:3)</PresentationFormat>
  <Paragraphs>714</Paragraphs>
  <Slides>38</Slides>
  <Notes>35</Notes>
  <HiddenSlides>0</HiddenSlides>
  <MMClips>0</MMClips>
  <ScaleCrop>false</ScaleCrop>
  <HeadingPairs>
    <vt:vector size="6" baseType="variant">
      <vt:variant>
        <vt:lpstr>Tema</vt:lpstr>
      </vt:variant>
      <vt:variant>
        <vt:i4>1</vt:i4>
      </vt:variant>
      <vt:variant>
        <vt:lpstr>Įdėtosios OLE paslaugos</vt:lpstr>
      </vt:variant>
      <vt:variant>
        <vt:i4>1</vt:i4>
      </vt:variant>
      <vt:variant>
        <vt:lpstr>Skaidrių pavadinimai</vt:lpstr>
      </vt:variant>
      <vt:variant>
        <vt:i4>38</vt:i4>
      </vt:variant>
    </vt:vector>
  </HeadingPairs>
  <TitlesOfParts>
    <vt:vector size="40" baseType="lpstr">
      <vt:lpstr>Spalvotos kreidelės</vt:lpstr>
      <vt:lpstr>Diagrama</vt:lpstr>
      <vt:lpstr>Svarbiausi 2019 m. mokymosi pasiekimų patikrinimų rodikliai ir rezultatai</vt:lpstr>
      <vt:lpstr>Populiariausi valstybiniai egzaminai</vt:lpstr>
      <vt:lpstr>Kai kurie laikymo rodikliai</vt:lpstr>
      <vt:lpstr> Lietuvių kalbos ir literatūros VBE Pasirinkusiųjų dalis</vt:lpstr>
      <vt:lpstr>GERIAUSIAIS BALAIS (86–100) IŠLAIKIUIŲJŲ VBE DALIS (1)</vt:lpstr>
      <vt:lpstr>GERIAUSIAIS BALAIS (86–100) IŠLAIKIUIŲJŲ VBE DALIS (2)</vt:lpstr>
      <vt:lpstr> Lietuvių kalbos ir literatūros VBE Vertinimo vidurkis</vt:lpstr>
      <vt:lpstr>  Tiksliųjų mokslų dalykų VBE Vertinimo vidurkis</vt:lpstr>
      <vt:lpstr> Gamtamokslių dalykų VBE   Vertinimo vidurkis</vt:lpstr>
      <vt:lpstr> Užsienio kalbų VBE (4)  Vertinimo vidurkis</vt:lpstr>
      <vt:lpstr>  Socialinių mokslų dalykų VBE Vertinimo vidurkis</vt:lpstr>
      <vt:lpstr>Apibendrinti savivaldybės 2019 m. VBE rezultatai</vt:lpstr>
      <vt:lpstr>Apibendrinti savivaldybės 2018 m. VBE rezultatai</vt:lpstr>
      <vt:lpstr>Lietuvių kalbos ir literatūros MBE   Vertinimo vidurkis</vt:lpstr>
      <vt:lpstr>Stiprybės</vt:lpstr>
      <vt:lpstr>Kas neramina (analizuotina, tobulintina, stiprintina).....</vt:lpstr>
      <vt:lpstr>PUPP rezultatai (įvertinimų vidurkiai)</vt:lpstr>
      <vt:lpstr>PUPP rezultatai (bent pagrindinį mokymosi pasiekimų lygį pasiekusių mokinių dalis )</vt:lpstr>
      <vt:lpstr>LKL PUPP įvertinimo vidurkių skirtumas tarp rusų mok. kalba mokyklos IR lietuvių mok. kalba mokyklų  DIDĖJA...;   Mažėja gavusių 9-10 balų įvertinimą iš LKL PUPP dalis ir auga dalis išlaikiusiųjų neigiamais pažymiais.   </vt:lpstr>
      <vt:lpstr>Išsilavinimo įgijimas </vt:lpstr>
      <vt:lpstr>Nacionalinis mokinių pasiekimų patikrinimas</vt:lpstr>
      <vt:lpstr>  MOKINIŲ PASISKIRSTYMAS PAGAL GRUPES  </vt:lpstr>
      <vt:lpstr>  MOKINIŲ PASISKIRSTYMAS PAGAL GRUPES  </vt:lpstr>
      <vt:lpstr>  MOKINIŲ PASISKIRSTYMAS PAGAL GRUPES  </vt:lpstr>
      <vt:lpstr>  MOKINIŲ PASISKIRSTYMAS PAGAL GRUPES  </vt:lpstr>
      <vt:lpstr>  MOKINIŲ PASISKIRSTYMAS PAGAL MOKYMOSI PASIEKIMŲ LYGIUS  </vt:lpstr>
      <vt:lpstr>  MOKINIŲ PASISKIRSTYMAS PAGAL MOKYMOSI PASIEKIMŲ LYGIUS  </vt:lpstr>
      <vt:lpstr>  MOKINIŲ PASISKIRSTYMAS PAGAL MOKYMOSI PASIEKIMŲ LYGIUS  </vt:lpstr>
      <vt:lpstr>  MOKINIŲ PASISKIRSTYMAS PAGAL MOKYMOSI PASIEKIMŲ LYGIUS  </vt:lpstr>
      <vt:lpstr>  MOKINIŲ PASISKIRSTYMAS PAGAL MOKYMOSI PASIEKIMŲ LYGIUS  </vt:lpstr>
      <vt:lpstr>  MOKINIŲ PASISKIRSTYMAS PAGAL MOKYMOSI PASIEKIMŲ LYGIUS  </vt:lpstr>
      <vt:lpstr>  MOKINIŲ PASISKIRSTYMAS PAGAL MOKYMOSI PASIEKIMŲ LYGIUS  </vt:lpstr>
      <vt:lpstr>  Palyginimas su 4 kl. (2017 m.)</vt:lpstr>
      <vt:lpstr>  Palyginimas su 4 kl. (2017 m.)</vt:lpstr>
      <vt:lpstr>  Palyginimas su 4 kl. (2017 m.)</vt:lpstr>
      <vt:lpstr>  eNMPP: 8 KL. MOKINIŲ PASISKIRSTYMAS PAGAL PASIEKIMŲ grupes  </vt:lpstr>
      <vt:lpstr>Pridėtinė vertė</vt:lpstr>
      <vt:lpstr>Probleminės sritys...</vt:lpstr>
    </vt:vector>
  </TitlesOfParts>
  <Company>sv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NINA BUNINA</dc:title>
  <dc:creator>sv</dc:creator>
  <cp:lastModifiedBy>Žana</cp:lastModifiedBy>
  <cp:revision>673</cp:revision>
  <cp:lastPrinted>2018-10-24T09:33:54Z</cp:lastPrinted>
  <dcterms:created xsi:type="dcterms:W3CDTF">2007-08-27T07:16:56Z</dcterms:created>
  <dcterms:modified xsi:type="dcterms:W3CDTF">2020-02-04T10:28:16Z</dcterms:modified>
</cp:coreProperties>
</file>