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theme/themeOverride1.xml" ContentType="application/vnd.openxmlformats-officedocument.themeOverr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96" r:id="rId1"/>
  </p:sldMasterIdLst>
  <p:notesMasterIdLst>
    <p:notesMasterId r:id="rId39"/>
  </p:notesMasterIdLst>
  <p:sldIdLst>
    <p:sldId id="256" r:id="rId2"/>
    <p:sldId id="280" r:id="rId3"/>
    <p:sldId id="360" r:id="rId4"/>
    <p:sldId id="392" r:id="rId5"/>
    <p:sldId id="377" r:id="rId6"/>
    <p:sldId id="393" r:id="rId7"/>
    <p:sldId id="398" r:id="rId8"/>
    <p:sldId id="394" r:id="rId9"/>
    <p:sldId id="296" r:id="rId10"/>
    <p:sldId id="382" r:id="rId11"/>
    <p:sldId id="366" r:id="rId12"/>
    <p:sldId id="380" r:id="rId13"/>
    <p:sldId id="347" r:id="rId14"/>
    <p:sldId id="348" r:id="rId15"/>
    <p:sldId id="388" r:id="rId16"/>
    <p:sldId id="391" r:id="rId17"/>
    <p:sldId id="367" r:id="rId18"/>
    <p:sldId id="399" r:id="rId19"/>
    <p:sldId id="337" r:id="rId20"/>
    <p:sldId id="335" r:id="rId21"/>
    <p:sldId id="387" r:id="rId22"/>
    <p:sldId id="383" r:id="rId23"/>
    <p:sldId id="397" r:id="rId24"/>
    <p:sldId id="396" r:id="rId25"/>
    <p:sldId id="384" r:id="rId26"/>
    <p:sldId id="385" r:id="rId27"/>
    <p:sldId id="368" r:id="rId28"/>
    <p:sldId id="395" r:id="rId29"/>
    <p:sldId id="370" r:id="rId30"/>
    <p:sldId id="371" r:id="rId31"/>
    <p:sldId id="352" r:id="rId32"/>
    <p:sldId id="372" r:id="rId33"/>
    <p:sldId id="375" r:id="rId34"/>
    <p:sldId id="376" r:id="rId35"/>
    <p:sldId id="386" r:id="rId36"/>
    <p:sldId id="390" r:id="rId37"/>
    <p:sldId id="328" r:id="rId38"/>
  </p:sldIdLst>
  <p:sldSz cx="9144000" cy="6858000" type="screen4x3"/>
  <p:notesSz cx="6808788" cy="9940925"/>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FFFF"/>
    <a:srgbClr val="FFCC00"/>
    <a:srgbClr val="F8F8F8"/>
    <a:srgbClr val="6338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96" autoAdjust="0"/>
    <p:restoredTop sz="94035" autoAdjust="0"/>
  </p:normalViewPr>
  <p:slideViewPr>
    <p:cSldViewPr>
      <p:cViewPr varScale="1">
        <p:scale>
          <a:sx n="64" d="100"/>
          <a:sy n="64" d="100"/>
        </p:scale>
        <p:origin x="1316" y="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lt-L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Lapas1!$B$52</c:f>
              <c:strCache>
                <c:ptCount val="1"/>
                <c:pt idx="0">
                  <c:v>Organizuota posėdžių</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Calibri Light" panose="020F0302020204030204" pitchFamily="34" charset="0"/>
                    <a:ea typeface="+mn-ea"/>
                    <a:cs typeface="Calibri Light" panose="020F0302020204030204" pitchFamily="34" charset="0"/>
                  </a:defRPr>
                </a:pPr>
                <a:endParaRPr lang="lt-L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Lapas1!$A$53:$A$57</c:f>
              <c:strCache>
                <c:ptCount val="5"/>
                <c:pt idx="0">
                  <c:v>Ekonomikos ir finansų komitetas</c:v>
                </c:pt>
                <c:pt idx="1">
                  <c:v>Miesto plėtros ir vietinio ūkio komitetas</c:v>
                </c:pt>
                <c:pt idx="2">
                  <c:v>Socialinių reikalų ir sveikatos apsaugos komitetas</c:v>
                </c:pt>
                <c:pt idx="3">
                  <c:v>Švietimo, kultūros ir savivaldos</c:v>
                </c:pt>
                <c:pt idx="4">
                  <c:v>Kontrolės komitetas</c:v>
                </c:pt>
              </c:strCache>
            </c:strRef>
          </c:cat>
          <c:val>
            <c:numRef>
              <c:f>Lapas1!$B$53:$B$57</c:f>
              <c:numCache>
                <c:formatCode>General</c:formatCode>
                <c:ptCount val="5"/>
                <c:pt idx="0">
                  <c:v>13</c:v>
                </c:pt>
                <c:pt idx="1">
                  <c:v>11</c:v>
                </c:pt>
                <c:pt idx="2">
                  <c:v>11</c:v>
                </c:pt>
                <c:pt idx="3">
                  <c:v>9</c:v>
                </c:pt>
                <c:pt idx="4">
                  <c:v>5</c:v>
                </c:pt>
              </c:numCache>
            </c:numRef>
          </c:val>
          <c:extLst>
            <c:ext xmlns:c16="http://schemas.microsoft.com/office/drawing/2014/chart" uri="{C3380CC4-5D6E-409C-BE32-E72D297353CC}">
              <c16:uniqueId val="{00000000-A0EB-4B51-9B40-E5D0B5781D2D}"/>
            </c:ext>
          </c:extLst>
        </c:ser>
        <c:ser>
          <c:idx val="1"/>
          <c:order val="1"/>
          <c:tx>
            <c:strRef>
              <c:f>Lapas1!$C$52</c:f>
              <c:strCache>
                <c:ptCount val="1"/>
                <c:pt idx="0">
                  <c:v>Svarstyta klausimų</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Calibri Light" panose="020F0302020204030204" pitchFamily="34" charset="0"/>
                    <a:ea typeface="+mn-ea"/>
                    <a:cs typeface="Calibri Light" panose="020F0302020204030204" pitchFamily="34" charset="0"/>
                  </a:defRPr>
                </a:pPr>
                <a:endParaRPr lang="lt-L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Lapas1!$A$53:$A$57</c:f>
              <c:strCache>
                <c:ptCount val="5"/>
                <c:pt idx="0">
                  <c:v>Ekonomikos ir finansų komitetas</c:v>
                </c:pt>
                <c:pt idx="1">
                  <c:v>Miesto plėtros ir vietinio ūkio komitetas</c:v>
                </c:pt>
                <c:pt idx="2">
                  <c:v>Socialinių reikalų ir sveikatos apsaugos komitetas</c:v>
                </c:pt>
                <c:pt idx="3">
                  <c:v>Švietimo, kultūros ir savivaldos</c:v>
                </c:pt>
                <c:pt idx="4">
                  <c:v>Kontrolės komitetas</c:v>
                </c:pt>
              </c:strCache>
            </c:strRef>
          </c:cat>
          <c:val>
            <c:numRef>
              <c:f>Lapas1!$C$53:$C$57</c:f>
              <c:numCache>
                <c:formatCode>General</c:formatCode>
                <c:ptCount val="5"/>
                <c:pt idx="0">
                  <c:v>258</c:v>
                </c:pt>
                <c:pt idx="1">
                  <c:v>234</c:v>
                </c:pt>
                <c:pt idx="2">
                  <c:v>231</c:v>
                </c:pt>
                <c:pt idx="3">
                  <c:v>142</c:v>
                </c:pt>
                <c:pt idx="4">
                  <c:v>12</c:v>
                </c:pt>
              </c:numCache>
            </c:numRef>
          </c:val>
          <c:extLst>
            <c:ext xmlns:c16="http://schemas.microsoft.com/office/drawing/2014/chart" uri="{C3380CC4-5D6E-409C-BE32-E72D297353CC}">
              <c16:uniqueId val="{00000001-A0EB-4B51-9B40-E5D0B5781D2D}"/>
            </c:ext>
          </c:extLst>
        </c:ser>
        <c:ser>
          <c:idx val="2"/>
          <c:order val="2"/>
          <c:tx>
            <c:strRef>
              <c:f>Lapas1!$D$52</c:f>
              <c:strCache>
                <c:ptCount val="1"/>
                <c:pt idx="0">
                  <c:v>Priimta sprendimų</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Calibri Light" panose="020F0302020204030204" pitchFamily="34" charset="0"/>
                    <a:ea typeface="+mn-ea"/>
                    <a:cs typeface="Calibri Light" panose="020F0302020204030204" pitchFamily="34" charset="0"/>
                  </a:defRPr>
                </a:pPr>
                <a:endParaRPr lang="lt-L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Lapas1!$A$53:$A$57</c:f>
              <c:strCache>
                <c:ptCount val="5"/>
                <c:pt idx="0">
                  <c:v>Ekonomikos ir finansų komitetas</c:v>
                </c:pt>
                <c:pt idx="1">
                  <c:v>Miesto plėtros ir vietinio ūkio komitetas</c:v>
                </c:pt>
                <c:pt idx="2">
                  <c:v>Socialinių reikalų ir sveikatos apsaugos komitetas</c:v>
                </c:pt>
                <c:pt idx="3">
                  <c:v>Švietimo, kultūros ir savivaldos</c:v>
                </c:pt>
                <c:pt idx="4">
                  <c:v>Kontrolės komitetas</c:v>
                </c:pt>
              </c:strCache>
            </c:strRef>
          </c:cat>
          <c:val>
            <c:numRef>
              <c:f>Lapas1!$D$53:$D$57</c:f>
              <c:numCache>
                <c:formatCode>General</c:formatCode>
                <c:ptCount val="5"/>
                <c:pt idx="0">
                  <c:v>245</c:v>
                </c:pt>
                <c:pt idx="1">
                  <c:v>204</c:v>
                </c:pt>
                <c:pt idx="2">
                  <c:v>229</c:v>
                </c:pt>
                <c:pt idx="3">
                  <c:v>137</c:v>
                </c:pt>
                <c:pt idx="4">
                  <c:v>12</c:v>
                </c:pt>
              </c:numCache>
            </c:numRef>
          </c:val>
          <c:extLst>
            <c:ext xmlns:c16="http://schemas.microsoft.com/office/drawing/2014/chart" uri="{C3380CC4-5D6E-409C-BE32-E72D297353CC}">
              <c16:uniqueId val="{00000002-A0EB-4B51-9B40-E5D0B5781D2D}"/>
            </c:ext>
          </c:extLst>
        </c:ser>
        <c:dLbls>
          <c:showLegendKey val="0"/>
          <c:showVal val="0"/>
          <c:showCatName val="0"/>
          <c:showSerName val="0"/>
          <c:showPercent val="0"/>
          <c:showBubbleSize val="0"/>
        </c:dLbls>
        <c:gapWidth val="219"/>
        <c:overlap val="-27"/>
        <c:axId val="675376752"/>
        <c:axId val="675373800"/>
      </c:barChart>
      <c:catAx>
        <c:axId val="675376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bg1"/>
                </a:solidFill>
                <a:latin typeface="Calibri Light" panose="020F0302020204030204" pitchFamily="34" charset="0"/>
                <a:ea typeface="+mn-ea"/>
                <a:cs typeface="Calibri Light" panose="020F0302020204030204" pitchFamily="34" charset="0"/>
              </a:defRPr>
            </a:pPr>
            <a:endParaRPr lang="lt-LT"/>
          </a:p>
        </c:txPr>
        <c:crossAx val="675373800"/>
        <c:crosses val="autoZero"/>
        <c:auto val="1"/>
        <c:lblAlgn val="ctr"/>
        <c:lblOffset val="100"/>
        <c:noMultiLvlLbl val="0"/>
      </c:catAx>
      <c:valAx>
        <c:axId val="675373800"/>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675376752"/>
        <c:crosses val="autoZero"/>
        <c:crossBetween val="between"/>
      </c:valAx>
      <c:spPr>
        <a:noFill/>
        <a:ln>
          <a:noFill/>
        </a:ln>
        <a:effectLst/>
      </c:spPr>
    </c:plotArea>
    <c:legend>
      <c:legendPos val="b"/>
      <c:overlay val="0"/>
      <c:spPr>
        <a:solidFill>
          <a:schemeClr val="tx1"/>
        </a:solidFill>
        <a:ln>
          <a:noFill/>
        </a:ln>
        <a:effectLst/>
      </c:spPr>
      <c:txPr>
        <a:bodyPr rot="0" spcFirstLastPara="1" vertOverflow="ellipsis" vert="horz" wrap="square" anchor="ctr" anchorCtr="1"/>
        <a:lstStyle/>
        <a:p>
          <a:pPr>
            <a:defRPr sz="1800" b="1" i="0" u="none" strike="noStrike" kern="1200" baseline="0">
              <a:solidFill>
                <a:schemeClr val="bg1"/>
              </a:solidFill>
              <a:latin typeface="Calibri Light" panose="020F0302020204030204" pitchFamily="34" charset="0"/>
              <a:ea typeface="+mn-ea"/>
              <a:cs typeface="Calibri Light" panose="020F0302020204030204" pitchFamily="34" charset="0"/>
            </a:defRPr>
          </a:pPr>
          <a:endParaRPr lang="lt-LT"/>
        </a:p>
      </c:txPr>
    </c:legend>
    <c:plotVisOnly val="1"/>
    <c:dispBlanksAs val="gap"/>
    <c:showDLblsOverMax val="0"/>
  </c:chart>
  <c:spPr>
    <a:noFill/>
    <a:ln>
      <a:noFill/>
    </a:ln>
    <a:effectLst/>
  </c:spPr>
  <c:txPr>
    <a:bodyPr/>
    <a:lstStyle/>
    <a:p>
      <a:pPr>
        <a:defRPr/>
      </a:pPr>
      <a:endParaRPr lang="lt-LT"/>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lt-L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Lapas1!$B$23</c:f>
              <c:strCache>
                <c:ptCount val="1"/>
                <c:pt idx="0">
                  <c:v>2019</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Calibri Light" panose="020F0302020204030204" pitchFamily="34" charset="0"/>
                    <a:ea typeface="+mn-ea"/>
                    <a:cs typeface="Calibri Light" panose="020F0302020204030204" pitchFamily="34" charset="0"/>
                  </a:defRPr>
                </a:pPr>
                <a:endParaRPr lang="lt-L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Lapas1!$A$24:$A$27</c:f>
              <c:strCache>
                <c:ptCount val="4"/>
                <c:pt idx="0">
                  <c:v>Iš viso į savivaldybę kreipėsi asmenų </c:v>
                </c:pt>
                <c:pt idx="1">
                  <c:v>Elektroniniu paštu </c:v>
                </c:pt>
                <c:pt idx="2">
                  <c:v>Paštu</c:v>
                </c:pt>
                <c:pt idx="3">
                  <c:v>Per  VIISP sistemą</c:v>
                </c:pt>
              </c:strCache>
            </c:strRef>
          </c:cat>
          <c:val>
            <c:numRef>
              <c:f>Lapas1!$B$24:$B$27</c:f>
              <c:numCache>
                <c:formatCode>General</c:formatCode>
                <c:ptCount val="4"/>
                <c:pt idx="0">
                  <c:v>1677</c:v>
                </c:pt>
                <c:pt idx="1">
                  <c:v>142</c:v>
                </c:pt>
                <c:pt idx="2">
                  <c:v>15</c:v>
                </c:pt>
                <c:pt idx="3">
                  <c:v>184</c:v>
                </c:pt>
              </c:numCache>
            </c:numRef>
          </c:val>
          <c:extLst>
            <c:ext xmlns:c16="http://schemas.microsoft.com/office/drawing/2014/chart" uri="{C3380CC4-5D6E-409C-BE32-E72D297353CC}">
              <c16:uniqueId val="{00000000-014F-4623-B8A4-80D04F017A04}"/>
            </c:ext>
          </c:extLst>
        </c:ser>
        <c:ser>
          <c:idx val="1"/>
          <c:order val="1"/>
          <c:tx>
            <c:strRef>
              <c:f>Lapas1!$C$23</c:f>
              <c:strCache>
                <c:ptCount val="1"/>
                <c:pt idx="0">
                  <c:v>2020</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bg1"/>
                    </a:solidFill>
                    <a:latin typeface="Calibri Light" panose="020F0302020204030204" pitchFamily="34" charset="0"/>
                    <a:ea typeface="+mn-ea"/>
                    <a:cs typeface="Calibri Light" panose="020F0302020204030204" pitchFamily="34" charset="0"/>
                  </a:defRPr>
                </a:pPr>
                <a:endParaRPr lang="lt-LT"/>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Lapas1!$A$24:$A$27</c:f>
              <c:strCache>
                <c:ptCount val="4"/>
                <c:pt idx="0">
                  <c:v>Iš viso į savivaldybę kreipėsi asmenų </c:v>
                </c:pt>
                <c:pt idx="1">
                  <c:v>Elektroniniu paštu </c:v>
                </c:pt>
                <c:pt idx="2">
                  <c:v>Paštu</c:v>
                </c:pt>
                <c:pt idx="3">
                  <c:v>Per  VIISP sistemą</c:v>
                </c:pt>
              </c:strCache>
            </c:strRef>
          </c:cat>
          <c:val>
            <c:numRef>
              <c:f>Lapas1!$C$24:$C$27</c:f>
              <c:numCache>
                <c:formatCode>General</c:formatCode>
                <c:ptCount val="4"/>
                <c:pt idx="0">
                  <c:v>1480</c:v>
                </c:pt>
                <c:pt idx="1">
                  <c:v>559</c:v>
                </c:pt>
                <c:pt idx="2">
                  <c:v>30</c:v>
                </c:pt>
                <c:pt idx="3">
                  <c:v>474</c:v>
                </c:pt>
              </c:numCache>
            </c:numRef>
          </c:val>
          <c:extLst>
            <c:ext xmlns:c16="http://schemas.microsoft.com/office/drawing/2014/chart" uri="{C3380CC4-5D6E-409C-BE32-E72D297353CC}">
              <c16:uniqueId val="{00000001-014F-4623-B8A4-80D04F017A04}"/>
            </c:ext>
          </c:extLst>
        </c:ser>
        <c:dLbls>
          <c:showLegendKey val="0"/>
          <c:showVal val="0"/>
          <c:showCatName val="0"/>
          <c:showSerName val="0"/>
          <c:showPercent val="0"/>
          <c:showBubbleSize val="0"/>
        </c:dLbls>
        <c:gapWidth val="150"/>
        <c:overlap val="100"/>
        <c:axId val="443179176"/>
        <c:axId val="443180160"/>
      </c:barChart>
      <c:catAx>
        <c:axId val="443179176"/>
        <c:scaling>
          <c:orientation val="minMax"/>
        </c:scaling>
        <c:delete val="0"/>
        <c:axPos val="l"/>
        <c:numFmt formatCode="General" sourceLinked="1"/>
        <c:majorTickMark val="none"/>
        <c:minorTickMark val="none"/>
        <c:tickLblPos val="nextTo"/>
        <c:spPr>
          <a:solidFill>
            <a:schemeClr val="tx1"/>
          </a:solid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bg1"/>
                </a:solidFill>
                <a:latin typeface="Calibri Light" panose="020F0302020204030204" pitchFamily="34" charset="0"/>
                <a:ea typeface="+mn-ea"/>
                <a:cs typeface="Calibri Light" panose="020F0302020204030204" pitchFamily="34" charset="0"/>
              </a:defRPr>
            </a:pPr>
            <a:endParaRPr lang="lt-LT"/>
          </a:p>
        </c:txPr>
        <c:crossAx val="443180160"/>
        <c:crosses val="autoZero"/>
        <c:auto val="1"/>
        <c:lblAlgn val="ctr"/>
        <c:lblOffset val="100"/>
        <c:noMultiLvlLbl val="0"/>
      </c:catAx>
      <c:valAx>
        <c:axId val="443180160"/>
        <c:scaling>
          <c:orientation val="minMax"/>
        </c:scaling>
        <c:delete val="1"/>
        <c:axPos val="b"/>
        <c:numFmt formatCode="0%" sourceLinked="1"/>
        <c:majorTickMark val="none"/>
        <c:minorTickMark val="none"/>
        <c:tickLblPos val="nextTo"/>
        <c:crossAx val="4431791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1" i="0" u="none" strike="noStrike" kern="1200" baseline="0">
              <a:solidFill>
                <a:schemeClr val="bg1"/>
              </a:solidFill>
              <a:latin typeface="Calibri Light" panose="020F0302020204030204" pitchFamily="34" charset="0"/>
              <a:ea typeface="+mn-ea"/>
              <a:cs typeface="Calibri Light" panose="020F0302020204030204" pitchFamily="34" charset="0"/>
            </a:defRPr>
          </a:pPr>
          <a:endParaRPr lang="lt-LT"/>
        </a:p>
      </c:txPr>
    </c:legend>
    <c:plotVisOnly val="1"/>
    <c:dispBlanksAs val="gap"/>
    <c:showDLblsOverMax val="0"/>
  </c:chart>
  <c:spPr>
    <a:noFill/>
    <a:ln>
      <a:noFill/>
    </a:ln>
    <a:effectLst/>
  </c:spPr>
  <c:txPr>
    <a:bodyPr/>
    <a:lstStyle/>
    <a:p>
      <a:pPr>
        <a:defRPr/>
      </a:pPr>
      <a:endParaRPr lang="lt-LT"/>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lt-L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5824858263556995"/>
          <c:y val="3.4582132564841501E-2"/>
          <c:w val="0.50794264821493196"/>
          <c:h val="0.91145184143773517"/>
        </c:manualLayout>
      </c:layout>
      <c:barChart>
        <c:barDir val="bar"/>
        <c:grouping val="percentStacked"/>
        <c:varyColors val="0"/>
        <c:ser>
          <c:idx val="0"/>
          <c:order val="0"/>
          <c:tx>
            <c:strRef>
              <c:f>Lapas1!$B$12</c:f>
              <c:strCache>
                <c:ptCount val="1"/>
                <c:pt idx="0">
                  <c:v>2019</c:v>
                </c:pt>
              </c:strCache>
            </c:strRef>
          </c:tx>
          <c:spPr>
            <a:solidFill>
              <a:schemeClr val="tx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Calibri Light" panose="020F0302020204030204" pitchFamily="34" charset="0"/>
                    <a:ea typeface="+mn-ea"/>
                    <a:cs typeface="Calibri Light" panose="020F0302020204030204" pitchFamily="34" charset="0"/>
                  </a:defRPr>
                </a:pPr>
                <a:endParaRPr lang="lt-L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Lapas1!$A$13:$A$18</c:f>
              <c:strCache>
                <c:ptCount val="6"/>
                <c:pt idx="0">
                  <c:v>Gimimo</c:v>
                </c:pt>
                <c:pt idx="1">
                  <c:v>Mirties</c:v>
                </c:pt>
                <c:pt idx="2">
                  <c:v>Santuokos</c:v>
                </c:pt>
                <c:pt idx="3">
                  <c:v>Ištuokos</c:v>
                </c:pt>
                <c:pt idx="4">
                  <c:v>Papildymo, pakeitimo</c:v>
                </c:pt>
                <c:pt idx="5">
                  <c:v> Civilinės būklės akto įrašą
 liudijantys išrašai (gimimo, mirties, santuokos, ištuokos, papildymo ar keitimo) </c:v>
                </c:pt>
              </c:strCache>
            </c:strRef>
          </c:cat>
          <c:val>
            <c:numRef>
              <c:f>Lapas1!$B$13:$B$18</c:f>
              <c:numCache>
                <c:formatCode>General</c:formatCode>
                <c:ptCount val="6"/>
                <c:pt idx="0">
                  <c:v>266</c:v>
                </c:pt>
                <c:pt idx="1">
                  <c:v>305</c:v>
                </c:pt>
                <c:pt idx="2">
                  <c:v>211</c:v>
                </c:pt>
                <c:pt idx="3">
                  <c:v>81</c:v>
                </c:pt>
                <c:pt idx="4">
                  <c:v>151</c:v>
                </c:pt>
                <c:pt idx="5">
                  <c:v>1222</c:v>
                </c:pt>
              </c:numCache>
            </c:numRef>
          </c:val>
          <c:extLst>
            <c:ext xmlns:c16="http://schemas.microsoft.com/office/drawing/2014/chart" uri="{C3380CC4-5D6E-409C-BE32-E72D297353CC}">
              <c16:uniqueId val="{00000000-7234-49EC-BC2E-E580A0516978}"/>
            </c:ext>
          </c:extLst>
        </c:ser>
        <c:ser>
          <c:idx val="1"/>
          <c:order val="1"/>
          <c:tx>
            <c:strRef>
              <c:f>Lapas1!$C$12</c:f>
              <c:strCache>
                <c:ptCount val="1"/>
                <c:pt idx="0">
                  <c:v>2020</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Calibri Light" panose="020F0302020204030204" pitchFamily="34" charset="0"/>
                    <a:ea typeface="+mn-ea"/>
                    <a:cs typeface="Calibri Light" panose="020F0302020204030204" pitchFamily="34" charset="0"/>
                  </a:defRPr>
                </a:pPr>
                <a:endParaRPr lang="lt-LT"/>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Lapas1!$A$13:$A$18</c:f>
              <c:strCache>
                <c:ptCount val="6"/>
                <c:pt idx="0">
                  <c:v>Gimimo</c:v>
                </c:pt>
                <c:pt idx="1">
                  <c:v>Mirties</c:v>
                </c:pt>
                <c:pt idx="2">
                  <c:v>Santuokos</c:v>
                </c:pt>
                <c:pt idx="3">
                  <c:v>Ištuokos</c:v>
                </c:pt>
                <c:pt idx="4">
                  <c:v>Papildymo, pakeitimo</c:v>
                </c:pt>
                <c:pt idx="5">
                  <c:v> Civilinės būklės akto įrašą
 liudijantys išrašai (gimimo, mirties, santuokos, ištuokos, papildymo ar keitimo) </c:v>
                </c:pt>
              </c:strCache>
            </c:strRef>
          </c:cat>
          <c:val>
            <c:numRef>
              <c:f>Lapas1!$C$13:$C$18</c:f>
              <c:numCache>
                <c:formatCode>General</c:formatCode>
                <c:ptCount val="6"/>
                <c:pt idx="0">
                  <c:v>188</c:v>
                </c:pt>
                <c:pt idx="1">
                  <c:v>286</c:v>
                </c:pt>
                <c:pt idx="2">
                  <c:v>110</c:v>
                </c:pt>
                <c:pt idx="3">
                  <c:v>78</c:v>
                </c:pt>
                <c:pt idx="4">
                  <c:v>111</c:v>
                </c:pt>
                <c:pt idx="5">
                  <c:v>885</c:v>
                </c:pt>
              </c:numCache>
            </c:numRef>
          </c:val>
          <c:extLst>
            <c:ext xmlns:c16="http://schemas.microsoft.com/office/drawing/2014/chart" uri="{C3380CC4-5D6E-409C-BE32-E72D297353CC}">
              <c16:uniqueId val="{00000001-7234-49EC-BC2E-E580A0516978}"/>
            </c:ext>
          </c:extLst>
        </c:ser>
        <c:dLbls>
          <c:showLegendKey val="0"/>
          <c:showVal val="0"/>
          <c:showCatName val="0"/>
          <c:showSerName val="0"/>
          <c:showPercent val="0"/>
          <c:showBubbleSize val="0"/>
        </c:dLbls>
        <c:gapWidth val="150"/>
        <c:overlap val="100"/>
        <c:axId val="443974520"/>
        <c:axId val="443974192"/>
      </c:barChart>
      <c:catAx>
        <c:axId val="443974520"/>
        <c:scaling>
          <c:orientation val="minMax"/>
        </c:scaling>
        <c:delete val="0"/>
        <c:axPos val="l"/>
        <c:numFmt formatCode="General" sourceLinked="1"/>
        <c:majorTickMark val="none"/>
        <c:minorTickMark val="none"/>
        <c:tickLblPos val="nextTo"/>
        <c:spPr>
          <a:solidFill>
            <a:schemeClr val="tx1"/>
          </a:solid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accent1">
                    <a:lumMod val="75000"/>
                  </a:schemeClr>
                </a:solidFill>
                <a:latin typeface="Calibri Light" panose="020F0302020204030204" pitchFamily="34" charset="0"/>
                <a:ea typeface="+mn-ea"/>
                <a:cs typeface="Calibri Light" panose="020F0302020204030204" pitchFamily="34" charset="0"/>
              </a:defRPr>
            </a:pPr>
            <a:endParaRPr lang="lt-LT"/>
          </a:p>
        </c:txPr>
        <c:crossAx val="443974192"/>
        <c:crosses val="autoZero"/>
        <c:auto val="1"/>
        <c:lblAlgn val="ctr"/>
        <c:lblOffset val="100"/>
        <c:noMultiLvlLbl val="0"/>
      </c:catAx>
      <c:valAx>
        <c:axId val="443974192"/>
        <c:scaling>
          <c:orientation val="minMax"/>
        </c:scaling>
        <c:delete val="1"/>
        <c:axPos val="b"/>
        <c:numFmt formatCode="0%" sourceLinked="1"/>
        <c:majorTickMark val="none"/>
        <c:minorTickMark val="none"/>
        <c:tickLblPos val="nextTo"/>
        <c:crossAx val="44397452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1" i="0" u="none" strike="noStrike" kern="1200" baseline="0">
              <a:solidFill>
                <a:schemeClr val="accent1">
                  <a:lumMod val="75000"/>
                </a:schemeClr>
              </a:solidFill>
              <a:latin typeface="Calibri Light" panose="020F0302020204030204" pitchFamily="34" charset="0"/>
              <a:ea typeface="+mn-ea"/>
              <a:cs typeface="Calibri Light" panose="020F0302020204030204" pitchFamily="34" charset="0"/>
            </a:defRPr>
          </a:pPr>
          <a:endParaRPr lang="lt-LT"/>
        </a:p>
      </c:txPr>
    </c:legend>
    <c:plotVisOnly val="1"/>
    <c:dispBlanksAs val="gap"/>
    <c:showDLblsOverMax val="0"/>
  </c:chart>
  <c:spPr>
    <a:noFill/>
    <a:ln>
      <a:noFill/>
    </a:ln>
    <a:effectLst/>
  </c:spPr>
  <c:txPr>
    <a:bodyPr/>
    <a:lstStyle/>
    <a:p>
      <a:pPr>
        <a:defRPr/>
      </a:pPr>
      <a:endParaRPr lang="lt-L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0152C61-B595-482B-84D9-0F447BA79C49}" type="doc">
      <dgm:prSet loTypeId="urn:microsoft.com/office/officeart/2005/8/layout/pyramid2" loCatId="list" qsTypeId="urn:microsoft.com/office/officeart/2005/8/quickstyle/simple1" qsCatId="simple" csTypeId="urn:microsoft.com/office/officeart/2005/8/colors/accent1_2" csCatId="accent1" phldr="1"/>
      <dgm:spPr/>
    </dgm:pt>
    <dgm:pt modelId="{34209791-AABF-4BA4-BE03-36190AAFB2E9}">
      <dgm:prSet custT="1"/>
      <dgm:spPr>
        <a:solidFill>
          <a:schemeClr val="tx1">
            <a:alpha val="90000"/>
          </a:schemeClr>
        </a:solidFill>
      </dgm:spPr>
      <dgm:t>
        <a:bodyPr/>
        <a:lstStyle/>
        <a:p>
          <a:pPr marL="0" algn="ctr" defTabSz="914400" rtl="0" eaLnBrk="1" latinLnBrk="0" hangingPunct="1"/>
          <a:r>
            <a:rPr lang="lt-LT" sz="1600" b="1" kern="1200" dirty="0">
              <a:solidFill>
                <a:srgbClr val="0B5394"/>
              </a:solidFill>
              <a:latin typeface="Calibri Light" panose="020F0302020204030204" pitchFamily="34" charset="0"/>
              <a:ea typeface="+mn-ea"/>
              <a:cs typeface="Calibri Light" panose="020F0302020204030204" pitchFamily="34" charset="0"/>
            </a:rPr>
            <a:t>Visagino savivaldybės 2016–2022 metų strateginis plėtros planas, patvirtintas Visagino savivaldybės tarybos 2016 m. sausio 28 d. sprendimu Nr. TS-3</a:t>
          </a:r>
        </a:p>
      </dgm:t>
    </dgm:pt>
    <dgm:pt modelId="{736C5069-0427-44BA-8E84-723CEDA02051}" type="parTrans" cxnId="{DAE3869B-9328-46C9-BBCC-9C9FA6B8BFBA}">
      <dgm:prSet/>
      <dgm:spPr/>
      <dgm:t>
        <a:bodyPr/>
        <a:lstStyle/>
        <a:p>
          <a:endParaRPr lang="lt-LT"/>
        </a:p>
      </dgm:t>
    </dgm:pt>
    <dgm:pt modelId="{1A44AEEA-A9CD-4B42-B92C-BDD87549B4EB}" type="sibTrans" cxnId="{DAE3869B-9328-46C9-BBCC-9C9FA6B8BFBA}">
      <dgm:prSet/>
      <dgm:spPr/>
      <dgm:t>
        <a:bodyPr/>
        <a:lstStyle/>
        <a:p>
          <a:endParaRPr lang="lt-LT"/>
        </a:p>
      </dgm:t>
    </dgm:pt>
    <dgm:pt modelId="{DDF75B3B-B2A7-4F65-84F9-D1FC48D216D7}">
      <dgm:prSet custT="1"/>
      <dgm:spPr>
        <a:solidFill>
          <a:schemeClr val="tx1">
            <a:alpha val="90000"/>
          </a:schemeClr>
        </a:solidFill>
      </dgm:spPr>
      <dgm:t>
        <a:bodyPr/>
        <a:lstStyle/>
        <a:p>
          <a:pPr marL="0" lvl="0" indent="0" algn="ctr" defTabSz="914400" rtl="0" eaLnBrk="1" latinLnBrk="0" hangingPunct="1">
            <a:lnSpc>
              <a:spcPct val="90000"/>
            </a:lnSpc>
            <a:spcBef>
              <a:spcPct val="0"/>
            </a:spcBef>
            <a:spcAft>
              <a:spcPct val="35000"/>
            </a:spcAft>
            <a:buNone/>
          </a:pPr>
          <a:r>
            <a:rPr lang="lt-LT" sz="1600" b="1" kern="1200" dirty="0">
              <a:solidFill>
                <a:srgbClr val="0B5394"/>
              </a:solidFill>
              <a:latin typeface="Calibri Light" panose="020F0302020204030204" pitchFamily="34" charset="0"/>
              <a:ea typeface="+mn-ea"/>
              <a:cs typeface="Calibri Light" panose="020F0302020204030204" pitchFamily="34" charset="0"/>
            </a:rPr>
            <a:t>Visagino savivaldybės 2020–2022 m. strateginis veiklos planas, patvirtintas Visagino savivaldybės tarybos 2020 m. vasario 27 d. sprendimu Nr. TS-37</a:t>
          </a:r>
        </a:p>
      </dgm:t>
    </dgm:pt>
    <dgm:pt modelId="{AF230BC4-F36F-49EB-AE22-1F9B636EB2FD}" type="parTrans" cxnId="{1E2441C1-7516-4422-B6D9-340D5B75FE4C}">
      <dgm:prSet/>
      <dgm:spPr/>
      <dgm:t>
        <a:bodyPr/>
        <a:lstStyle/>
        <a:p>
          <a:endParaRPr lang="lt-LT"/>
        </a:p>
      </dgm:t>
    </dgm:pt>
    <dgm:pt modelId="{7F4E0A6C-85A2-4570-9339-005277B91E24}" type="sibTrans" cxnId="{1E2441C1-7516-4422-B6D9-340D5B75FE4C}">
      <dgm:prSet/>
      <dgm:spPr/>
      <dgm:t>
        <a:bodyPr/>
        <a:lstStyle/>
        <a:p>
          <a:endParaRPr lang="lt-LT"/>
        </a:p>
      </dgm:t>
    </dgm:pt>
    <dgm:pt modelId="{6B0EA23E-F14F-4718-9A6F-597A81CF814D}">
      <dgm:prSet custT="1"/>
      <dgm:spPr>
        <a:solidFill>
          <a:schemeClr val="tx1">
            <a:alpha val="90000"/>
          </a:schemeClr>
        </a:solidFill>
      </dgm:spPr>
      <dgm:t>
        <a:bodyPr/>
        <a:lstStyle/>
        <a:p>
          <a:r>
            <a:rPr lang="lt-LT" sz="1600" b="1" kern="1200" dirty="0">
              <a:solidFill>
                <a:srgbClr val="0B5394"/>
              </a:solidFill>
              <a:latin typeface="Calibri Light" panose="020F0302020204030204" pitchFamily="34" charset="0"/>
              <a:ea typeface="+mn-ea"/>
              <a:cs typeface="Calibri Light" panose="020F0302020204030204" pitchFamily="34" charset="0"/>
            </a:rPr>
            <a:t>Visagino savivaldybės administracijos 2020 metų veiklos planas, patvirtintas Visagino savivaldybės administracijos direktoriaus 2020 m. kovo 18 d. įsakymu Nr. ĮV-E-116</a:t>
          </a:r>
        </a:p>
      </dgm:t>
    </dgm:pt>
    <dgm:pt modelId="{829F9054-8537-4243-9C72-4892C56FED67}" type="parTrans" cxnId="{67AB114D-2416-451B-A9BC-19DE8A169B5A}">
      <dgm:prSet/>
      <dgm:spPr/>
      <dgm:t>
        <a:bodyPr/>
        <a:lstStyle/>
        <a:p>
          <a:endParaRPr lang="lt-LT"/>
        </a:p>
      </dgm:t>
    </dgm:pt>
    <dgm:pt modelId="{AFE9D060-9B06-441D-8D94-527E1519BD3F}" type="sibTrans" cxnId="{67AB114D-2416-451B-A9BC-19DE8A169B5A}">
      <dgm:prSet/>
      <dgm:spPr/>
      <dgm:t>
        <a:bodyPr/>
        <a:lstStyle/>
        <a:p>
          <a:endParaRPr lang="lt-LT"/>
        </a:p>
      </dgm:t>
    </dgm:pt>
    <dgm:pt modelId="{7C473D8F-96D1-4C89-9619-8EEDA9E43E04}" type="pres">
      <dgm:prSet presAssocID="{90152C61-B595-482B-84D9-0F447BA79C49}" presName="compositeShape" presStyleCnt="0">
        <dgm:presLayoutVars>
          <dgm:dir/>
          <dgm:resizeHandles/>
        </dgm:presLayoutVars>
      </dgm:prSet>
      <dgm:spPr/>
    </dgm:pt>
    <dgm:pt modelId="{3A4544D5-DEA7-47A0-9BE4-5D8B1B6C01C3}" type="pres">
      <dgm:prSet presAssocID="{90152C61-B595-482B-84D9-0F447BA79C49}" presName="pyramid" presStyleLbl="node1" presStyleIdx="0" presStyleCnt="1" custLinFactNeighborX="1178" custLinFactNeighborY="71"/>
      <dgm:spPr>
        <a:solidFill>
          <a:schemeClr val="bg1">
            <a:lumMod val="40000"/>
            <a:lumOff val="60000"/>
          </a:schemeClr>
        </a:solidFill>
      </dgm:spPr>
    </dgm:pt>
    <dgm:pt modelId="{70C47B20-D3C6-4342-85C5-286A3EB5BC95}" type="pres">
      <dgm:prSet presAssocID="{90152C61-B595-482B-84D9-0F447BA79C49}" presName="theList" presStyleCnt="0"/>
      <dgm:spPr/>
    </dgm:pt>
    <dgm:pt modelId="{B64563C5-E737-4909-8EB1-31314CD7FE19}" type="pres">
      <dgm:prSet presAssocID="{DDF75B3B-B2A7-4F65-84F9-D1FC48D216D7}" presName="aNode" presStyleLbl="fgAcc1" presStyleIdx="0" presStyleCnt="3" custScaleX="206686" custScaleY="38380" custLinFactY="39737" custLinFactNeighborX="45558" custLinFactNeighborY="100000">
        <dgm:presLayoutVars>
          <dgm:bulletEnabled val="1"/>
        </dgm:presLayoutVars>
      </dgm:prSet>
      <dgm:spPr/>
    </dgm:pt>
    <dgm:pt modelId="{305CC5E7-3A4E-415F-BEDA-AB9F64D34933}" type="pres">
      <dgm:prSet presAssocID="{DDF75B3B-B2A7-4F65-84F9-D1FC48D216D7}" presName="aSpace" presStyleCnt="0"/>
      <dgm:spPr/>
    </dgm:pt>
    <dgm:pt modelId="{83A7CF59-D899-40F4-AA43-08209C601932}" type="pres">
      <dgm:prSet presAssocID="{34209791-AABF-4BA4-BE03-36190AAFB2E9}" presName="aNode" presStyleLbl="fgAcc1" presStyleIdx="1" presStyleCnt="3" custScaleX="235250" custScaleY="48153" custLinFactY="-48130" custLinFactNeighborX="38032" custLinFactNeighborY="-100000">
        <dgm:presLayoutVars>
          <dgm:bulletEnabled val="1"/>
        </dgm:presLayoutVars>
      </dgm:prSet>
      <dgm:spPr/>
    </dgm:pt>
    <dgm:pt modelId="{8260D189-D905-4E07-903F-CC5E44FDC41C}" type="pres">
      <dgm:prSet presAssocID="{34209791-AABF-4BA4-BE03-36190AAFB2E9}" presName="aSpace" presStyleCnt="0"/>
      <dgm:spPr/>
    </dgm:pt>
    <dgm:pt modelId="{7ABC64B4-B3F0-4A51-8713-F8B193B596C9}" type="pres">
      <dgm:prSet presAssocID="{6B0EA23E-F14F-4718-9A6F-597A81CF814D}" presName="aNode" presStyleLbl="fgAcc1" presStyleIdx="2" presStyleCnt="3" custScaleX="187306" custScaleY="40378" custLinFactNeighborX="52223" custLinFactNeighborY="-7650">
        <dgm:presLayoutVars>
          <dgm:bulletEnabled val="1"/>
        </dgm:presLayoutVars>
      </dgm:prSet>
      <dgm:spPr/>
    </dgm:pt>
    <dgm:pt modelId="{3D510E27-D532-4425-8CFF-2CE6FC80C368}" type="pres">
      <dgm:prSet presAssocID="{6B0EA23E-F14F-4718-9A6F-597A81CF814D}" presName="aSpace" presStyleCnt="0"/>
      <dgm:spPr/>
    </dgm:pt>
  </dgm:ptLst>
  <dgm:cxnLst>
    <dgm:cxn modelId="{D9ED4C2A-3E35-407C-910F-40FDA54885C3}" type="presOf" srcId="{DDF75B3B-B2A7-4F65-84F9-D1FC48D216D7}" destId="{B64563C5-E737-4909-8EB1-31314CD7FE19}" srcOrd="0" destOrd="0" presId="urn:microsoft.com/office/officeart/2005/8/layout/pyramid2"/>
    <dgm:cxn modelId="{6CCB2664-2261-468D-81EF-B93C51A56659}" type="presOf" srcId="{90152C61-B595-482B-84D9-0F447BA79C49}" destId="{7C473D8F-96D1-4C89-9619-8EEDA9E43E04}" srcOrd="0" destOrd="0" presId="urn:microsoft.com/office/officeart/2005/8/layout/pyramid2"/>
    <dgm:cxn modelId="{67AB114D-2416-451B-A9BC-19DE8A169B5A}" srcId="{90152C61-B595-482B-84D9-0F447BA79C49}" destId="{6B0EA23E-F14F-4718-9A6F-597A81CF814D}" srcOrd="2" destOrd="0" parTransId="{829F9054-8537-4243-9C72-4892C56FED67}" sibTransId="{AFE9D060-9B06-441D-8D94-527E1519BD3F}"/>
    <dgm:cxn modelId="{DAE3869B-9328-46C9-BBCC-9C9FA6B8BFBA}" srcId="{90152C61-B595-482B-84D9-0F447BA79C49}" destId="{34209791-AABF-4BA4-BE03-36190AAFB2E9}" srcOrd="1" destOrd="0" parTransId="{736C5069-0427-44BA-8E84-723CEDA02051}" sibTransId="{1A44AEEA-A9CD-4B42-B92C-BDD87549B4EB}"/>
    <dgm:cxn modelId="{1E2441C1-7516-4422-B6D9-340D5B75FE4C}" srcId="{90152C61-B595-482B-84D9-0F447BA79C49}" destId="{DDF75B3B-B2A7-4F65-84F9-D1FC48D216D7}" srcOrd="0" destOrd="0" parTransId="{AF230BC4-F36F-49EB-AE22-1F9B636EB2FD}" sibTransId="{7F4E0A6C-85A2-4570-9339-005277B91E24}"/>
    <dgm:cxn modelId="{980EC1EE-000C-476A-9863-23EBEAC75907}" type="presOf" srcId="{34209791-AABF-4BA4-BE03-36190AAFB2E9}" destId="{83A7CF59-D899-40F4-AA43-08209C601932}" srcOrd="0" destOrd="0" presId="urn:microsoft.com/office/officeart/2005/8/layout/pyramid2"/>
    <dgm:cxn modelId="{D9E073FC-EBC5-4CCA-B047-61767F2629B0}" type="presOf" srcId="{6B0EA23E-F14F-4718-9A6F-597A81CF814D}" destId="{7ABC64B4-B3F0-4A51-8713-F8B193B596C9}" srcOrd="0" destOrd="0" presId="urn:microsoft.com/office/officeart/2005/8/layout/pyramid2"/>
    <dgm:cxn modelId="{8715A33E-54F9-42D8-8BC3-F28DFE3F181D}" type="presParOf" srcId="{7C473D8F-96D1-4C89-9619-8EEDA9E43E04}" destId="{3A4544D5-DEA7-47A0-9BE4-5D8B1B6C01C3}" srcOrd="0" destOrd="0" presId="urn:microsoft.com/office/officeart/2005/8/layout/pyramid2"/>
    <dgm:cxn modelId="{2541C15D-E496-4687-BE32-0596EECF9538}" type="presParOf" srcId="{7C473D8F-96D1-4C89-9619-8EEDA9E43E04}" destId="{70C47B20-D3C6-4342-85C5-286A3EB5BC95}" srcOrd="1" destOrd="0" presId="urn:microsoft.com/office/officeart/2005/8/layout/pyramid2"/>
    <dgm:cxn modelId="{AEC011C6-E9A4-4AF3-B73B-70CD53BC09E0}" type="presParOf" srcId="{70C47B20-D3C6-4342-85C5-286A3EB5BC95}" destId="{B64563C5-E737-4909-8EB1-31314CD7FE19}" srcOrd="0" destOrd="0" presId="urn:microsoft.com/office/officeart/2005/8/layout/pyramid2"/>
    <dgm:cxn modelId="{F1AFC291-86A9-432B-8319-861A4F309336}" type="presParOf" srcId="{70C47B20-D3C6-4342-85C5-286A3EB5BC95}" destId="{305CC5E7-3A4E-415F-BEDA-AB9F64D34933}" srcOrd="1" destOrd="0" presId="urn:microsoft.com/office/officeart/2005/8/layout/pyramid2"/>
    <dgm:cxn modelId="{ACDE6855-02C8-4620-9A4A-5F0D9DDA7043}" type="presParOf" srcId="{70C47B20-D3C6-4342-85C5-286A3EB5BC95}" destId="{83A7CF59-D899-40F4-AA43-08209C601932}" srcOrd="2" destOrd="0" presId="urn:microsoft.com/office/officeart/2005/8/layout/pyramid2"/>
    <dgm:cxn modelId="{5A9A51B0-510E-4826-9D27-950D787E359F}" type="presParOf" srcId="{70C47B20-D3C6-4342-85C5-286A3EB5BC95}" destId="{8260D189-D905-4E07-903F-CC5E44FDC41C}" srcOrd="3" destOrd="0" presId="urn:microsoft.com/office/officeart/2005/8/layout/pyramid2"/>
    <dgm:cxn modelId="{4FF822F2-89FD-46A1-9E7F-2424BCAA0959}" type="presParOf" srcId="{70C47B20-D3C6-4342-85C5-286A3EB5BC95}" destId="{7ABC64B4-B3F0-4A51-8713-F8B193B596C9}" srcOrd="4" destOrd="0" presId="urn:microsoft.com/office/officeart/2005/8/layout/pyramid2"/>
    <dgm:cxn modelId="{BE9F540B-BC7B-438B-8811-54639A4637A4}" type="presParOf" srcId="{70C47B20-D3C6-4342-85C5-286A3EB5BC95}" destId="{3D510E27-D532-4425-8CFF-2CE6FC80C368}"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0239631-D090-4DE5-92E4-1378C352BAA1}" type="doc">
      <dgm:prSet loTypeId="urn:microsoft.com/office/officeart/2005/8/layout/bProcess4" loCatId="process" qsTypeId="urn:microsoft.com/office/officeart/2005/8/quickstyle/simple1" qsCatId="simple" csTypeId="urn:microsoft.com/office/officeart/2005/8/colors/colorful1" csCatId="colorful" phldr="1"/>
      <dgm:spPr/>
      <dgm:t>
        <a:bodyPr/>
        <a:lstStyle/>
        <a:p>
          <a:endParaRPr lang="lt-LT"/>
        </a:p>
      </dgm:t>
    </dgm:pt>
    <dgm:pt modelId="{A5DDD963-268E-4000-9C64-F7969C60F30E}">
      <dgm:prSet phldrT="[Tekstas]" custT="1"/>
      <dgm:spPr/>
      <dgm:t>
        <a:bodyPr/>
        <a:lstStyle/>
        <a:p>
          <a:r>
            <a:rPr lang="lt-LT" sz="1300" b="1" kern="1200" dirty="0">
              <a:solidFill>
                <a:schemeClr val="bg1">
                  <a:lumMod val="75000"/>
                </a:schemeClr>
              </a:solidFill>
              <a:latin typeface="Calibri Light" panose="020F0302020204030204" pitchFamily="34" charset="0"/>
              <a:ea typeface="+mn-ea"/>
              <a:cs typeface="Calibri Light" panose="020F0302020204030204" pitchFamily="34" charset="0"/>
            </a:rPr>
            <a:t>2021-2022 m. </a:t>
          </a:r>
        </a:p>
        <a:p>
          <a:r>
            <a:rPr lang="lt-LT" sz="1300" b="1" kern="1200" dirty="0">
              <a:solidFill>
                <a:schemeClr val="bg1">
                  <a:lumMod val="75000"/>
                </a:schemeClr>
              </a:solidFill>
              <a:latin typeface="Calibri Light" panose="020F0302020204030204" pitchFamily="34" charset="0"/>
              <a:ea typeface="+mn-ea"/>
              <a:cs typeface="Calibri Light" panose="020F0302020204030204" pitchFamily="34" charset="0"/>
            </a:rPr>
            <a:t>Pasirašius rangos darbų sutartį dėl  I etapo saulės jėgainės statybos,  lygiagrečiai  vykdomas paraiškų priėmimas iš IAE regiono gyventojų  saulės jėgainės dalies išsipirkimui </a:t>
          </a:r>
        </a:p>
      </dgm:t>
    </dgm:pt>
    <dgm:pt modelId="{2F7AEC3D-DF7D-4547-9C36-067EC8119B85}" type="parTrans" cxnId="{F4493DA5-83A9-4FDB-BB91-02274CE2D8F6}">
      <dgm:prSet/>
      <dgm:spPr/>
      <dgm:t>
        <a:bodyPr/>
        <a:lstStyle/>
        <a:p>
          <a:endParaRPr lang="lt-LT" sz="1200"/>
        </a:p>
      </dgm:t>
    </dgm:pt>
    <dgm:pt modelId="{FBC73A8B-29C0-4302-9740-C80EED3867FB}" type="sibTrans" cxnId="{F4493DA5-83A9-4FDB-BB91-02274CE2D8F6}">
      <dgm:prSet/>
      <dgm:spPr/>
      <dgm:t>
        <a:bodyPr/>
        <a:lstStyle/>
        <a:p>
          <a:endParaRPr lang="lt-LT" sz="1200"/>
        </a:p>
      </dgm:t>
    </dgm:pt>
    <dgm:pt modelId="{A7B264B8-8405-4F6E-BF43-851FCAB0EA11}">
      <dgm:prSet phldrT="[Tekstas]" custT="1"/>
      <dgm:spPr/>
      <dgm:t>
        <a:bodyPr/>
        <a:lstStyle/>
        <a:p>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2021-2022 m. </a:t>
          </a:r>
        </a:p>
        <a:p>
          <a:pPr>
            <a:buFont typeface="Times New Roman" panose="02020603050405020304" pitchFamily="18" charset="0"/>
            <a:buChar char="•"/>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Įgyvendinant I etapą, pastatoma 4 MW galingumo saulės jėgainė </a:t>
          </a:r>
        </a:p>
        <a:p>
          <a:pPr>
            <a:buFont typeface="Times New Roman" panose="02020603050405020304" pitchFamily="18" charset="0"/>
            <a:buChar char="•"/>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Planuojama 1MW savikaina apie 750 000 tūkst. Eur</a:t>
          </a:r>
        </a:p>
        <a:p>
          <a:endParaRPr lang="lt-LT" sz="1200" kern="1200" dirty="0"/>
        </a:p>
      </dgm:t>
    </dgm:pt>
    <dgm:pt modelId="{CDCE8A61-2D80-4D21-A7A4-687A7966CC98}" type="parTrans" cxnId="{A44E229C-8778-4952-B78B-B62824548CB1}">
      <dgm:prSet/>
      <dgm:spPr/>
      <dgm:t>
        <a:bodyPr/>
        <a:lstStyle/>
        <a:p>
          <a:endParaRPr lang="lt-LT" sz="1200"/>
        </a:p>
      </dgm:t>
    </dgm:pt>
    <dgm:pt modelId="{70F716BA-E30A-42DD-852E-4B5866B3E367}" type="sibTrans" cxnId="{A44E229C-8778-4952-B78B-B62824548CB1}">
      <dgm:prSet/>
      <dgm:spPr/>
      <dgm:t>
        <a:bodyPr/>
        <a:lstStyle/>
        <a:p>
          <a:endParaRPr lang="lt-LT" sz="1200"/>
        </a:p>
      </dgm:t>
    </dgm:pt>
    <dgm:pt modelId="{146263B1-D5E4-4C2C-9E89-D83EAB98DFF5}">
      <dgm:prSet phldrT="[Tekstas]" custT="1"/>
      <dgm:spPr/>
      <dgm:t>
        <a:bodyPr/>
        <a:lstStyle/>
        <a:p>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2022 m. </a:t>
          </a:r>
        </a:p>
        <a:p>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Įvedus I etape pastatytą saulės jėgainę į eksploataciją vykdomas jos perdavimo procesas UAB „Visagino energija“.  </a:t>
          </a:r>
        </a:p>
        <a:p>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 UAB „Visagino energija“ suteikiamas  gamintojo statusas</a:t>
          </a:r>
        </a:p>
      </dgm:t>
    </dgm:pt>
    <dgm:pt modelId="{DC1A9818-0ACD-427D-8BE7-41022E876C3C}" type="parTrans" cxnId="{7192510C-4F3D-4886-846C-3EC632C61082}">
      <dgm:prSet/>
      <dgm:spPr/>
      <dgm:t>
        <a:bodyPr/>
        <a:lstStyle/>
        <a:p>
          <a:endParaRPr lang="lt-LT" sz="1200"/>
        </a:p>
      </dgm:t>
    </dgm:pt>
    <dgm:pt modelId="{0B427AE8-818A-4D38-948B-F4CF1CC6C5B9}" type="sibTrans" cxnId="{7192510C-4F3D-4886-846C-3EC632C61082}">
      <dgm:prSet/>
      <dgm:spPr/>
      <dgm:t>
        <a:bodyPr/>
        <a:lstStyle/>
        <a:p>
          <a:endParaRPr lang="lt-LT" sz="1200"/>
        </a:p>
      </dgm:t>
    </dgm:pt>
    <dgm:pt modelId="{7946004B-3C60-4B0C-AB37-F31B41DDBBF9}">
      <dgm:prSet phldrT="[Tekstas]" custT="1"/>
      <dgm:spPr/>
      <dgm:t>
        <a:bodyPr/>
        <a:lstStyle/>
        <a:p>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2022 m.</a:t>
          </a:r>
        </a:p>
        <a:p>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 Gyventojams pradedamos parduoti saulės jėgainės dalys pagal savikainą (1 KW kaina apie 750 Eur)</a:t>
          </a:r>
        </a:p>
      </dgm:t>
    </dgm:pt>
    <dgm:pt modelId="{36D1CD50-FAAA-4900-A236-4131B790775E}" type="parTrans" cxnId="{6355E08C-AC1A-4B3C-BF75-8BF7A338F9C1}">
      <dgm:prSet/>
      <dgm:spPr/>
      <dgm:t>
        <a:bodyPr/>
        <a:lstStyle/>
        <a:p>
          <a:endParaRPr lang="lt-LT" sz="1200"/>
        </a:p>
      </dgm:t>
    </dgm:pt>
    <dgm:pt modelId="{4B2695A2-C988-4DC5-85C7-B54B66580795}" type="sibTrans" cxnId="{6355E08C-AC1A-4B3C-BF75-8BF7A338F9C1}">
      <dgm:prSet/>
      <dgm:spPr/>
      <dgm:t>
        <a:bodyPr/>
        <a:lstStyle/>
        <a:p>
          <a:endParaRPr lang="lt-LT" sz="1200"/>
        </a:p>
      </dgm:t>
    </dgm:pt>
    <dgm:pt modelId="{E7A7DA26-17F0-441F-AE26-6D440537A4E9}">
      <dgm:prSet phldrT="[Tekstas]" custT="1"/>
      <dgm:spPr/>
      <dgm:t>
        <a:bodyPr/>
        <a:lstStyle/>
        <a:p>
          <a:pPr marL="0" lvl="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2022-2023 m. </a:t>
          </a:r>
        </a:p>
        <a:p>
          <a:pPr marL="0" lvl="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Akumuliuojamos lėšos II etapo </a:t>
          </a:r>
        </a:p>
        <a:p>
          <a:pPr marL="0" lvl="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(6 MW) saulės jėgainės statybai.</a:t>
          </a:r>
        </a:p>
        <a:p>
          <a:pPr marL="0" lvl="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 Skaičiuojamoji kaina apie 4 mln. Eur</a:t>
          </a:r>
        </a:p>
      </dgm:t>
    </dgm:pt>
    <dgm:pt modelId="{956EB501-34F8-453C-84E4-0C32E2A11F72}" type="parTrans" cxnId="{D297DD9C-08F3-4A9A-8180-2DFEC8A2CB8B}">
      <dgm:prSet/>
      <dgm:spPr/>
      <dgm:t>
        <a:bodyPr/>
        <a:lstStyle/>
        <a:p>
          <a:endParaRPr lang="lt-LT" sz="1200"/>
        </a:p>
      </dgm:t>
    </dgm:pt>
    <dgm:pt modelId="{B2D88EF8-07B1-42F8-A829-8F7DAB6CD396}" type="sibTrans" cxnId="{D297DD9C-08F3-4A9A-8180-2DFEC8A2CB8B}">
      <dgm:prSet/>
      <dgm:spPr/>
      <dgm:t>
        <a:bodyPr/>
        <a:lstStyle/>
        <a:p>
          <a:endParaRPr lang="lt-LT" sz="1200"/>
        </a:p>
      </dgm:t>
    </dgm:pt>
    <dgm:pt modelId="{B963D885-291F-474C-A73B-3AADB48C79C1}">
      <dgm:prSet phldrT="[Tekstas]" custT="1"/>
      <dgm:spPr/>
      <dgm:t>
        <a:bodyPr/>
        <a:lstStyle/>
        <a:p>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2022-2023 m.</a:t>
          </a:r>
        </a:p>
        <a:p>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II etapo (6 MW) saulės jėgainės statyba</a:t>
          </a:r>
        </a:p>
      </dgm:t>
    </dgm:pt>
    <dgm:pt modelId="{7CE07749-02F8-47AC-BC09-14D7517A9606}" type="parTrans" cxnId="{7507A307-F614-4E37-A4BE-72299AFFFE41}">
      <dgm:prSet/>
      <dgm:spPr/>
      <dgm:t>
        <a:bodyPr/>
        <a:lstStyle/>
        <a:p>
          <a:endParaRPr lang="lt-LT" sz="1200"/>
        </a:p>
      </dgm:t>
    </dgm:pt>
    <dgm:pt modelId="{185B15DD-65B8-473F-8656-CA5DA1B8F4A6}" type="sibTrans" cxnId="{7507A307-F614-4E37-A4BE-72299AFFFE41}">
      <dgm:prSet/>
      <dgm:spPr/>
      <dgm:t>
        <a:bodyPr/>
        <a:lstStyle/>
        <a:p>
          <a:endParaRPr lang="lt-LT" sz="1200"/>
        </a:p>
      </dgm:t>
    </dgm:pt>
    <dgm:pt modelId="{B7A109F5-F3EE-4915-BD34-65B6EEF964E3}">
      <dgm:prSet phldrT="[Tekstas]" custT="1"/>
      <dgm:spPr/>
      <dgm:t>
        <a:bodyPr/>
        <a:lstStyle/>
        <a:p>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2023-2024 m. </a:t>
          </a:r>
        </a:p>
        <a:p>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II etapo metu įrengtos saulės jėgainės dalių pardavimas regiono gyventojams </a:t>
          </a:r>
        </a:p>
      </dgm:t>
    </dgm:pt>
    <dgm:pt modelId="{570107E5-5EDE-4F43-A496-A6D029F389B1}" type="parTrans" cxnId="{DEC9DEA5-BA4F-4D56-A8B8-F2C1B6CDB96C}">
      <dgm:prSet/>
      <dgm:spPr/>
      <dgm:t>
        <a:bodyPr/>
        <a:lstStyle/>
        <a:p>
          <a:endParaRPr lang="lt-LT" sz="1200"/>
        </a:p>
      </dgm:t>
    </dgm:pt>
    <dgm:pt modelId="{94E533B1-F6CB-48C7-B45E-3D328C6FA039}" type="sibTrans" cxnId="{DEC9DEA5-BA4F-4D56-A8B8-F2C1B6CDB96C}">
      <dgm:prSet/>
      <dgm:spPr/>
      <dgm:t>
        <a:bodyPr/>
        <a:lstStyle/>
        <a:p>
          <a:endParaRPr lang="lt-LT" sz="1200"/>
        </a:p>
      </dgm:t>
    </dgm:pt>
    <dgm:pt modelId="{41269E3B-EAE1-4F96-902E-6BC19E5DCCF4}">
      <dgm:prSet phldrT="[Tekstas]" custT="1"/>
      <dgm:spPr/>
      <dgm:t>
        <a:bodyPr/>
        <a:lstStyle/>
        <a:p>
          <a:pPr marL="0" lvl="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Esant poreikiui vykdoma saulės jėgainės plėtra.  Skaičiuojamas regiono poreikis apie 45 MW</a:t>
          </a:r>
        </a:p>
      </dgm:t>
    </dgm:pt>
    <dgm:pt modelId="{B1395918-291A-41B3-BDC9-5D9972482ED6}" type="parTrans" cxnId="{CD92B2C7-AFDE-4ADF-8692-37AB423CEE4D}">
      <dgm:prSet/>
      <dgm:spPr/>
      <dgm:t>
        <a:bodyPr/>
        <a:lstStyle/>
        <a:p>
          <a:endParaRPr lang="lt-LT" sz="1200"/>
        </a:p>
      </dgm:t>
    </dgm:pt>
    <dgm:pt modelId="{DA9AF08B-4760-46A4-B9D1-87C985F32B6B}" type="sibTrans" cxnId="{CD92B2C7-AFDE-4ADF-8692-37AB423CEE4D}">
      <dgm:prSet/>
      <dgm:spPr/>
      <dgm:t>
        <a:bodyPr/>
        <a:lstStyle/>
        <a:p>
          <a:endParaRPr lang="lt-LT" sz="1200"/>
        </a:p>
      </dgm:t>
    </dgm:pt>
    <dgm:pt modelId="{68D7D80C-24BE-494A-886F-F5CC2DE33C1B}" type="pres">
      <dgm:prSet presAssocID="{C0239631-D090-4DE5-92E4-1378C352BAA1}" presName="Name0" presStyleCnt="0">
        <dgm:presLayoutVars>
          <dgm:dir/>
          <dgm:resizeHandles/>
        </dgm:presLayoutVars>
      </dgm:prSet>
      <dgm:spPr/>
    </dgm:pt>
    <dgm:pt modelId="{331B93F6-4351-4FE3-B158-7017FDE1E19F}" type="pres">
      <dgm:prSet presAssocID="{A5DDD963-268E-4000-9C64-F7969C60F30E}" presName="compNode" presStyleCnt="0"/>
      <dgm:spPr/>
    </dgm:pt>
    <dgm:pt modelId="{4F11C3FB-10DA-4E58-AF23-DCC0BA83D2DF}" type="pres">
      <dgm:prSet presAssocID="{A5DDD963-268E-4000-9C64-F7969C60F30E}" presName="dummyConnPt" presStyleCnt="0"/>
      <dgm:spPr/>
    </dgm:pt>
    <dgm:pt modelId="{9A3CE18F-95EC-4C51-A788-A9D32FD7AAFD}" type="pres">
      <dgm:prSet presAssocID="{A5DDD963-268E-4000-9C64-F7969C60F30E}" presName="node" presStyleLbl="node1" presStyleIdx="0" presStyleCnt="8">
        <dgm:presLayoutVars>
          <dgm:bulletEnabled val="1"/>
        </dgm:presLayoutVars>
      </dgm:prSet>
      <dgm:spPr/>
    </dgm:pt>
    <dgm:pt modelId="{5D6B29D2-F0DB-416D-AA4B-94B52905A9D1}" type="pres">
      <dgm:prSet presAssocID="{FBC73A8B-29C0-4302-9740-C80EED3867FB}" presName="sibTrans" presStyleLbl="bgSibTrans2D1" presStyleIdx="0" presStyleCnt="7"/>
      <dgm:spPr/>
    </dgm:pt>
    <dgm:pt modelId="{D36A18D3-31DF-4B86-AB5F-907992D35F0F}" type="pres">
      <dgm:prSet presAssocID="{A7B264B8-8405-4F6E-BF43-851FCAB0EA11}" presName="compNode" presStyleCnt="0"/>
      <dgm:spPr/>
    </dgm:pt>
    <dgm:pt modelId="{7D6FC8F4-3878-4861-BDEA-BA6879ED32FA}" type="pres">
      <dgm:prSet presAssocID="{A7B264B8-8405-4F6E-BF43-851FCAB0EA11}" presName="dummyConnPt" presStyleCnt="0"/>
      <dgm:spPr/>
    </dgm:pt>
    <dgm:pt modelId="{AED795AA-ED2E-4EFD-9823-95F94A905A85}" type="pres">
      <dgm:prSet presAssocID="{A7B264B8-8405-4F6E-BF43-851FCAB0EA11}" presName="node" presStyleLbl="node1" presStyleIdx="1" presStyleCnt="8">
        <dgm:presLayoutVars>
          <dgm:bulletEnabled val="1"/>
        </dgm:presLayoutVars>
      </dgm:prSet>
      <dgm:spPr/>
    </dgm:pt>
    <dgm:pt modelId="{14D73DD3-55F4-4181-96AC-0EB8A299544C}" type="pres">
      <dgm:prSet presAssocID="{70F716BA-E30A-42DD-852E-4B5866B3E367}" presName="sibTrans" presStyleLbl="bgSibTrans2D1" presStyleIdx="1" presStyleCnt="7"/>
      <dgm:spPr/>
    </dgm:pt>
    <dgm:pt modelId="{11EEB406-946B-4A55-907D-C6A55FE19202}" type="pres">
      <dgm:prSet presAssocID="{146263B1-D5E4-4C2C-9E89-D83EAB98DFF5}" presName="compNode" presStyleCnt="0"/>
      <dgm:spPr/>
    </dgm:pt>
    <dgm:pt modelId="{11CC1BD6-32C1-4A22-8B58-E948361CFEAB}" type="pres">
      <dgm:prSet presAssocID="{146263B1-D5E4-4C2C-9E89-D83EAB98DFF5}" presName="dummyConnPt" presStyleCnt="0"/>
      <dgm:spPr/>
    </dgm:pt>
    <dgm:pt modelId="{20C4EBFA-6474-49F4-A940-20A5B0D93EF8}" type="pres">
      <dgm:prSet presAssocID="{146263B1-D5E4-4C2C-9E89-D83EAB98DFF5}" presName="node" presStyleLbl="node1" presStyleIdx="2" presStyleCnt="8">
        <dgm:presLayoutVars>
          <dgm:bulletEnabled val="1"/>
        </dgm:presLayoutVars>
      </dgm:prSet>
      <dgm:spPr/>
    </dgm:pt>
    <dgm:pt modelId="{440BF084-23A0-43B0-830D-F541A0222821}" type="pres">
      <dgm:prSet presAssocID="{0B427AE8-818A-4D38-948B-F4CF1CC6C5B9}" presName="sibTrans" presStyleLbl="bgSibTrans2D1" presStyleIdx="2" presStyleCnt="7"/>
      <dgm:spPr/>
    </dgm:pt>
    <dgm:pt modelId="{04F19AB2-7D49-4EA5-85FD-482825583DD5}" type="pres">
      <dgm:prSet presAssocID="{7946004B-3C60-4B0C-AB37-F31B41DDBBF9}" presName="compNode" presStyleCnt="0"/>
      <dgm:spPr/>
    </dgm:pt>
    <dgm:pt modelId="{6C10F332-288A-48F0-88EB-7E68AC9AEB27}" type="pres">
      <dgm:prSet presAssocID="{7946004B-3C60-4B0C-AB37-F31B41DDBBF9}" presName="dummyConnPt" presStyleCnt="0"/>
      <dgm:spPr/>
    </dgm:pt>
    <dgm:pt modelId="{61AFFB7D-560A-4536-9C91-1B4D3FAFF6B4}" type="pres">
      <dgm:prSet presAssocID="{7946004B-3C60-4B0C-AB37-F31B41DDBBF9}" presName="node" presStyleLbl="node1" presStyleIdx="3" presStyleCnt="8">
        <dgm:presLayoutVars>
          <dgm:bulletEnabled val="1"/>
        </dgm:presLayoutVars>
      </dgm:prSet>
      <dgm:spPr/>
    </dgm:pt>
    <dgm:pt modelId="{0D8F51EF-A697-4B51-A86E-435AE6917056}" type="pres">
      <dgm:prSet presAssocID="{4B2695A2-C988-4DC5-85C7-B54B66580795}" presName="sibTrans" presStyleLbl="bgSibTrans2D1" presStyleIdx="3" presStyleCnt="7"/>
      <dgm:spPr/>
    </dgm:pt>
    <dgm:pt modelId="{FEF47925-AE39-4D6C-A9BD-87B73F741AB2}" type="pres">
      <dgm:prSet presAssocID="{E7A7DA26-17F0-441F-AE26-6D440537A4E9}" presName="compNode" presStyleCnt="0"/>
      <dgm:spPr/>
    </dgm:pt>
    <dgm:pt modelId="{C4FE9BAE-C1A5-4EE6-8EBE-C2CB6A3380B6}" type="pres">
      <dgm:prSet presAssocID="{E7A7DA26-17F0-441F-AE26-6D440537A4E9}" presName="dummyConnPt" presStyleCnt="0"/>
      <dgm:spPr/>
    </dgm:pt>
    <dgm:pt modelId="{7F92B476-F56D-4CB6-BF81-18109CFC18A2}" type="pres">
      <dgm:prSet presAssocID="{E7A7DA26-17F0-441F-AE26-6D440537A4E9}" presName="node" presStyleLbl="node1" presStyleIdx="4" presStyleCnt="8">
        <dgm:presLayoutVars>
          <dgm:bulletEnabled val="1"/>
        </dgm:presLayoutVars>
      </dgm:prSet>
      <dgm:spPr/>
    </dgm:pt>
    <dgm:pt modelId="{D931FEEA-1095-4B5D-BDAA-5D7E12D361B1}" type="pres">
      <dgm:prSet presAssocID="{B2D88EF8-07B1-42F8-A829-8F7DAB6CD396}" presName="sibTrans" presStyleLbl="bgSibTrans2D1" presStyleIdx="4" presStyleCnt="7"/>
      <dgm:spPr/>
    </dgm:pt>
    <dgm:pt modelId="{B4295A5C-11A3-4355-95D9-9E12384BFFC0}" type="pres">
      <dgm:prSet presAssocID="{B963D885-291F-474C-A73B-3AADB48C79C1}" presName="compNode" presStyleCnt="0"/>
      <dgm:spPr/>
    </dgm:pt>
    <dgm:pt modelId="{13C3F3FE-D0BE-4049-AD86-A844EA2A6122}" type="pres">
      <dgm:prSet presAssocID="{B963D885-291F-474C-A73B-3AADB48C79C1}" presName="dummyConnPt" presStyleCnt="0"/>
      <dgm:spPr/>
    </dgm:pt>
    <dgm:pt modelId="{1C5FF9AB-6ADC-49B1-903E-1B9EB8CA9104}" type="pres">
      <dgm:prSet presAssocID="{B963D885-291F-474C-A73B-3AADB48C79C1}" presName="node" presStyleLbl="node1" presStyleIdx="5" presStyleCnt="8" custLinFactNeighborX="-3561" custLinFactNeighborY="4846">
        <dgm:presLayoutVars>
          <dgm:bulletEnabled val="1"/>
        </dgm:presLayoutVars>
      </dgm:prSet>
      <dgm:spPr/>
    </dgm:pt>
    <dgm:pt modelId="{B8C7187D-818B-4436-978D-3E531891E72E}" type="pres">
      <dgm:prSet presAssocID="{185B15DD-65B8-473F-8656-CA5DA1B8F4A6}" presName="sibTrans" presStyleLbl="bgSibTrans2D1" presStyleIdx="5" presStyleCnt="7"/>
      <dgm:spPr/>
    </dgm:pt>
    <dgm:pt modelId="{88F00DD3-C951-4B88-85D3-9CE77CF68573}" type="pres">
      <dgm:prSet presAssocID="{B7A109F5-F3EE-4915-BD34-65B6EEF964E3}" presName="compNode" presStyleCnt="0"/>
      <dgm:spPr/>
    </dgm:pt>
    <dgm:pt modelId="{B186B034-9C64-4A3B-BD8E-97FFD87E5136}" type="pres">
      <dgm:prSet presAssocID="{B7A109F5-F3EE-4915-BD34-65B6EEF964E3}" presName="dummyConnPt" presStyleCnt="0"/>
      <dgm:spPr/>
    </dgm:pt>
    <dgm:pt modelId="{60CBCF0C-BA6F-44E7-8080-0323CC69BB5F}" type="pres">
      <dgm:prSet presAssocID="{B7A109F5-F3EE-4915-BD34-65B6EEF964E3}" presName="node" presStyleLbl="node1" presStyleIdx="6" presStyleCnt="8">
        <dgm:presLayoutVars>
          <dgm:bulletEnabled val="1"/>
        </dgm:presLayoutVars>
      </dgm:prSet>
      <dgm:spPr/>
    </dgm:pt>
    <dgm:pt modelId="{C471E097-21FC-4D76-92E8-497702E16C0F}" type="pres">
      <dgm:prSet presAssocID="{94E533B1-F6CB-48C7-B45E-3D328C6FA039}" presName="sibTrans" presStyleLbl="bgSibTrans2D1" presStyleIdx="6" presStyleCnt="7"/>
      <dgm:spPr/>
    </dgm:pt>
    <dgm:pt modelId="{4CF05085-0293-4850-8B47-8125E335A706}" type="pres">
      <dgm:prSet presAssocID="{41269E3B-EAE1-4F96-902E-6BC19E5DCCF4}" presName="compNode" presStyleCnt="0"/>
      <dgm:spPr/>
    </dgm:pt>
    <dgm:pt modelId="{DB1120EB-6F6A-4F87-A579-FCFA1F369174}" type="pres">
      <dgm:prSet presAssocID="{41269E3B-EAE1-4F96-902E-6BC19E5DCCF4}" presName="dummyConnPt" presStyleCnt="0"/>
      <dgm:spPr/>
    </dgm:pt>
    <dgm:pt modelId="{5B75631B-6B8B-49C8-BBD2-8F34995C83EF}" type="pres">
      <dgm:prSet presAssocID="{41269E3B-EAE1-4F96-902E-6BC19E5DCCF4}" presName="node" presStyleLbl="node1" presStyleIdx="7" presStyleCnt="8">
        <dgm:presLayoutVars>
          <dgm:bulletEnabled val="1"/>
        </dgm:presLayoutVars>
      </dgm:prSet>
      <dgm:spPr/>
    </dgm:pt>
  </dgm:ptLst>
  <dgm:cxnLst>
    <dgm:cxn modelId="{7507A307-F614-4E37-A4BE-72299AFFFE41}" srcId="{C0239631-D090-4DE5-92E4-1378C352BAA1}" destId="{B963D885-291F-474C-A73B-3AADB48C79C1}" srcOrd="5" destOrd="0" parTransId="{7CE07749-02F8-47AC-BC09-14D7517A9606}" sibTransId="{185B15DD-65B8-473F-8656-CA5DA1B8F4A6}"/>
    <dgm:cxn modelId="{A67C0A0B-155F-4FF6-88D3-20176C1CE969}" type="presOf" srcId="{B963D885-291F-474C-A73B-3AADB48C79C1}" destId="{1C5FF9AB-6ADC-49B1-903E-1B9EB8CA9104}" srcOrd="0" destOrd="0" presId="urn:microsoft.com/office/officeart/2005/8/layout/bProcess4"/>
    <dgm:cxn modelId="{7192510C-4F3D-4886-846C-3EC632C61082}" srcId="{C0239631-D090-4DE5-92E4-1378C352BAA1}" destId="{146263B1-D5E4-4C2C-9E89-D83EAB98DFF5}" srcOrd="2" destOrd="0" parTransId="{DC1A9818-0ACD-427D-8BE7-41022E876C3C}" sibTransId="{0B427AE8-818A-4D38-948B-F4CF1CC6C5B9}"/>
    <dgm:cxn modelId="{436B5F10-AE8F-43A0-969B-E7ECB58C8B41}" type="presOf" srcId="{A7B264B8-8405-4F6E-BF43-851FCAB0EA11}" destId="{AED795AA-ED2E-4EFD-9823-95F94A905A85}" srcOrd="0" destOrd="0" presId="urn:microsoft.com/office/officeart/2005/8/layout/bProcess4"/>
    <dgm:cxn modelId="{33F88D1C-8534-4532-ADA3-2F3BF626575C}" type="presOf" srcId="{0B427AE8-818A-4D38-948B-F4CF1CC6C5B9}" destId="{440BF084-23A0-43B0-830D-F541A0222821}" srcOrd="0" destOrd="0" presId="urn:microsoft.com/office/officeart/2005/8/layout/bProcess4"/>
    <dgm:cxn modelId="{1427F828-0AE9-4654-8999-F3CB554E71AB}" type="presOf" srcId="{41269E3B-EAE1-4F96-902E-6BC19E5DCCF4}" destId="{5B75631B-6B8B-49C8-BBD2-8F34995C83EF}" srcOrd="0" destOrd="0" presId="urn:microsoft.com/office/officeart/2005/8/layout/bProcess4"/>
    <dgm:cxn modelId="{FB26DB60-CFC6-4090-A052-222B9360B07C}" type="presOf" srcId="{70F716BA-E30A-42DD-852E-4B5866B3E367}" destId="{14D73DD3-55F4-4181-96AC-0EB8A299544C}" srcOrd="0" destOrd="0" presId="urn:microsoft.com/office/officeart/2005/8/layout/bProcess4"/>
    <dgm:cxn modelId="{88D8D165-9876-4A31-864B-2423ED69F6BD}" type="presOf" srcId="{E7A7DA26-17F0-441F-AE26-6D440537A4E9}" destId="{7F92B476-F56D-4CB6-BF81-18109CFC18A2}" srcOrd="0" destOrd="0" presId="urn:microsoft.com/office/officeart/2005/8/layout/bProcess4"/>
    <dgm:cxn modelId="{F3494C79-9411-44FC-A966-D4C0CB0AB965}" type="presOf" srcId="{FBC73A8B-29C0-4302-9740-C80EED3867FB}" destId="{5D6B29D2-F0DB-416D-AA4B-94B52905A9D1}" srcOrd="0" destOrd="0" presId="urn:microsoft.com/office/officeart/2005/8/layout/bProcess4"/>
    <dgm:cxn modelId="{C3687F79-663B-43A8-9DCE-32A95FF8BE4D}" type="presOf" srcId="{B7A109F5-F3EE-4915-BD34-65B6EEF964E3}" destId="{60CBCF0C-BA6F-44E7-8080-0323CC69BB5F}" srcOrd="0" destOrd="0" presId="urn:microsoft.com/office/officeart/2005/8/layout/bProcess4"/>
    <dgm:cxn modelId="{6355E08C-AC1A-4B3C-BF75-8BF7A338F9C1}" srcId="{C0239631-D090-4DE5-92E4-1378C352BAA1}" destId="{7946004B-3C60-4B0C-AB37-F31B41DDBBF9}" srcOrd="3" destOrd="0" parTransId="{36D1CD50-FAAA-4900-A236-4131B790775E}" sibTransId="{4B2695A2-C988-4DC5-85C7-B54B66580795}"/>
    <dgm:cxn modelId="{A44E229C-8778-4952-B78B-B62824548CB1}" srcId="{C0239631-D090-4DE5-92E4-1378C352BAA1}" destId="{A7B264B8-8405-4F6E-BF43-851FCAB0EA11}" srcOrd="1" destOrd="0" parTransId="{CDCE8A61-2D80-4D21-A7A4-687A7966CC98}" sibTransId="{70F716BA-E30A-42DD-852E-4B5866B3E367}"/>
    <dgm:cxn modelId="{D297DD9C-08F3-4A9A-8180-2DFEC8A2CB8B}" srcId="{C0239631-D090-4DE5-92E4-1378C352BAA1}" destId="{E7A7DA26-17F0-441F-AE26-6D440537A4E9}" srcOrd="4" destOrd="0" parTransId="{956EB501-34F8-453C-84E4-0C32E2A11F72}" sibTransId="{B2D88EF8-07B1-42F8-A829-8F7DAB6CD396}"/>
    <dgm:cxn modelId="{E5506F9E-7D6A-4B54-811A-ED0FA15F936E}" type="presOf" srcId="{146263B1-D5E4-4C2C-9E89-D83EAB98DFF5}" destId="{20C4EBFA-6474-49F4-A940-20A5B0D93EF8}" srcOrd="0" destOrd="0" presId="urn:microsoft.com/office/officeart/2005/8/layout/bProcess4"/>
    <dgm:cxn modelId="{F4493DA5-83A9-4FDB-BB91-02274CE2D8F6}" srcId="{C0239631-D090-4DE5-92E4-1378C352BAA1}" destId="{A5DDD963-268E-4000-9C64-F7969C60F30E}" srcOrd="0" destOrd="0" parTransId="{2F7AEC3D-DF7D-4547-9C36-067EC8119B85}" sibTransId="{FBC73A8B-29C0-4302-9740-C80EED3867FB}"/>
    <dgm:cxn modelId="{DEC9DEA5-BA4F-4D56-A8B8-F2C1B6CDB96C}" srcId="{C0239631-D090-4DE5-92E4-1378C352BAA1}" destId="{B7A109F5-F3EE-4915-BD34-65B6EEF964E3}" srcOrd="6" destOrd="0" parTransId="{570107E5-5EDE-4F43-A496-A6D029F389B1}" sibTransId="{94E533B1-F6CB-48C7-B45E-3D328C6FA039}"/>
    <dgm:cxn modelId="{D5C6C1AF-93F9-4AE3-BC7F-7224B98DCE15}" type="presOf" srcId="{94E533B1-F6CB-48C7-B45E-3D328C6FA039}" destId="{C471E097-21FC-4D76-92E8-497702E16C0F}" srcOrd="0" destOrd="0" presId="urn:microsoft.com/office/officeart/2005/8/layout/bProcess4"/>
    <dgm:cxn modelId="{75C4E4C1-4326-493C-AAD4-C2EF8C25EB56}" type="presOf" srcId="{A5DDD963-268E-4000-9C64-F7969C60F30E}" destId="{9A3CE18F-95EC-4C51-A788-A9D32FD7AAFD}" srcOrd="0" destOrd="0" presId="urn:microsoft.com/office/officeart/2005/8/layout/bProcess4"/>
    <dgm:cxn modelId="{CD92B2C7-AFDE-4ADF-8692-37AB423CEE4D}" srcId="{C0239631-D090-4DE5-92E4-1378C352BAA1}" destId="{41269E3B-EAE1-4F96-902E-6BC19E5DCCF4}" srcOrd="7" destOrd="0" parTransId="{B1395918-291A-41B3-BDC9-5D9972482ED6}" sibTransId="{DA9AF08B-4760-46A4-B9D1-87C985F32B6B}"/>
    <dgm:cxn modelId="{A2FFE2C7-E6D0-421E-920F-406FEBA6FCDF}" type="presOf" srcId="{C0239631-D090-4DE5-92E4-1378C352BAA1}" destId="{68D7D80C-24BE-494A-886F-F5CC2DE33C1B}" srcOrd="0" destOrd="0" presId="urn:microsoft.com/office/officeart/2005/8/layout/bProcess4"/>
    <dgm:cxn modelId="{84ED14CA-7956-4EAE-9E40-1F7477CC9516}" type="presOf" srcId="{185B15DD-65B8-473F-8656-CA5DA1B8F4A6}" destId="{B8C7187D-818B-4436-978D-3E531891E72E}" srcOrd="0" destOrd="0" presId="urn:microsoft.com/office/officeart/2005/8/layout/bProcess4"/>
    <dgm:cxn modelId="{5E0B33D8-8CCA-4CD9-940D-FFF2C5D7C80B}" type="presOf" srcId="{7946004B-3C60-4B0C-AB37-F31B41DDBBF9}" destId="{61AFFB7D-560A-4536-9C91-1B4D3FAFF6B4}" srcOrd="0" destOrd="0" presId="urn:microsoft.com/office/officeart/2005/8/layout/bProcess4"/>
    <dgm:cxn modelId="{F26218E8-847F-4875-B03E-F7F111492478}" type="presOf" srcId="{B2D88EF8-07B1-42F8-A829-8F7DAB6CD396}" destId="{D931FEEA-1095-4B5D-BDAA-5D7E12D361B1}" srcOrd="0" destOrd="0" presId="urn:microsoft.com/office/officeart/2005/8/layout/bProcess4"/>
    <dgm:cxn modelId="{FDFDD0FD-5708-400E-BDB6-47E40EABEEC8}" type="presOf" srcId="{4B2695A2-C988-4DC5-85C7-B54B66580795}" destId="{0D8F51EF-A697-4B51-A86E-435AE6917056}" srcOrd="0" destOrd="0" presId="urn:microsoft.com/office/officeart/2005/8/layout/bProcess4"/>
    <dgm:cxn modelId="{C6A7FD85-D7B8-4BE3-BE94-43BBF981F112}" type="presParOf" srcId="{68D7D80C-24BE-494A-886F-F5CC2DE33C1B}" destId="{331B93F6-4351-4FE3-B158-7017FDE1E19F}" srcOrd="0" destOrd="0" presId="urn:microsoft.com/office/officeart/2005/8/layout/bProcess4"/>
    <dgm:cxn modelId="{0CD16CF2-E014-4E5E-8E84-59485312536F}" type="presParOf" srcId="{331B93F6-4351-4FE3-B158-7017FDE1E19F}" destId="{4F11C3FB-10DA-4E58-AF23-DCC0BA83D2DF}" srcOrd="0" destOrd="0" presId="urn:microsoft.com/office/officeart/2005/8/layout/bProcess4"/>
    <dgm:cxn modelId="{A1A0494C-03F2-4C57-8148-1CECE23065AC}" type="presParOf" srcId="{331B93F6-4351-4FE3-B158-7017FDE1E19F}" destId="{9A3CE18F-95EC-4C51-A788-A9D32FD7AAFD}" srcOrd="1" destOrd="0" presId="urn:microsoft.com/office/officeart/2005/8/layout/bProcess4"/>
    <dgm:cxn modelId="{538604FA-11C3-4C7A-95A9-F3E762277505}" type="presParOf" srcId="{68D7D80C-24BE-494A-886F-F5CC2DE33C1B}" destId="{5D6B29D2-F0DB-416D-AA4B-94B52905A9D1}" srcOrd="1" destOrd="0" presId="urn:microsoft.com/office/officeart/2005/8/layout/bProcess4"/>
    <dgm:cxn modelId="{E2017BFD-0FDC-4BD2-867D-E5088C44F7D1}" type="presParOf" srcId="{68D7D80C-24BE-494A-886F-F5CC2DE33C1B}" destId="{D36A18D3-31DF-4B86-AB5F-907992D35F0F}" srcOrd="2" destOrd="0" presId="urn:microsoft.com/office/officeart/2005/8/layout/bProcess4"/>
    <dgm:cxn modelId="{DA48C13E-E04A-4135-8467-613B8072AE62}" type="presParOf" srcId="{D36A18D3-31DF-4B86-AB5F-907992D35F0F}" destId="{7D6FC8F4-3878-4861-BDEA-BA6879ED32FA}" srcOrd="0" destOrd="0" presId="urn:microsoft.com/office/officeart/2005/8/layout/bProcess4"/>
    <dgm:cxn modelId="{D73DD352-5F5D-4D53-8580-2CD00C4C4836}" type="presParOf" srcId="{D36A18D3-31DF-4B86-AB5F-907992D35F0F}" destId="{AED795AA-ED2E-4EFD-9823-95F94A905A85}" srcOrd="1" destOrd="0" presId="urn:microsoft.com/office/officeart/2005/8/layout/bProcess4"/>
    <dgm:cxn modelId="{8A0E2739-904E-4EE1-B4D9-C41ED380FCDD}" type="presParOf" srcId="{68D7D80C-24BE-494A-886F-F5CC2DE33C1B}" destId="{14D73DD3-55F4-4181-96AC-0EB8A299544C}" srcOrd="3" destOrd="0" presId="urn:microsoft.com/office/officeart/2005/8/layout/bProcess4"/>
    <dgm:cxn modelId="{7A3C2E0F-6F42-4B6B-8E71-B34DBAFF100B}" type="presParOf" srcId="{68D7D80C-24BE-494A-886F-F5CC2DE33C1B}" destId="{11EEB406-946B-4A55-907D-C6A55FE19202}" srcOrd="4" destOrd="0" presId="urn:microsoft.com/office/officeart/2005/8/layout/bProcess4"/>
    <dgm:cxn modelId="{BF8160C0-C4C9-4D5F-822C-21B4D770FC58}" type="presParOf" srcId="{11EEB406-946B-4A55-907D-C6A55FE19202}" destId="{11CC1BD6-32C1-4A22-8B58-E948361CFEAB}" srcOrd="0" destOrd="0" presId="urn:microsoft.com/office/officeart/2005/8/layout/bProcess4"/>
    <dgm:cxn modelId="{D15C7EBB-D965-4404-A0AD-7885844660C8}" type="presParOf" srcId="{11EEB406-946B-4A55-907D-C6A55FE19202}" destId="{20C4EBFA-6474-49F4-A940-20A5B0D93EF8}" srcOrd="1" destOrd="0" presId="urn:microsoft.com/office/officeart/2005/8/layout/bProcess4"/>
    <dgm:cxn modelId="{1241E8E2-F6B0-489D-84B5-B93FAC20C678}" type="presParOf" srcId="{68D7D80C-24BE-494A-886F-F5CC2DE33C1B}" destId="{440BF084-23A0-43B0-830D-F541A0222821}" srcOrd="5" destOrd="0" presId="urn:microsoft.com/office/officeart/2005/8/layout/bProcess4"/>
    <dgm:cxn modelId="{DF91E05F-402A-4CA7-BF49-103D5B0E65A7}" type="presParOf" srcId="{68D7D80C-24BE-494A-886F-F5CC2DE33C1B}" destId="{04F19AB2-7D49-4EA5-85FD-482825583DD5}" srcOrd="6" destOrd="0" presId="urn:microsoft.com/office/officeart/2005/8/layout/bProcess4"/>
    <dgm:cxn modelId="{521DC444-9843-4D94-8D3F-EE158C07550F}" type="presParOf" srcId="{04F19AB2-7D49-4EA5-85FD-482825583DD5}" destId="{6C10F332-288A-48F0-88EB-7E68AC9AEB27}" srcOrd="0" destOrd="0" presId="urn:microsoft.com/office/officeart/2005/8/layout/bProcess4"/>
    <dgm:cxn modelId="{E779EB87-1FCA-48C8-B08E-7A894C58561A}" type="presParOf" srcId="{04F19AB2-7D49-4EA5-85FD-482825583DD5}" destId="{61AFFB7D-560A-4536-9C91-1B4D3FAFF6B4}" srcOrd="1" destOrd="0" presId="urn:microsoft.com/office/officeart/2005/8/layout/bProcess4"/>
    <dgm:cxn modelId="{2D2EC08C-2B78-4CCC-8D4C-CE0743A167F4}" type="presParOf" srcId="{68D7D80C-24BE-494A-886F-F5CC2DE33C1B}" destId="{0D8F51EF-A697-4B51-A86E-435AE6917056}" srcOrd="7" destOrd="0" presId="urn:microsoft.com/office/officeart/2005/8/layout/bProcess4"/>
    <dgm:cxn modelId="{B04A9C99-05B8-471D-87BA-5E47F45EB93B}" type="presParOf" srcId="{68D7D80C-24BE-494A-886F-F5CC2DE33C1B}" destId="{FEF47925-AE39-4D6C-A9BD-87B73F741AB2}" srcOrd="8" destOrd="0" presId="urn:microsoft.com/office/officeart/2005/8/layout/bProcess4"/>
    <dgm:cxn modelId="{965B2A0D-DE16-4924-85BC-CE8630845473}" type="presParOf" srcId="{FEF47925-AE39-4D6C-A9BD-87B73F741AB2}" destId="{C4FE9BAE-C1A5-4EE6-8EBE-C2CB6A3380B6}" srcOrd="0" destOrd="0" presId="urn:microsoft.com/office/officeart/2005/8/layout/bProcess4"/>
    <dgm:cxn modelId="{46440948-8DBA-4A4D-BF5E-6955EE5CD5AE}" type="presParOf" srcId="{FEF47925-AE39-4D6C-A9BD-87B73F741AB2}" destId="{7F92B476-F56D-4CB6-BF81-18109CFC18A2}" srcOrd="1" destOrd="0" presId="urn:microsoft.com/office/officeart/2005/8/layout/bProcess4"/>
    <dgm:cxn modelId="{A695E630-2DDF-4226-9EE5-73C30A54723B}" type="presParOf" srcId="{68D7D80C-24BE-494A-886F-F5CC2DE33C1B}" destId="{D931FEEA-1095-4B5D-BDAA-5D7E12D361B1}" srcOrd="9" destOrd="0" presId="urn:microsoft.com/office/officeart/2005/8/layout/bProcess4"/>
    <dgm:cxn modelId="{C287044F-2B40-4B33-93A8-2F4DBBE5A74F}" type="presParOf" srcId="{68D7D80C-24BE-494A-886F-F5CC2DE33C1B}" destId="{B4295A5C-11A3-4355-95D9-9E12384BFFC0}" srcOrd="10" destOrd="0" presId="urn:microsoft.com/office/officeart/2005/8/layout/bProcess4"/>
    <dgm:cxn modelId="{BDCC8E97-D2EC-4DC5-9129-7CBB02B1978A}" type="presParOf" srcId="{B4295A5C-11A3-4355-95D9-9E12384BFFC0}" destId="{13C3F3FE-D0BE-4049-AD86-A844EA2A6122}" srcOrd="0" destOrd="0" presId="urn:microsoft.com/office/officeart/2005/8/layout/bProcess4"/>
    <dgm:cxn modelId="{20723F70-D1EA-4936-A974-1D6FD6EBD242}" type="presParOf" srcId="{B4295A5C-11A3-4355-95D9-9E12384BFFC0}" destId="{1C5FF9AB-6ADC-49B1-903E-1B9EB8CA9104}" srcOrd="1" destOrd="0" presId="urn:microsoft.com/office/officeart/2005/8/layout/bProcess4"/>
    <dgm:cxn modelId="{EA8EE253-8D05-4EB9-9186-9CBFACE23783}" type="presParOf" srcId="{68D7D80C-24BE-494A-886F-F5CC2DE33C1B}" destId="{B8C7187D-818B-4436-978D-3E531891E72E}" srcOrd="11" destOrd="0" presId="urn:microsoft.com/office/officeart/2005/8/layout/bProcess4"/>
    <dgm:cxn modelId="{2670B3AA-BB1C-41FB-9A5E-05E857ED3245}" type="presParOf" srcId="{68D7D80C-24BE-494A-886F-F5CC2DE33C1B}" destId="{88F00DD3-C951-4B88-85D3-9CE77CF68573}" srcOrd="12" destOrd="0" presId="urn:microsoft.com/office/officeart/2005/8/layout/bProcess4"/>
    <dgm:cxn modelId="{EE6D4524-C406-4426-ACB8-98B3DF72B886}" type="presParOf" srcId="{88F00DD3-C951-4B88-85D3-9CE77CF68573}" destId="{B186B034-9C64-4A3B-BD8E-97FFD87E5136}" srcOrd="0" destOrd="0" presId="urn:microsoft.com/office/officeart/2005/8/layout/bProcess4"/>
    <dgm:cxn modelId="{CFFEB57E-2943-4AC2-B0AB-E3C1381E33E5}" type="presParOf" srcId="{88F00DD3-C951-4B88-85D3-9CE77CF68573}" destId="{60CBCF0C-BA6F-44E7-8080-0323CC69BB5F}" srcOrd="1" destOrd="0" presId="urn:microsoft.com/office/officeart/2005/8/layout/bProcess4"/>
    <dgm:cxn modelId="{8563091C-95F9-4A60-9664-842B23E1AD4B}" type="presParOf" srcId="{68D7D80C-24BE-494A-886F-F5CC2DE33C1B}" destId="{C471E097-21FC-4D76-92E8-497702E16C0F}" srcOrd="13" destOrd="0" presId="urn:microsoft.com/office/officeart/2005/8/layout/bProcess4"/>
    <dgm:cxn modelId="{A16139CD-A65D-47E6-8BCC-E1AC7F1BD31D}" type="presParOf" srcId="{68D7D80C-24BE-494A-886F-F5CC2DE33C1B}" destId="{4CF05085-0293-4850-8B47-8125E335A706}" srcOrd="14" destOrd="0" presId="urn:microsoft.com/office/officeart/2005/8/layout/bProcess4"/>
    <dgm:cxn modelId="{80FBC47C-5ED6-4DB3-BC82-0F5AFF155B59}" type="presParOf" srcId="{4CF05085-0293-4850-8B47-8125E335A706}" destId="{DB1120EB-6F6A-4F87-A579-FCFA1F369174}" srcOrd="0" destOrd="0" presId="urn:microsoft.com/office/officeart/2005/8/layout/bProcess4"/>
    <dgm:cxn modelId="{C05E762B-7DF1-486C-B147-0369F6790D1A}" type="presParOf" srcId="{4CF05085-0293-4850-8B47-8125E335A706}" destId="{5B75631B-6B8B-49C8-BBD2-8F34995C83EF}" srcOrd="1" destOrd="0" presId="urn:microsoft.com/office/officeart/2005/8/layout/bProcess4"/>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4544D5-DEA7-47A0-9BE4-5D8B1B6C01C3}">
      <dsp:nvSpPr>
        <dsp:cNvPr id="0" name=""/>
        <dsp:cNvSpPr/>
      </dsp:nvSpPr>
      <dsp:spPr>
        <a:xfrm>
          <a:off x="1072629" y="0"/>
          <a:ext cx="3917391" cy="3917391"/>
        </a:xfrm>
        <a:prstGeom prst="triangle">
          <a:avLst/>
        </a:prstGeom>
        <a:solidFill>
          <a:schemeClr val="bg1">
            <a:lumMod val="40000"/>
            <a:lumOff val="6000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4563C5-E737-4909-8EB1-31314CD7FE19}">
      <dsp:nvSpPr>
        <dsp:cNvPr id="0" name=""/>
        <dsp:cNvSpPr/>
      </dsp:nvSpPr>
      <dsp:spPr>
        <a:xfrm>
          <a:off x="2786948" y="1388212"/>
          <a:ext cx="5262854" cy="730604"/>
        </a:xfrm>
        <a:prstGeom prst="roundRect">
          <a:avLst/>
        </a:prstGeom>
        <a:solidFill>
          <a:schemeClr val="tx1">
            <a:alpha val="9000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914400" rtl="0" eaLnBrk="1" latinLnBrk="0" hangingPunct="1">
            <a:lnSpc>
              <a:spcPct val="90000"/>
            </a:lnSpc>
            <a:spcBef>
              <a:spcPct val="0"/>
            </a:spcBef>
            <a:spcAft>
              <a:spcPct val="35000"/>
            </a:spcAft>
            <a:buNone/>
          </a:pPr>
          <a:r>
            <a:rPr lang="lt-LT" sz="1600" b="1" kern="1200" dirty="0">
              <a:solidFill>
                <a:srgbClr val="0B5394"/>
              </a:solidFill>
              <a:latin typeface="Calibri Light" panose="020F0302020204030204" pitchFamily="34" charset="0"/>
              <a:ea typeface="+mn-ea"/>
              <a:cs typeface="Calibri Light" panose="020F0302020204030204" pitchFamily="34" charset="0"/>
            </a:rPr>
            <a:t>Visagino savivaldybės 2020–2022 m. strateginis veiklos planas, patvirtintas Visagino savivaldybės tarybos 2020 m. vasario 27 d. sprendimu Nr. TS-37</a:t>
          </a:r>
        </a:p>
      </dsp:txBody>
      <dsp:txXfrm>
        <a:off x="2822613" y="1423877"/>
        <a:ext cx="5191524" cy="659274"/>
      </dsp:txXfrm>
    </dsp:sp>
    <dsp:sp modelId="{83A7CF59-D899-40F4-AA43-08209C601932}">
      <dsp:nvSpPr>
        <dsp:cNvPr id="0" name=""/>
        <dsp:cNvSpPr/>
      </dsp:nvSpPr>
      <dsp:spPr>
        <a:xfrm>
          <a:off x="2231650" y="208223"/>
          <a:ext cx="5990180" cy="916643"/>
        </a:xfrm>
        <a:prstGeom prst="roundRect">
          <a:avLst/>
        </a:prstGeom>
        <a:solidFill>
          <a:schemeClr val="tx1">
            <a:alpha val="9000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914400" rtl="0" eaLnBrk="1" latinLnBrk="0" hangingPunct="1">
            <a:lnSpc>
              <a:spcPct val="90000"/>
            </a:lnSpc>
            <a:spcBef>
              <a:spcPct val="0"/>
            </a:spcBef>
            <a:spcAft>
              <a:spcPct val="35000"/>
            </a:spcAft>
            <a:buNone/>
          </a:pPr>
          <a:r>
            <a:rPr lang="lt-LT" sz="1600" b="1" kern="1200" dirty="0">
              <a:solidFill>
                <a:srgbClr val="0B5394"/>
              </a:solidFill>
              <a:latin typeface="Calibri Light" panose="020F0302020204030204" pitchFamily="34" charset="0"/>
              <a:ea typeface="+mn-ea"/>
              <a:cs typeface="Calibri Light" panose="020F0302020204030204" pitchFamily="34" charset="0"/>
            </a:rPr>
            <a:t>Visagino savivaldybės 2016–2022 metų strateginis plėtros planas, patvirtintas Visagino savivaldybės tarybos 2016 m. sausio 28 d. sprendimu Nr. TS-3</a:t>
          </a:r>
        </a:p>
      </dsp:txBody>
      <dsp:txXfrm>
        <a:off x="2276397" y="252970"/>
        <a:ext cx="5900686" cy="827149"/>
      </dsp:txXfrm>
    </dsp:sp>
    <dsp:sp modelId="{7ABC64B4-B3F0-4A51-8713-F8B193B596C9}">
      <dsp:nvSpPr>
        <dsp:cNvPr id="0" name=""/>
        <dsp:cNvSpPr/>
      </dsp:nvSpPr>
      <dsp:spPr>
        <a:xfrm>
          <a:off x="3203396" y="2498772"/>
          <a:ext cx="4769380" cy="768638"/>
        </a:xfrm>
        <a:prstGeom prst="roundRect">
          <a:avLst/>
        </a:prstGeom>
        <a:solidFill>
          <a:schemeClr val="tx1">
            <a:alpha val="90000"/>
          </a:schemeClr>
        </a:solidFill>
        <a:ln w="1905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lt-LT" sz="1600" b="1" kern="1200" dirty="0">
              <a:solidFill>
                <a:srgbClr val="0B5394"/>
              </a:solidFill>
              <a:latin typeface="Calibri Light" panose="020F0302020204030204" pitchFamily="34" charset="0"/>
              <a:ea typeface="+mn-ea"/>
              <a:cs typeface="Calibri Light" panose="020F0302020204030204" pitchFamily="34" charset="0"/>
            </a:rPr>
            <a:t>Visagino savivaldybės administracijos 2020 metų veiklos planas, patvirtintas Visagino savivaldybės administracijos direktoriaus 2020 m. kovo 18 d. įsakymu Nr. ĮV-E-116</a:t>
          </a:r>
        </a:p>
      </dsp:txBody>
      <dsp:txXfrm>
        <a:off x="3240918" y="2536294"/>
        <a:ext cx="4694336" cy="6935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6B29D2-F0DB-416D-AA4B-94B52905A9D1}">
      <dsp:nvSpPr>
        <dsp:cNvPr id="0" name=""/>
        <dsp:cNvSpPr/>
      </dsp:nvSpPr>
      <dsp:spPr>
        <a:xfrm rot="5400000">
          <a:off x="-270462" y="1155887"/>
          <a:ext cx="1805431" cy="217795"/>
        </a:xfrm>
        <a:prstGeom prst="rect">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A3CE18F-95EC-4C51-A788-A9D32FD7AAFD}">
      <dsp:nvSpPr>
        <dsp:cNvPr id="0" name=""/>
        <dsp:cNvSpPr/>
      </dsp:nvSpPr>
      <dsp:spPr>
        <a:xfrm>
          <a:off x="143500" y="1649"/>
          <a:ext cx="2419945" cy="1451967"/>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lt-LT" sz="1300" b="1" kern="1200" dirty="0">
              <a:solidFill>
                <a:schemeClr val="bg1">
                  <a:lumMod val="75000"/>
                </a:schemeClr>
              </a:solidFill>
              <a:latin typeface="Calibri Light" panose="020F0302020204030204" pitchFamily="34" charset="0"/>
              <a:ea typeface="+mn-ea"/>
              <a:cs typeface="Calibri Light" panose="020F0302020204030204" pitchFamily="34" charset="0"/>
            </a:rPr>
            <a:t>2021-2022 m. </a:t>
          </a:r>
        </a:p>
        <a:p>
          <a:pPr marL="0" lvl="0" indent="0" algn="ctr" defTabSz="577850">
            <a:lnSpc>
              <a:spcPct val="90000"/>
            </a:lnSpc>
            <a:spcBef>
              <a:spcPct val="0"/>
            </a:spcBef>
            <a:spcAft>
              <a:spcPct val="35000"/>
            </a:spcAft>
            <a:buNone/>
          </a:pPr>
          <a:r>
            <a:rPr lang="lt-LT" sz="1300" b="1" kern="1200" dirty="0">
              <a:solidFill>
                <a:schemeClr val="bg1">
                  <a:lumMod val="75000"/>
                </a:schemeClr>
              </a:solidFill>
              <a:latin typeface="Calibri Light" panose="020F0302020204030204" pitchFamily="34" charset="0"/>
              <a:ea typeface="+mn-ea"/>
              <a:cs typeface="Calibri Light" panose="020F0302020204030204" pitchFamily="34" charset="0"/>
            </a:rPr>
            <a:t>Pasirašius rangos darbų sutartį dėl  I etapo saulės jėgainės statybos,  lygiagrečiai  vykdomas paraiškų priėmimas iš IAE regiono gyventojų  saulės jėgainės dalies išsipirkimui </a:t>
          </a:r>
        </a:p>
      </dsp:txBody>
      <dsp:txXfrm>
        <a:off x="186027" y="44176"/>
        <a:ext cx="2334891" cy="1366913"/>
      </dsp:txXfrm>
    </dsp:sp>
    <dsp:sp modelId="{14D73DD3-55F4-4181-96AC-0EB8A299544C}">
      <dsp:nvSpPr>
        <dsp:cNvPr id="0" name=""/>
        <dsp:cNvSpPr/>
      </dsp:nvSpPr>
      <dsp:spPr>
        <a:xfrm rot="5400000">
          <a:off x="-270462" y="2970846"/>
          <a:ext cx="1805431" cy="217795"/>
        </a:xfrm>
        <a:prstGeom prst="rect">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ED795AA-ED2E-4EFD-9823-95F94A905A85}">
      <dsp:nvSpPr>
        <dsp:cNvPr id="0" name=""/>
        <dsp:cNvSpPr/>
      </dsp:nvSpPr>
      <dsp:spPr>
        <a:xfrm>
          <a:off x="143500" y="1816608"/>
          <a:ext cx="2419945" cy="1451967"/>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2021-2022 m. </a:t>
          </a:r>
        </a:p>
        <a:p>
          <a:pPr marL="0" lvl="0" indent="0" algn="ctr" defTabSz="577850">
            <a:lnSpc>
              <a:spcPct val="90000"/>
            </a:lnSpc>
            <a:spcBef>
              <a:spcPct val="0"/>
            </a:spcBef>
            <a:spcAft>
              <a:spcPct val="35000"/>
            </a:spcAft>
            <a:buFont typeface="Times New Roman" panose="02020603050405020304" pitchFamily="18" charset="0"/>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Įgyvendinant I etapą, pastatoma 4 MW galingumo saulės jėgainė </a:t>
          </a:r>
        </a:p>
        <a:p>
          <a:pPr marL="0" lvl="0" indent="0" algn="ctr" defTabSz="577850">
            <a:lnSpc>
              <a:spcPct val="90000"/>
            </a:lnSpc>
            <a:spcBef>
              <a:spcPct val="0"/>
            </a:spcBef>
            <a:spcAft>
              <a:spcPct val="35000"/>
            </a:spcAft>
            <a:buFont typeface="Times New Roman" panose="02020603050405020304" pitchFamily="18" charset="0"/>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Planuojama 1MW savikaina apie 750 000 tūkst. Eur</a:t>
          </a:r>
        </a:p>
        <a:p>
          <a:pPr marL="0" lvl="0" indent="0" algn="ctr" defTabSz="577850">
            <a:lnSpc>
              <a:spcPct val="90000"/>
            </a:lnSpc>
            <a:spcBef>
              <a:spcPct val="0"/>
            </a:spcBef>
            <a:spcAft>
              <a:spcPct val="35000"/>
            </a:spcAft>
            <a:buNone/>
          </a:pPr>
          <a:endParaRPr lang="lt-LT" sz="1200" kern="1200" dirty="0"/>
        </a:p>
      </dsp:txBody>
      <dsp:txXfrm>
        <a:off x="186027" y="1859135"/>
        <a:ext cx="2334891" cy="1366913"/>
      </dsp:txXfrm>
    </dsp:sp>
    <dsp:sp modelId="{440BF084-23A0-43B0-830D-F541A0222821}">
      <dsp:nvSpPr>
        <dsp:cNvPr id="0" name=""/>
        <dsp:cNvSpPr/>
      </dsp:nvSpPr>
      <dsp:spPr>
        <a:xfrm>
          <a:off x="637016" y="3878325"/>
          <a:ext cx="3208999" cy="217795"/>
        </a:xfrm>
        <a:prstGeom prst="rect">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0C4EBFA-6474-49F4-A940-20A5B0D93EF8}">
      <dsp:nvSpPr>
        <dsp:cNvPr id="0" name=""/>
        <dsp:cNvSpPr/>
      </dsp:nvSpPr>
      <dsp:spPr>
        <a:xfrm>
          <a:off x="143500" y="3631567"/>
          <a:ext cx="2419945" cy="1451967"/>
        </a:xfrm>
        <a:prstGeom prst="roundRect">
          <a:avLst>
            <a:gd name="adj" fmla="val 10000"/>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2022 m. </a:t>
          </a:r>
        </a:p>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Įvedus I etape pastatytą saulės jėgainę į eksploataciją vykdomas jos perdavimo procesas UAB „Visagino energija“.  </a:t>
          </a:r>
        </a:p>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 UAB „Visagino energija“ suteikiamas  gamintojo statusas</a:t>
          </a:r>
        </a:p>
      </dsp:txBody>
      <dsp:txXfrm>
        <a:off x="186027" y="3674094"/>
        <a:ext cx="2334891" cy="1366913"/>
      </dsp:txXfrm>
    </dsp:sp>
    <dsp:sp modelId="{0D8F51EF-A697-4B51-A86E-435AE6917056}">
      <dsp:nvSpPr>
        <dsp:cNvPr id="0" name=""/>
        <dsp:cNvSpPr/>
      </dsp:nvSpPr>
      <dsp:spPr>
        <a:xfrm rot="16200000">
          <a:off x="2948063" y="2970846"/>
          <a:ext cx="1805431" cy="217795"/>
        </a:xfrm>
        <a:prstGeom prst="rect">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1AFFB7D-560A-4536-9C91-1B4D3FAFF6B4}">
      <dsp:nvSpPr>
        <dsp:cNvPr id="0" name=""/>
        <dsp:cNvSpPr/>
      </dsp:nvSpPr>
      <dsp:spPr>
        <a:xfrm>
          <a:off x="3362026" y="3631567"/>
          <a:ext cx="2419945" cy="1451967"/>
        </a:xfrm>
        <a:prstGeom prst="roundRect">
          <a:avLst>
            <a:gd name="adj" fmla="val 100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2022 m.</a:t>
          </a:r>
        </a:p>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 Gyventojams pradedamos parduoti saulės jėgainės dalys pagal savikainą (1 KW kaina apie 750 Eur)</a:t>
          </a:r>
        </a:p>
      </dsp:txBody>
      <dsp:txXfrm>
        <a:off x="3404553" y="3674094"/>
        <a:ext cx="2334891" cy="1366913"/>
      </dsp:txXfrm>
    </dsp:sp>
    <dsp:sp modelId="{D931FEEA-1095-4B5D-BDAA-5D7E12D361B1}">
      <dsp:nvSpPr>
        <dsp:cNvPr id="0" name=""/>
        <dsp:cNvSpPr/>
      </dsp:nvSpPr>
      <dsp:spPr>
        <a:xfrm rot="16029400">
          <a:off x="2939088" y="1191068"/>
          <a:ext cx="1737207" cy="217795"/>
        </a:xfrm>
        <a:prstGeom prst="rect">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F92B476-F56D-4CB6-BF81-18109CFC18A2}">
      <dsp:nvSpPr>
        <dsp:cNvPr id="0" name=""/>
        <dsp:cNvSpPr/>
      </dsp:nvSpPr>
      <dsp:spPr>
        <a:xfrm>
          <a:off x="3362026" y="1816608"/>
          <a:ext cx="2419945" cy="1451967"/>
        </a:xfrm>
        <a:prstGeom prst="roundRect">
          <a:avLst>
            <a:gd name="adj" fmla="val 10000"/>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2022-2023 m. </a:t>
          </a:r>
        </a:p>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Akumuliuojamos lėšos II etapo </a:t>
          </a:r>
        </a:p>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(6 MW) saulės jėgainės statybai.</a:t>
          </a:r>
        </a:p>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 Skaičiuojamoji kaina apie 4 mln. Eur</a:t>
          </a:r>
        </a:p>
      </dsp:txBody>
      <dsp:txXfrm>
        <a:off x="3404553" y="1859135"/>
        <a:ext cx="2334891" cy="1366913"/>
      </dsp:txXfrm>
    </dsp:sp>
    <dsp:sp modelId="{B8C7187D-818B-4436-978D-3E531891E72E}">
      <dsp:nvSpPr>
        <dsp:cNvPr id="0" name=""/>
        <dsp:cNvSpPr/>
      </dsp:nvSpPr>
      <dsp:spPr>
        <a:xfrm rot="21531671">
          <a:off x="3769043" y="285970"/>
          <a:ext cx="3300589" cy="217795"/>
        </a:xfrm>
        <a:prstGeom prst="rect">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C5FF9AB-6ADC-49B1-903E-1B9EB8CA9104}">
      <dsp:nvSpPr>
        <dsp:cNvPr id="0" name=""/>
        <dsp:cNvSpPr/>
      </dsp:nvSpPr>
      <dsp:spPr>
        <a:xfrm>
          <a:off x="3275852" y="72012"/>
          <a:ext cx="2419945" cy="1451967"/>
        </a:xfrm>
        <a:prstGeom prst="roundRect">
          <a:avLst>
            <a:gd name="adj" fmla="val 10000"/>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2022-2023 m.</a:t>
          </a:r>
        </a:p>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II etapo (6 MW) saulės jėgainės statyba</a:t>
          </a:r>
        </a:p>
      </dsp:txBody>
      <dsp:txXfrm>
        <a:off x="3318379" y="114539"/>
        <a:ext cx="2334891" cy="1366913"/>
      </dsp:txXfrm>
    </dsp:sp>
    <dsp:sp modelId="{C471E097-21FC-4D76-92E8-497702E16C0F}">
      <dsp:nvSpPr>
        <dsp:cNvPr id="0" name=""/>
        <dsp:cNvSpPr/>
      </dsp:nvSpPr>
      <dsp:spPr>
        <a:xfrm rot="5400000">
          <a:off x="6166590" y="1155887"/>
          <a:ext cx="1805431" cy="217795"/>
        </a:xfrm>
        <a:prstGeom prst="rect">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0CBCF0C-BA6F-44E7-8080-0323CC69BB5F}">
      <dsp:nvSpPr>
        <dsp:cNvPr id="0" name=""/>
        <dsp:cNvSpPr/>
      </dsp:nvSpPr>
      <dsp:spPr>
        <a:xfrm>
          <a:off x="6580553" y="1649"/>
          <a:ext cx="2419945" cy="1451967"/>
        </a:xfrm>
        <a:prstGeom prst="roundRect">
          <a:avLst>
            <a:gd name="adj" fmla="val 10000"/>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2023-2024 m. </a:t>
          </a:r>
        </a:p>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II etapo metu įrengtos saulės jėgainės dalių pardavimas regiono gyventojams </a:t>
          </a:r>
        </a:p>
      </dsp:txBody>
      <dsp:txXfrm>
        <a:off x="6623080" y="44176"/>
        <a:ext cx="2334891" cy="1366913"/>
      </dsp:txXfrm>
    </dsp:sp>
    <dsp:sp modelId="{5B75631B-6B8B-49C8-BBD2-8F34995C83EF}">
      <dsp:nvSpPr>
        <dsp:cNvPr id="0" name=""/>
        <dsp:cNvSpPr/>
      </dsp:nvSpPr>
      <dsp:spPr>
        <a:xfrm>
          <a:off x="6580553" y="1816608"/>
          <a:ext cx="2419945" cy="1451967"/>
        </a:xfrm>
        <a:prstGeom prst="roundRect">
          <a:avLst>
            <a:gd name="adj" fmla="val 10000"/>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lt-LT" sz="1300" b="1" kern="1200" dirty="0">
              <a:solidFill>
                <a:srgbClr val="0B5394">
                  <a:lumMod val="75000"/>
                </a:srgbClr>
              </a:solidFill>
              <a:latin typeface="Calibri Light" panose="020F0302020204030204" pitchFamily="34" charset="0"/>
              <a:ea typeface="+mn-ea"/>
              <a:cs typeface="Calibri Light" panose="020F0302020204030204" pitchFamily="34" charset="0"/>
            </a:rPr>
            <a:t>Esant poreikiui vykdoma saulės jėgainės plėtra.  Skaičiuojamas regiono poreikis apie 45 MW</a:t>
          </a:r>
        </a:p>
      </dsp:txBody>
      <dsp:txXfrm>
        <a:off x="6623080" y="1859135"/>
        <a:ext cx="2334891" cy="1366913"/>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Antraštės vietos rezervavimo ženklas 1"/>
          <p:cNvSpPr>
            <a:spLocks noGrp="1"/>
          </p:cNvSpPr>
          <p:nvPr>
            <p:ph type="hdr" sz="quarter"/>
          </p:nvPr>
        </p:nvSpPr>
        <p:spPr>
          <a:xfrm>
            <a:off x="0" y="0"/>
            <a:ext cx="2950475" cy="498773"/>
          </a:xfrm>
          <a:prstGeom prst="rect">
            <a:avLst/>
          </a:prstGeom>
        </p:spPr>
        <p:txBody>
          <a:bodyPr vert="horz" lIns="91440" tIns="45720" rIns="91440" bIns="45720" rtlCol="0"/>
          <a:lstStyle>
            <a:lvl1pPr algn="l">
              <a:defRPr sz="1200"/>
            </a:lvl1pPr>
          </a:lstStyle>
          <a:p>
            <a:endParaRPr lang="lt-LT"/>
          </a:p>
        </p:txBody>
      </p:sp>
      <p:sp>
        <p:nvSpPr>
          <p:cNvPr id="3" name="Datos vietos rezervavimo ženklas 2"/>
          <p:cNvSpPr>
            <a:spLocks noGrp="1"/>
          </p:cNvSpPr>
          <p:nvPr>
            <p:ph type="dt" idx="1"/>
          </p:nvPr>
        </p:nvSpPr>
        <p:spPr>
          <a:xfrm>
            <a:off x="3856737" y="0"/>
            <a:ext cx="2950475" cy="498773"/>
          </a:xfrm>
          <a:prstGeom prst="rect">
            <a:avLst/>
          </a:prstGeom>
        </p:spPr>
        <p:txBody>
          <a:bodyPr vert="horz" lIns="91440" tIns="45720" rIns="91440" bIns="45720" rtlCol="0"/>
          <a:lstStyle>
            <a:lvl1pPr algn="r">
              <a:defRPr sz="1200"/>
            </a:lvl1pPr>
          </a:lstStyle>
          <a:p>
            <a:fld id="{E954CD54-1A85-4DE9-8814-32429DBD7790}" type="datetimeFigureOut">
              <a:rPr lang="lt-LT" smtClean="0"/>
              <a:t>2021-04-30</a:t>
            </a:fld>
            <a:endParaRPr lang="lt-LT"/>
          </a:p>
        </p:txBody>
      </p:sp>
      <p:sp>
        <p:nvSpPr>
          <p:cNvPr id="4" name="Skaidrės vaizdo vietos rezervavimo ženklas 3"/>
          <p:cNvSpPr>
            <a:spLocks noGrp="1" noRot="1" noChangeAspect="1"/>
          </p:cNvSpPr>
          <p:nvPr>
            <p:ph type="sldImg" idx="2"/>
          </p:nvPr>
        </p:nvSpPr>
        <p:spPr>
          <a:xfrm>
            <a:off x="1168400" y="1243013"/>
            <a:ext cx="4471988" cy="3354387"/>
          </a:xfrm>
          <a:prstGeom prst="rect">
            <a:avLst/>
          </a:prstGeom>
          <a:noFill/>
          <a:ln w="12700">
            <a:solidFill>
              <a:prstClr val="black"/>
            </a:solidFill>
          </a:ln>
        </p:spPr>
        <p:txBody>
          <a:bodyPr vert="horz" lIns="91440" tIns="45720" rIns="91440" bIns="45720" rtlCol="0" anchor="ctr"/>
          <a:lstStyle/>
          <a:p>
            <a:endParaRPr lang="lt-LT"/>
          </a:p>
        </p:txBody>
      </p:sp>
      <p:sp>
        <p:nvSpPr>
          <p:cNvPr id="5" name="Pastabų vietos rezervavimo ženklas 4"/>
          <p:cNvSpPr>
            <a:spLocks noGrp="1"/>
          </p:cNvSpPr>
          <p:nvPr>
            <p:ph type="body" sz="quarter" idx="3"/>
          </p:nvPr>
        </p:nvSpPr>
        <p:spPr>
          <a:xfrm>
            <a:off x="680879" y="4784070"/>
            <a:ext cx="5447030" cy="3914239"/>
          </a:xfrm>
          <a:prstGeom prst="rect">
            <a:avLst/>
          </a:prstGeom>
        </p:spPr>
        <p:txBody>
          <a:bodyPr vert="horz" lIns="91440" tIns="45720" rIns="91440" bIns="45720" rtlCol="0"/>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6" name="Poraštės vietos rezervavimo ženklas 5"/>
          <p:cNvSpPr>
            <a:spLocks noGrp="1"/>
          </p:cNvSpPr>
          <p:nvPr>
            <p:ph type="ftr" sz="quarter" idx="4"/>
          </p:nvPr>
        </p:nvSpPr>
        <p:spPr>
          <a:xfrm>
            <a:off x="0" y="9442154"/>
            <a:ext cx="2950475" cy="498772"/>
          </a:xfrm>
          <a:prstGeom prst="rect">
            <a:avLst/>
          </a:prstGeom>
        </p:spPr>
        <p:txBody>
          <a:bodyPr vert="horz" lIns="91440" tIns="45720" rIns="91440" bIns="45720" rtlCol="0" anchor="b"/>
          <a:lstStyle>
            <a:lvl1pPr algn="l">
              <a:defRPr sz="1200"/>
            </a:lvl1pPr>
          </a:lstStyle>
          <a:p>
            <a:endParaRPr lang="lt-LT"/>
          </a:p>
        </p:txBody>
      </p:sp>
      <p:sp>
        <p:nvSpPr>
          <p:cNvPr id="7" name="Skaidrės numerio vietos rezervavimo ženklas 6"/>
          <p:cNvSpPr>
            <a:spLocks noGrp="1"/>
          </p:cNvSpPr>
          <p:nvPr>
            <p:ph type="sldNum" sz="quarter" idx="5"/>
          </p:nvPr>
        </p:nvSpPr>
        <p:spPr>
          <a:xfrm>
            <a:off x="3856737" y="9442154"/>
            <a:ext cx="2950475" cy="498772"/>
          </a:xfrm>
          <a:prstGeom prst="rect">
            <a:avLst/>
          </a:prstGeom>
        </p:spPr>
        <p:txBody>
          <a:bodyPr vert="horz" lIns="91440" tIns="45720" rIns="91440" bIns="45720" rtlCol="0" anchor="b"/>
          <a:lstStyle>
            <a:lvl1pPr algn="r">
              <a:defRPr sz="1200"/>
            </a:lvl1pPr>
          </a:lstStyle>
          <a:p>
            <a:fld id="{133CE9B3-FCD8-4699-94DB-472085D1602B}" type="slidenum">
              <a:rPr lang="lt-LT" smtClean="0"/>
              <a:t>‹#›</a:t>
            </a:fld>
            <a:endParaRPr lang="lt-LT"/>
          </a:p>
        </p:txBody>
      </p:sp>
    </p:spTree>
    <p:extLst>
      <p:ext uri="{BB962C8B-B14F-4D97-AF65-F5344CB8AC3E}">
        <p14:creationId xmlns:p14="http://schemas.microsoft.com/office/powerpoint/2010/main" val="2894194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133CE9B3-FCD8-4699-94DB-472085D1602B}" type="slidenum">
              <a:rPr lang="lt-LT" smtClean="0"/>
              <a:t>1</a:t>
            </a:fld>
            <a:endParaRPr lang="lt-LT"/>
          </a:p>
        </p:txBody>
      </p:sp>
    </p:spTree>
    <p:extLst>
      <p:ext uri="{BB962C8B-B14F-4D97-AF65-F5344CB8AC3E}">
        <p14:creationId xmlns:p14="http://schemas.microsoft.com/office/powerpoint/2010/main" val="3416672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pPr rtl="0"/>
            <a:fld id="{6BB98AFB-CB0D-4DFE-87B9-B4B0D0DE73CD}" type="slidenum">
              <a:rPr lang="lt-LT" noProof="0" smtClean="0"/>
              <a:t>2</a:t>
            </a:fld>
            <a:endParaRPr lang="lt-LT" noProof="0" dirty="0"/>
          </a:p>
        </p:txBody>
      </p:sp>
    </p:spTree>
    <p:extLst>
      <p:ext uri="{BB962C8B-B14F-4D97-AF65-F5344CB8AC3E}">
        <p14:creationId xmlns:p14="http://schemas.microsoft.com/office/powerpoint/2010/main" val="5522948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fld id="{133CE9B3-FCD8-4699-94DB-472085D1602B}" type="slidenum">
              <a:rPr lang="lt-LT" smtClean="0"/>
              <a:t>9</a:t>
            </a:fld>
            <a:endParaRPr lang="lt-LT"/>
          </a:p>
        </p:txBody>
      </p:sp>
    </p:spTree>
    <p:extLst>
      <p:ext uri="{BB962C8B-B14F-4D97-AF65-F5344CB8AC3E}">
        <p14:creationId xmlns:p14="http://schemas.microsoft.com/office/powerpoint/2010/main" val="807814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fld id="{133CE9B3-FCD8-4699-94DB-472085D1602B}" type="slidenum">
              <a:rPr lang="lt-LT" smtClean="0"/>
              <a:t>10</a:t>
            </a:fld>
            <a:endParaRPr lang="lt-LT"/>
          </a:p>
        </p:txBody>
      </p:sp>
    </p:spTree>
    <p:extLst>
      <p:ext uri="{BB962C8B-B14F-4D97-AF65-F5344CB8AC3E}">
        <p14:creationId xmlns:p14="http://schemas.microsoft.com/office/powerpoint/2010/main" val="3322399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133CE9B3-FCD8-4699-94DB-472085D1602B}" type="slidenum">
              <a:rPr lang="lt-LT" smtClean="0"/>
              <a:t>29</a:t>
            </a:fld>
            <a:endParaRPr lang="lt-LT"/>
          </a:p>
        </p:txBody>
      </p:sp>
    </p:spTree>
    <p:extLst>
      <p:ext uri="{BB962C8B-B14F-4D97-AF65-F5344CB8AC3E}">
        <p14:creationId xmlns:p14="http://schemas.microsoft.com/office/powerpoint/2010/main" val="1460525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a:p>
        </p:txBody>
      </p:sp>
      <p:sp>
        <p:nvSpPr>
          <p:cNvPr id="4" name="Skaidrės numerio vietos rezervavimo ženklas 3"/>
          <p:cNvSpPr>
            <a:spLocks noGrp="1"/>
          </p:cNvSpPr>
          <p:nvPr>
            <p:ph type="sldNum" sz="quarter" idx="5"/>
          </p:nvPr>
        </p:nvSpPr>
        <p:spPr/>
        <p:txBody>
          <a:bodyPr/>
          <a:lstStyle/>
          <a:p>
            <a:fld id="{133CE9B3-FCD8-4699-94DB-472085D1602B}" type="slidenum">
              <a:rPr lang="lt-LT" smtClean="0"/>
              <a:t>37</a:t>
            </a:fld>
            <a:endParaRPr lang="lt-LT"/>
          </a:p>
        </p:txBody>
      </p:sp>
    </p:spTree>
    <p:extLst>
      <p:ext uri="{BB962C8B-B14F-4D97-AF65-F5344CB8AC3E}">
        <p14:creationId xmlns:p14="http://schemas.microsoft.com/office/powerpoint/2010/main" val="183663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7" name="Stačiakampis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Stačiakampis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ačiakampis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Antraštė 7"/>
          <p:cNvSpPr>
            <a:spLocks noGrp="1"/>
          </p:cNvSpPr>
          <p:nvPr>
            <p:ph type="ctrTitle"/>
          </p:nvPr>
        </p:nvSpPr>
        <p:spPr>
          <a:xfrm>
            <a:off x="2362200" y="4038600"/>
            <a:ext cx="6477000" cy="1828800"/>
          </a:xfrm>
        </p:spPr>
        <p:txBody>
          <a:bodyPr anchor="b"/>
          <a:lstStyle>
            <a:lvl1pPr>
              <a:defRPr cap="all" baseline="0"/>
            </a:lvl1pPr>
          </a:lstStyle>
          <a:p>
            <a:r>
              <a:rPr kumimoji="0" lang="lt-LT"/>
              <a:t>Spustelėkite, jei norite keisite ruoš. pav. stilių</a:t>
            </a:r>
            <a:endParaRPr kumimoji="0" lang="en-US"/>
          </a:p>
        </p:txBody>
      </p:sp>
      <p:sp>
        <p:nvSpPr>
          <p:cNvPr id="9" name="Paantraštė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lt-LT"/>
              <a:t>Spustelėkite ruošinio paantraštės stiliui keisti</a:t>
            </a:r>
            <a:endParaRPr kumimoji="0" lang="en-US"/>
          </a:p>
        </p:txBody>
      </p:sp>
      <p:sp>
        <p:nvSpPr>
          <p:cNvPr id="28" name="Datos vietos rezervavimo ženklas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832A0815-3559-4891-915A-C9DAED384766}" type="datetimeFigureOut">
              <a:rPr lang="lt-LT" smtClean="0"/>
              <a:pPr/>
              <a:t>2021-04-30</a:t>
            </a:fld>
            <a:endParaRPr lang="lt-LT"/>
          </a:p>
        </p:txBody>
      </p:sp>
      <p:sp>
        <p:nvSpPr>
          <p:cNvPr id="17" name="Poraštės vietos rezervavimo ženklas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lt-LT"/>
          </a:p>
        </p:txBody>
      </p:sp>
      <p:sp>
        <p:nvSpPr>
          <p:cNvPr id="29" name="Skaidrės numerio vietos rezervavimo ženklas 28"/>
          <p:cNvSpPr>
            <a:spLocks noGrp="1"/>
          </p:cNvSpPr>
          <p:nvPr>
            <p:ph type="sldNum" sz="quarter" idx="12"/>
          </p:nvPr>
        </p:nvSpPr>
        <p:spPr>
          <a:xfrm>
            <a:off x="8001000" y="228600"/>
            <a:ext cx="838200" cy="381000"/>
          </a:xfrm>
        </p:spPr>
        <p:txBody>
          <a:bodyPr/>
          <a:lstStyle>
            <a:lvl1pPr>
              <a:defRPr>
                <a:solidFill>
                  <a:schemeClr val="tx2"/>
                </a:solidFill>
              </a:defRPr>
            </a:lvl1pPr>
          </a:lstStyle>
          <a:p>
            <a:fld id="{3C01325D-E650-43F3-A5E6-6C1BDEDCEC40}" type="slidenum">
              <a:rPr lang="lt-LT" smtClean="0"/>
              <a:pPr/>
              <a:t>‹#›</a:t>
            </a:fld>
            <a:endParaRPr lang="lt-LT"/>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kumimoji="0" lang="lt-LT"/>
              <a:t>Spustelėkite, jei norite keisite ruoš. pav. stilių</a:t>
            </a:r>
            <a:endParaRPr kumimoji="0" lang="en-US"/>
          </a:p>
        </p:txBody>
      </p:sp>
      <p:sp>
        <p:nvSpPr>
          <p:cNvPr id="3" name="Vertikalaus teksto vietos rezervavimo ženklas 2"/>
          <p:cNvSpPr>
            <a:spLocks noGrp="1"/>
          </p:cNvSpPr>
          <p:nvPr>
            <p:ph type="body" orient="vert" idx="1"/>
          </p:nvPr>
        </p:nvSpPr>
        <p:spPr/>
        <p:txBody>
          <a:bodyPr vert="eaVert"/>
          <a:lstStyle/>
          <a:p>
            <a:pPr lvl="0" eaLnBrk="1" latinLnBrk="0" hangingPunct="1"/>
            <a:r>
              <a:rPr lang="lt-LT"/>
              <a:t>Spustelėkite ruošinio teksto stiliams keisti</a:t>
            </a:r>
          </a:p>
          <a:p>
            <a:pPr lvl="1" eaLnBrk="1" latinLnBrk="0" hangingPunct="1"/>
            <a:r>
              <a:rPr lang="lt-LT"/>
              <a:t>Antras lygmuo</a:t>
            </a:r>
          </a:p>
          <a:p>
            <a:pPr lvl="2" eaLnBrk="1" latinLnBrk="0" hangingPunct="1"/>
            <a:r>
              <a:rPr lang="lt-LT"/>
              <a:t>Trečias lygmuo</a:t>
            </a:r>
          </a:p>
          <a:p>
            <a:pPr lvl="3" eaLnBrk="1" latinLnBrk="0" hangingPunct="1"/>
            <a:r>
              <a:rPr lang="lt-LT"/>
              <a:t>Ketvirtas lygmuo</a:t>
            </a:r>
          </a:p>
          <a:p>
            <a:pPr lvl="4" eaLnBrk="1" latinLnBrk="0" hangingPunct="1"/>
            <a:r>
              <a:rPr lang="lt-LT"/>
              <a:t>Penktas lygmuo</a:t>
            </a:r>
            <a:endParaRPr kumimoji="0" lang="en-US"/>
          </a:p>
        </p:txBody>
      </p:sp>
      <p:sp>
        <p:nvSpPr>
          <p:cNvPr id="4" name="Datos vietos rezervavimo ženklas 3"/>
          <p:cNvSpPr>
            <a:spLocks noGrp="1"/>
          </p:cNvSpPr>
          <p:nvPr>
            <p:ph type="dt" sz="half" idx="10"/>
          </p:nvPr>
        </p:nvSpPr>
        <p:spPr/>
        <p:txBody>
          <a:bodyPr/>
          <a:lstStyle/>
          <a:p>
            <a:fld id="{832A0815-3559-4891-915A-C9DAED384766}" type="datetimeFigureOut">
              <a:rPr lang="lt-LT" smtClean="0"/>
              <a:pPr/>
              <a:t>2021-04-30</a:t>
            </a:fld>
            <a:endParaRPr lang="lt-LT"/>
          </a:p>
        </p:txBody>
      </p:sp>
      <p:sp>
        <p:nvSpPr>
          <p:cNvPr id="5" name="Poraštės vietos rezervavimo ženklas 4"/>
          <p:cNvSpPr>
            <a:spLocks noGrp="1"/>
          </p:cNvSpPr>
          <p:nvPr>
            <p:ph type="ftr" sz="quarter" idx="11"/>
          </p:nvPr>
        </p:nvSpPr>
        <p:spPr/>
        <p:txBody>
          <a:bodyPr/>
          <a:lstStyle/>
          <a:p>
            <a:endParaRPr lang="lt-LT"/>
          </a:p>
        </p:txBody>
      </p:sp>
      <p:sp>
        <p:nvSpPr>
          <p:cNvPr id="6" name="Skaidrės numerio vietos rezervavimo ženklas 5"/>
          <p:cNvSpPr>
            <a:spLocks noGrp="1"/>
          </p:cNvSpPr>
          <p:nvPr>
            <p:ph type="sldNum" sz="quarter" idx="12"/>
          </p:nvPr>
        </p:nvSpPr>
        <p:spPr/>
        <p:txBody>
          <a:bodyPr/>
          <a:lstStyle/>
          <a:p>
            <a:fld id="{3C01325D-E650-43F3-A5E6-6C1BDEDCEC40}" type="slidenum">
              <a:rPr lang="lt-LT" smtClean="0"/>
              <a:pPr/>
              <a:t>‹#›</a:t>
            </a:fld>
            <a:endParaRPr lang="lt-L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kalus pavadinimas 1"/>
          <p:cNvSpPr>
            <a:spLocks noGrp="1"/>
          </p:cNvSpPr>
          <p:nvPr>
            <p:ph type="title" orient="vert"/>
          </p:nvPr>
        </p:nvSpPr>
        <p:spPr>
          <a:xfrm>
            <a:off x="6553200" y="609600"/>
            <a:ext cx="2057400" cy="5516563"/>
          </a:xfrm>
        </p:spPr>
        <p:txBody>
          <a:bodyPr vert="eaVert"/>
          <a:lstStyle/>
          <a:p>
            <a:r>
              <a:rPr kumimoji="0" lang="lt-LT"/>
              <a:t>Spustelėkite, jei norite keisite ruoš. pav. stilių</a:t>
            </a:r>
            <a:endParaRPr kumimoji="0" lang="en-US"/>
          </a:p>
        </p:txBody>
      </p:sp>
      <p:sp>
        <p:nvSpPr>
          <p:cNvPr id="3" name="Vertikalaus teksto vietos rezervavimo ženklas 2"/>
          <p:cNvSpPr>
            <a:spLocks noGrp="1"/>
          </p:cNvSpPr>
          <p:nvPr>
            <p:ph type="body" orient="vert" idx="1"/>
          </p:nvPr>
        </p:nvSpPr>
        <p:spPr>
          <a:xfrm>
            <a:off x="457200" y="609600"/>
            <a:ext cx="5562600" cy="5516564"/>
          </a:xfrm>
        </p:spPr>
        <p:txBody>
          <a:bodyPr vert="eaVert"/>
          <a:lstStyle/>
          <a:p>
            <a:pPr lvl="0" eaLnBrk="1" latinLnBrk="0" hangingPunct="1"/>
            <a:r>
              <a:rPr lang="lt-LT"/>
              <a:t>Spustelėkite ruošinio teksto stiliams keisti</a:t>
            </a:r>
          </a:p>
          <a:p>
            <a:pPr lvl="1" eaLnBrk="1" latinLnBrk="0" hangingPunct="1"/>
            <a:r>
              <a:rPr lang="lt-LT"/>
              <a:t>Antras lygmuo</a:t>
            </a:r>
          </a:p>
          <a:p>
            <a:pPr lvl="2" eaLnBrk="1" latinLnBrk="0" hangingPunct="1"/>
            <a:r>
              <a:rPr lang="lt-LT"/>
              <a:t>Trečias lygmuo</a:t>
            </a:r>
          </a:p>
          <a:p>
            <a:pPr lvl="3" eaLnBrk="1" latinLnBrk="0" hangingPunct="1"/>
            <a:r>
              <a:rPr lang="lt-LT"/>
              <a:t>Ketvirtas lygmuo</a:t>
            </a:r>
          </a:p>
          <a:p>
            <a:pPr lvl="4" eaLnBrk="1" latinLnBrk="0" hangingPunct="1"/>
            <a:r>
              <a:rPr lang="lt-LT"/>
              <a:t>Penktas lygmuo</a:t>
            </a:r>
            <a:endParaRPr kumimoji="0" lang="en-US"/>
          </a:p>
        </p:txBody>
      </p:sp>
      <p:sp>
        <p:nvSpPr>
          <p:cNvPr id="4" name="Datos vietos rezervavimo ženklas 3"/>
          <p:cNvSpPr>
            <a:spLocks noGrp="1"/>
          </p:cNvSpPr>
          <p:nvPr>
            <p:ph type="dt" sz="half" idx="10"/>
          </p:nvPr>
        </p:nvSpPr>
        <p:spPr>
          <a:xfrm>
            <a:off x="6553200" y="6248402"/>
            <a:ext cx="2209800" cy="365125"/>
          </a:xfrm>
        </p:spPr>
        <p:txBody>
          <a:bodyPr/>
          <a:lstStyle/>
          <a:p>
            <a:fld id="{832A0815-3559-4891-915A-C9DAED384766}" type="datetimeFigureOut">
              <a:rPr lang="lt-LT" smtClean="0"/>
              <a:pPr/>
              <a:t>2021-04-30</a:t>
            </a:fld>
            <a:endParaRPr lang="lt-LT"/>
          </a:p>
        </p:txBody>
      </p:sp>
      <p:sp>
        <p:nvSpPr>
          <p:cNvPr id="5" name="Poraštės vietos rezervavimo ženklas 4"/>
          <p:cNvSpPr>
            <a:spLocks noGrp="1"/>
          </p:cNvSpPr>
          <p:nvPr>
            <p:ph type="ftr" sz="quarter" idx="11"/>
          </p:nvPr>
        </p:nvSpPr>
        <p:spPr>
          <a:xfrm>
            <a:off x="457201" y="6248207"/>
            <a:ext cx="5573483" cy="365125"/>
          </a:xfrm>
        </p:spPr>
        <p:txBody>
          <a:bodyPr/>
          <a:lstStyle/>
          <a:p>
            <a:endParaRPr lang="lt-LT"/>
          </a:p>
        </p:txBody>
      </p:sp>
      <p:sp>
        <p:nvSpPr>
          <p:cNvPr id="7" name="Stačiakampis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Stačiakampis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Stačiakampis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kaidrės numerio vietos rezervavimo ženklas 5"/>
          <p:cNvSpPr>
            <a:spLocks noGrp="1"/>
          </p:cNvSpPr>
          <p:nvPr>
            <p:ph type="sldNum" sz="quarter" idx="12"/>
          </p:nvPr>
        </p:nvSpPr>
        <p:spPr>
          <a:xfrm rot="5400000">
            <a:off x="5989638" y="144462"/>
            <a:ext cx="533400" cy="244476"/>
          </a:xfrm>
        </p:spPr>
        <p:txBody>
          <a:bodyPr/>
          <a:lstStyle/>
          <a:p>
            <a:fld id="{3C01325D-E650-43F3-A5E6-6C1BDEDCEC40}" type="slidenum">
              <a:rPr lang="lt-LT" smtClean="0"/>
              <a:pPr/>
              <a:t>‹#›</a:t>
            </a:fld>
            <a:endParaRPr lang="lt-LT"/>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Antraštė 1"/>
          <p:cNvSpPr>
            <a:spLocks noGrp="1"/>
          </p:cNvSpPr>
          <p:nvPr>
            <p:ph type="title"/>
          </p:nvPr>
        </p:nvSpPr>
        <p:spPr>
          <a:xfrm>
            <a:off x="612648" y="228600"/>
            <a:ext cx="8153400" cy="990600"/>
          </a:xfrm>
        </p:spPr>
        <p:txBody>
          <a:bodyPr/>
          <a:lstStyle/>
          <a:p>
            <a:r>
              <a:rPr kumimoji="0" lang="lt-LT"/>
              <a:t>Spustelėkite, jei norite keisite ruoš. pav. stilių</a:t>
            </a:r>
            <a:endParaRPr kumimoji="0" lang="en-US"/>
          </a:p>
        </p:txBody>
      </p:sp>
      <p:sp>
        <p:nvSpPr>
          <p:cNvPr id="4" name="Datos vietos rezervavimo ženklas 3"/>
          <p:cNvSpPr>
            <a:spLocks noGrp="1"/>
          </p:cNvSpPr>
          <p:nvPr>
            <p:ph type="dt" sz="half" idx="10"/>
          </p:nvPr>
        </p:nvSpPr>
        <p:spPr/>
        <p:txBody>
          <a:bodyPr/>
          <a:lstStyle/>
          <a:p>
            <a:fld id="{832A0815-3559-4891-915A-C9DAED384766}" type="datetimeFigureOut">
              <a:rPr lang="lt-LT" smtClean="0"/>
              <a:pPr/>
              <a:t>2021-04-30</a:t>
            </a:fld>
            <a:endParaRPr lang="lt-LT"/>
          </a:p>
        </p:txBody>
      </p:sp>
      <p:sp>
        <p:nvSpPr>
          <p:cNvPr id="5" name="Poraštės vietos rezervavimo ženklas 4"/>
          <p:cNvSpPr>
            <a:spLocks noGrp="1"/>
          </p:cNvSpPr>
          <p:nvPr>
            <p:ph type="ftr" sz="quarter" idx="11"/>
          </p:nvPr>
        </p:nvSpPr>
        <p:spPr/>
        <p:txBody>
          <a:bodyPr/>
          <a:lstStyle/>
          <a:p>
            <a:endParaRPr lang="lt-LT"/>
          </a:p>
        </p:txBody>
      </p:sp>
      <p:sp>
        <p:nvSpPr>
          <p:cNvPr id="6" name="Skaidrės numerio vietos rezervavimo ženklas 5"/>
          <p:cNvSpPr>
            <a:spLocks noGrp="1"/>
          </p:cNvSpPr>
          <p:nvPr>
            <p:ph type="sldNum" sz="quarter" idx="12"/>
          </p:nvPr>
        </p:nvSpPr>
        <p:spPr/>
        <p:txBody>
          <a:bodyPr/>
          <a:lstStyle>
            <a:lvl1pPr>
              <a:defRPr>
                <a:solidFill>
                  <a:srgbClr val="FFFFFF"/>
                </a:solidFill>
              </a:defRPr>
            </a:lvl1pPr>
          </a:lstStyle>
          <a:p>
            <a:fld id="{3C01325D-E650-43F3-A5E6-6C1BDEDCEC40}" type="slidenum">
              <a:rPr lang="lt-LT" smtClean="0"/>
              <a:pPr/>
              <a:t>‹#›</a:t>
            </a:fld>
            <a:endParaRPr lang="lt-LT"/>
          </a:p>
        </p:txBody>
      </p:sp>
      <p:sp>
        <p:nvSpPr>
          <p:cNvPr id="8" name="Turinio vietos rezervavimo ženklas 7"/>
          <p:cNvSpPr>
            <a:spLocks noGrp="1"/>
          </p:cNvSpPr>
          <p:nvPr>
            <p:ph sz="quarter" idx="1"/>
          </p:nvPr>
        </p:nvSpPr>
        <p:spPr>
          <a:xfrm>
            <a:off x="612648" y="1600200"/>
            <a:ext cx="8153400" cy="4495800"/>
          </a:xfrm>
        </p:spPr>
        <p:txBody>
          <a:bodyPr/>
          <a:lstStyle/>
          <a:p>
            <a:pPr lvl="0" eaLnBrk="1" latinLnBrk="0" hangingPunct="1"/>
            <a:r>
              <a:rPr lang="lt-LT"/>
              <a:t>Spustelėkite ruošinio teksto stiliams keisti</a:t>
            </a:r>
          </a:p>
          <a:p>
            <a:pPr lvl="1" eaLnBrk="1" latinLnBrk="0" hangingPunct="1"/>
            <a:r>
              <a:rPr lang="lt-LT"/>
              <a:t>Antras lygmuo</a:t>
            </a:r>
          </a:p>
          <a:p>
            <a:pPr lvl="2" eaLnBrk="1" latinLnBrk="0" hangingPunct="1"/>
            <a:r>
              <a:rPr lang="lt-LT"/>
              <a:t>Trečias lygmuo</a:t>
            </a:r>
          </a:p>
          <a:p>
            <a:pPr lvl="3" eaLnBrk="1" latinLnBrk="0" hangingPunct="1"/>
            <a:r>
              <a:rPr lang="lt-LT"/>
              <a:t>Ketvirtas lygmuo</a:t>
            </a:r>
          </a:p>
          <a:p>
            <a:pPr lvl="4" eaLnBrk="1" latinLnBrk="0" hangingPunct="1"/>
            <a:r>
              <a:rPr lang="lt-LT"/>
              <a:t>Penktas lygmuo</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3" name="Teksto vietos rezervavimo ženklas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lt-LT"/>
              <a:t>Spustelėkite ruošinio teksto stiliams keisti</a:t>
            </a:r>
          </a:p>
        </p:txBody>
      </p:sp>
      <p:sp>
        <p:nvSpPr>
          <p:cNvPr id="7" name="Stačiakampis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Stačiakampis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ačiakampis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Antraštė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lt-LT"/>
              <a:t>Spustelėkite, jei norite keisite ruoš. pav. stilių</a:t>
            </a:r>
            <a:endParaRPr kumimoji="0" lang="en-US"/>
          </a:p>
        </p:txBody>
      </p:sp>
      <p:sp>
        <p:nvSpPr>
          <p:cNvPr id="12" name="Datos vietos rezervavimo ženklas 11"/>
          <p:cNvSpPr>
            <a:spLocks noGrp="1"/>
          </p:cNvSpPr>
          <p:nvPr>
            <p:ph type="dt" sz="half" idx="10"/>
          </p:nvPr>
        </p:nvSpPr>
        <p:spPr/>
        <p:txBody>
          <a:bodyPr/>
          <a:lstStyle/>
          <a:p>
            <a:fld id="{832A0815-3559-4891-915A-C9DAED384766}" type="datetimeFigureOut">
              <a:rPr lang="lt-LT" smtClean="0"/>
              <a:pPr/>
              <a:t>2021-04-30</a:t>
            </a:fld>
            <a:endParaRPr lang="lt-LT"/>
          </a:p>
        </p:txBody>
      </p:sp>
      <p:sp>
        <p:nvSpPr>
          <p:cNvPr id="13" name="Skaidrės numerio vietos rezervavimo ženklas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3C01325D-E650-43F3-A5E6-6C1BDEDCEC40}" type="slidenum">
              <a:rPr lang="lt-LT" smtClean="0"/>
              <a:pPr/>
              <a:t>‹#›</a:t>
            </a:fld>
            <a:endParaRPr lang="lt-LT"/>
          </a:p>
        </p:txBody>
      </p:sp>
      <p:sp>
        <p:nvSpPr>
          <p:cNvPr id="14" name="Poraštės vietos rezervavimo ženklas 13"/>
          <p:cNvSpPr>
            <a:spLocks noGrp="1"/>
          </p:cNvSpPr>
          <p:nvPr>
            <p:ph type="ftr" sz="quarter" idx="12"/>
          </p:nvPr>
        </p:nvSpPr>
        <p:spPr/>
        <p:txBody>
          <a:bodyPr/>
          <a:lstStyle/>
          <a:p>
            <a:endParaRPr lang="lt-LT"/>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kumimoji="0" lang="lt-LT"/>
              <a:t>Spustelėkite, jei norite keisite ruoš. pav. stilių</a:t>
            </a:r>
            <a:endParaRPr kumimoji="0" lang="en-US"/>
          </a:p>
        </p:txBody>
      </p:sp>
      <p:sp>
        <p:nvSpPr>
          <p:cNvPr id="9" name="Turinio vietos rezervavimo ženklas 8"/>
          <p:cNvSpPr>
            <a:spLocks noGrp="1"/>
          </p:cNvSpPr>
          <p:nvPr>
            <p:ph sz="quarter" idx="1"/>
          </p:nvPr>
        </p:nvSpPr>
        <p:spPr>
          <a:xfrm>
            <a:off x="609600" y="1589567"/>
            <a:ext cx="3886200" cy="4572000"/>
          </a:xfrm>
        </p:spPr>
        <p:txBody>
          <a:bodyPr/>
          <a:lstStyle/>
          <a:p>
            <a:pPr lvl="0" eaLnBrk="1" latinLnBrk="0" hangingPunct="1"/>
            <a:r>
              <a:rPr lang="lt-LT"/>
              <a:t>Spustelėkite ruošinio teksto stiliams keisti</a:t>
            </a:r>
          </a:p>
          <a:p>
            <a:pPr lvl="1" eaLnBrk="1" latinLnBrk="0" hangingPunct="1"/>
            <a:r>
              <a:rPr lang="lt-LT"/>
              <a:t>Antras lygmuo</a:t>
            </a:r>
          </a:p>
          <a:p>
            <a:pPr lvl="2" eaLnBrk="1" latinLnBrk="0" hangingPunct="1"/>
            <a:r>
              <a:rPr lang="lt-LT"/>
              <a:t>Trečias lygmuo</a:t>
            </a:r>
          </a:p>
          <a:p>
            <a:pPr lvl="3" eaLnBrk="1" latinLnBrk="0" hangingPunct="1"/>
            <a:r>
              <a:rPr lang="lt-LT"/>
              <a:t>Ketvirtas lygmuo</a:t>
            </a:r>
          </a:p>
          <a:p>
            <a:pPr lvl="4" eaLnBrk="1" latinLnBrk="0" hangingPunct="1"/>
            <a:r>
              <a:rPr lang="lt-LT"/>
              <a:t>Penktas lygmuo</a:t>
            </a:r>
            <a:endParaRPr kumimoji="0" lang="en-US"/>
          </a:p>
        </p:txBody>
      </p:sp>
      <p:sp>
        <p:nvSpPr>
          <p:cNvPr id="11" name="Turinio vietos rezervavimo ženklas 10"/>
          <p:cNvSpPr>
            <a:spLocks noGrp="1"/>
          </p:cNvSpPr>
          <p:nvPr>
            <p:ph sz="quarter" idx="2"/>
          </p:nvPr>
        </p:nvSpPr>
        <p:spPr>
          <a:xfrm>
            <a:off x="4844901" y="1589567"/>
            <a:ext cx="3886200" cy="4572000"/>
          </a:xfrm>
        </p:spPr>
        <p:txBody>
          <a:bodyPr/>
          <a:lstStyle/>
          <a:p>
            <a:pPr lvl="0" eaLnBrk="1" latinLnBrk="0" hangingPunct="1"/>
            <a:r>
              <a:rPr lang="lt-LT"/>
              <a:t>Spustelėkite ruošinio teksto stiliams keisti</a:t>
            </a:r>
          </a:p>
          <a:p>
            <a:pPr lvl="1" eaLnBrk="1" latinLnBrk="0" hangingPunct="1"/>
            <a:r>
              <a:rPr lang="lt-LT"/>
              <a:t>Antras lygmuo</a:t>
            </a:r>
          </a:p>
          <a:p>
            <a:pPr lvl="2" eaLnBrk="1" latinLnBrk="0" hangingPunct="1"/>
            <a:r>
              <a:rPr lang="lt-LT"/>
              <a:t>Trečias lygmuo</a:t>
            </a:r>
          </a:p>
          <a:p>
            <a:pPr lvl="3" eaLnBrk="1" latinLnBrk="0" hangingPunct="1"/>
            <a:r>
              <a:rPr lang="lt-LT"/>
              <a:t>Ketvirtas lygmuo</a:t>
            </a:r>
          </a:p>
          <a:p>
            <a:pPr lvl="4" eaLnBrk="1" latinLnBrk="0" hangingPunct="1"/>
            <a:r>
              <a:rPr lang="lt-LT"/>
              <a:t>Penktas lygmuo</a:t>
            </a:r>
            <a:endParaRPr kumimoji="0" lang="en-US"/>
          </a:p>
        </p:txBody>
      </p:sp>
      <p:sp>
        <p:nvSpPr>
          <p:cNvPr id="8" name="Datos vietos rezervavimo ženklas 7"/>
          <p:cNvSpPr>
            <a:spLocks noGrp="1"/>
          </p:cNvSpPr>
          <p:nvPr>
            <p:ph type="dt" sz="half" idx="15"/>
          </p:nvPr>
        </p:nvSpPr>
        <p:spPr/>
        <p:txBody>
          <a:bodyPr rtlCol="0"/>
          <a:lstStyle/>
          <a:p>
            <a:fld id="{832A0815-3559-4891-915A-C9DAED384766}" type="datetimeFigureOut">
              <a:rPr lang="lt-LT" smtClean="0"/>
              <a:pPr/>
              <a:t>2021-04-30</a:t>
            </a:fld>
            <a:endParaRPr lang="lt-LT"/>
          </a:p>
        </p:txBody>
      </p:sp>
      <p:sp>
        <p:nvSpPr>
          <p:cNvPr id="10" name="Skaidrės numerio vietos rezervavimo ženklas 9"/>
          <p:cNvSpPr>
            <a:spLocks noGrp="1"/>
          </p:cNvSpPr>
          <p:nvPr>
            <p:ph type="sldNum" sz="quarter" idx="16"/>
          </p:nvPr>
        </p:nvSpPr>
        <p:spPr/>
        <p:txBody>
          <a:bodyPr rtlCol="0"/>
          <a:lstStyle/>
          <a:p>
            <a:fld id="{3C01325D-E650-43F3-A5E6-6C1BDEDCEC40}" type="slidenum">
              <a:rPr lang="lt-LT" smtClean="0"/>
              <a:pPr/>
              <a:t>‹#›</a:t>
            </a:fld>
            <a:endParaRPr lang="lt-LT"/>
          </a:p>
        </p:txBody>
      </p:sp>
      <p:sp>
        <p:nvSpPr>
          <p:cNvPr id="12" name="Poraštės vietos rezervavimo ženklas 11"/>
          <p:cNvSpPr>
            <a:spLocks noGrp="1"/>
          </p:cNvSpPr>
          <p:nvPr>
            <p:ph type="ftr" sz="quarter" idx="17"/>
          </p:nvPr>
        </p:nvSpPr>
        <p:spPr/>
        <p:txBody>
          <a:bodyPr rtlCol="0"/>
          <a:lstStyle/>
          <a:p>
            <a:endParaRPr lang="lt-L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Antraštė 1"/>
          <p:cNvSpPr>
            <a:spLocks noGrp="1"/>
          </p:cNvSpPr>
          <p:nvPr>
            <p:ph type="title"/>
          </p:nvPr>
        </p:nvSpPr>
        <p:spPr>
          <a:xfrm>
            <a:off x="533400" y="273050"/>
            <a:ext cx="8153400" cy="869950"/>
          </a:xfrm>
        </p:spPr>
        <p:txBody>
          <a:bodyPr anchor="ctr"/>
          <a:lstStyle>
            <a:lvl1pPr>
              <a:defRPr/>
            </a:lvl1pPr>
          </a:lstStyle>
          <a:p>
            <a:r>
              <a:rPr kumimoji="0" lang="lt-LT"/>
              <a:t>Spustelėkite, jei norite keisite ruoš. pav. stilių</a:t>
            </a:r>
            <a:endParaRPr kumimoji="0" lang="en-US"/>
          </a:p>
        </p:txBody>
      </p:sp>
      <p:sp>
        <p:nvSpPr>
          <p:cNvPr id="11" name="Turinio vietos rezervavimo ženklas 10"/>
          <p:cNvSpPr>
            <a:spLocks noGrp="1"/>
          </p:cNvSpPr>
          <p:nvPr>
            <p:ph sz="quarter" idx="2"/>
          </p:nvPr>
        </p:nvSpPr>
        <p:spPr>
          <a:xfrm>
            <a:off x="609600" y="2438400"/>
            <a:ext cx="3886200" cy="3581400"/>
          </a:xfrm>
        </p:spPr>
        <p:txBody>
          <a:bodyPr/>
          <a:lstStyle/>
          <a:p>
            <a:pPr lvl="0" eaLnBrk="1" latinLnBrk="0" hangingPunct="1"/>
            <a:r>
              <a:rPr lang="lt-LT"/>
              <a:t>Spustelėkite ruošinio teksto stiliams keisti</a:t>
            </a:r>
          </a:p>
          <a:p>
            <a:pPr lvl="1" eaLnBrk="1" latinLnBrk="0" hangingPunct="1"/>
            <a:r>
              <a:rPr lang="lt-LT"/>
              <a:t>Antras lygmuo</a:t>
            </a:r>
          </a:p>
          <a:p>
            <a:pPr lvl="2" eaLnBrk="1" latinLnBrk="0" hangingPunct="1"/>
            <a:r>
              <a:rPr lang="lt-LT"/>
              <a:t>Trečias lygmuo</a:t>
            </a:r>
          </a:p>
          <a:p>
            <a:pPr lvl="3" eaLnBrk="1" latinLnBrk="0" hangingPunct="1"/>
            <a:r>
              <a:rPr lang="lt-LT"/>
              <a:t>Ketvirtas lygmuo</a:t>
            </a:r>
          </a:p>
          <a:p>
            <a:pPr lvl="4" eaLnBrk="1" latinLnBrk="0" hangingPunct="1"/>
            <a:r>
              <a:rPr lang="lt-LT"/>
              <a:t>Penktas lygmuo</a:t>
            </a:r>
            <a:endParaRPr kumimoji="0" lang="en-US"/>
          </a:p>
        </p:txBody>
      </p:sp>
      <p:sp>
        <p:nvSpPr>
          <p:cNvPr id="13" name="Turinio vietos rezervavimo ženklas 12"/>
          <p:cNvSpPr>
            <a:spLocks noGrp="1"/>
          </p:cNvSpPr>
          <p:nvPr>
            <p:ph sz="quarter" idx="4"/>
          </p:nvPr>
        </p:nvSpPr>
        <p:spPr>
          <a:xfrm>
            <a:off x="4800600" y="2438400"/>
            <a:ext cx="3886200" cy="3581400"/>
          </a:xfrm>
        </p:spPr>
        <p:txBody>
          <a:bodyPr/>
          <a:lstStyle/>
          <a:p>
            <a:pPr lvl="0" eaLnBrk="1" latinLnBrk="0" hangingPunct="1"/>
            <a:r>
              <a:rPr lang="lt-LT"/>
              <a:t>Spustelėkite ruošinio teksto stiliams keisti</a:t>
            </a:r>
          </a:p>
          <a:p>
            <a:pPr lvl="1" eaLnBrk="1" latinLnBrk="0" hangingPunct="1"/>
            <a:r>
              <a:rPr lang="lt-LT"/>
              <a:t>Antras lygmuo</a:t>
            </a:r>
          </a:p>
          <a:p>
            <a:pPr lvl="2" eaLnBrk="1" latinLnBrk="0" hangingPunct="1"/>
            <a:r>
              <a:rPr lang="lt-LT"/>
              <a:t>Trečias lygmuo</a:t>
            </a:r>
          </a:p>
          <a:p>
            <a:pPr lvl="3" eaLnBrk="1" latinLnBrk="0" hangingPunct="1"/>
            <a:r>
              <a:rPr lang="lt-LT"/>
              <a:t>Ketvirtas lygmuo</a:t>
            </a:r>
          </a:p>
          <a:p>
            <a:pPr lvl="4" eaLnBrk="1" latinLnBrk="0" hangingPunct="1"/>
            <a:r>
              <a:rPr lang="lt-LT"/>
              <a:t>Penktas lygmuo</a:t>
            </a:r>
            <a:endParaRPr kumimoji="0" lang="en-US"/>
          </a:p>
        </p:txBody>
      </p:sp>
      <p:sp>
        <p:nvSpPr>
          <p:cNvPr id="10" name="Datos vietos rezervavimo ženklas 9"/>
          <p:cNvSpPr>
            <a:spLocks noGrp="1"/>
          </p:cNvSpPr>
          <p:nvPr>
            <p:ph type="dt" sz="half" idx="15"/>
          </p:nvPr>
        </p:nvSpPr>
        <p:spPr/>
        <p:txBody>
          <a:bodyPr rtlCol="0"/>
          <a:lstStyle/>
          <a:p>
            <a:fld id="{832A0815-3559-4891-915A-C9DAED384766}" type="datetimeFigureOut">
              <a:rPr lang="lt-LT" smtClean="0"/>
              <a:pPr/>
              <a:t>2021-04-30</a:t>
            </a:fld>
            <a:endParaRPr lang="lt-LT"/>
          </a:p>
        </p:txBody>
      </p:sp>
      <p:sp>
        <p:nvSpPr>
          <p:cNvPr id="12" name="Skaidrės numerio vietos rezervavimo ženklas 11"/>
          <p:cNvSpPr>
            <a:spLocks noGrp="1"/>
          </p:cNvSpPr>
          <p:nvPr>
            <p:ph type="sldNum" sz="quarter" idx="16"/>
          </p:nvPr>
        </p:nvSpPr>
        <p:spPr/>
        <p:txBody>
          <a:bodyPr rtlCol="0"/>
          <a:lstStyle/>
          <a:p>
            <a:fld id="{3C01325D-E650-43F3-A5E6-6C1BDEDCEC40}" type="slidenum">
              <a:rPr lang="lt-LT" smtClean="0"/>
              <a:pPr/>
              <a:t>‹#›</a:t>
            </a:fld>
            <a:endParaRPr lang="lt-LT"/>
          </a:p>
        </p:txBody>
      </p:sp>
      <p:sp>
        <p:nvSpPr>
          <p:cNvPr id="14" name="Poraštės vietos rezervavimo ženklas 13"/>
          <p:cNvSpPr>
            <a:spLocks noGrp="1"/>
          </p:cNvSpPr>
          <p:nvPr>
            <p:ph type="ftr" sz="quarter" idx="17"/>
          </p:nvPr>
        </p:nvSpPr>
        <p:spPr/>
        <p:txBody>
          <a:bodyPr rtlCol="0"/>
          <a:lstStyle/>
          <a:p>
            <a:endParaRPr lang="lt-LT"/>
          </a:p>
        </p:txBody>
      </p:sp>
      <p:sp>
        <p:nvSpPr>
          <p:cNvPr id="16" name="Teksto vietos rezervavimo ženklas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lt-LT"/>
              <a:t>Spustelėkite ruošinio teksto stiliams keisti</a:t>
            </a:r>
          </a:p>
        </p:txBody>
      </p:sp>
      <p:sp>
        <p:nvSpPr>
          <p:cNvPr id="15" name="Teksto vietos rezervavimo ženklas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lt-LT"/>
              <a:t>Spustelėkite ruošinio teksto stiliams keisti</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kumimoji="0" lang="lt-LT"/>
              <a:t>Spustelėkite, jei norite keisite ruoš. pav. stilių</a:t>
            </a:r>
            <a:endParaRPr kumimoji="0" lang="en-US"/>
          </a:p>
        </p:txBody>
      </p:sp>
      <p:sp>
        <p:nvSpPr>
          <p:cNvPr id="3" name="Datos vietos rezervavimo ženklas 2"/>
          <p:cNvSpPr>
            <a:spLocks noGrp="1"/>
          </p:cNvSpPr>
          <p:nvPr>
            <p:ph type="dt" sz="half" idx="10"/>
          </p:nvPr>
        </p:nvSpPr>
        <p:spPr/>
        <p:txBody>
          <a:bodyPr/>
          <a:lstStyle/>
          <a:p>
            <a:fld id="{832A0815-3559-4891-915A-C9DAED384766}" type="datetimeFigureOut">
              <a:rPr lang="lt-LT" smtClean="0"/>
              <a:pPr/>
              <a:t>2021-04-30</a:t>
            </a:fld>
            <a:endParaRPr lang="lt-LT"/>
          </a:p>
        </p:txBody>
      </p:sp>
      <p:sp>
        <p:nvSpPr>
          <p:cNvPr id="4" name="Poraštės vietos rezervavimo ženklas 3"/>
          <p:cNvSpPr>
            <a:spLocks noGrp="1"/>
          </p:cNvSpPr>
          <p:nvPr>
            <p:ph type="ftr" sz="quarter" idx="11"/>
          </p:nvPr>
        </p:nvSpPr>
        <p:spPr/>
        <p:txBody>
          <a:bodyPr/>
          <a:lstStyle/>
          <a:p>
            <a:endParaRPr lang="lt-LT"/>
          </a:p>
        </p:txBody>
      </p:sp>
      <p:sp>
        <p:nvSpPr>
          <p:cNvPr id="5" name="Skaidrės numerio vietos rezervavimo ženklas 4"/>
          <p:cNvSpPr>
            <a:spLocks noGrp="1"/>
          </p:cNvSpPr>
          <p:nvPr>
            <p:ph type="sldNum" sz="quarter" idx="12"/>
          </p:nvPr>
        </p:nvSpPr>
        <p:spPr/>
        <p:txBody>
          <a:bodyPr/>
          <a:lstStyle>
            <a:lvl1pPr>
              <a:defRPr>
                <a:solidFill>
                  <a:srgbClr val="FFFFFF"/>
                </a:solidFill>
              </a:defRPr>
            </a:lvl1pPr>
          </a:lstStyle>
          <a:p>
            <a:fld id="{3C01325D-E650-43F3-A5E6-6C1BDEDCEC40}" type="slidenum">
              <a:rPr lang="lt-LT" smtClean="0"/>
              <a:pPr/>
              <a:t>‹#›</a:t>
            </a:fld>
            <a:endParaRPr lang="lt-L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os vietos rezervavimo ženklas 1"/>
          <p:cNvSpPr>
            <a:spLocks noGrp="1"/>
          </p:cNvSpPr>
          <p:nvPr>
            <p:ph type="dt" sz="half" idx="10"/>
          </p:nvPr>
        </p:nvSpPr>
        <p:spPr/>
        <p:txBody>
          <a:bodyPr/>
          <a:lstStyle/>
          <a:p>
            <a:fld id="{832A0815-3559-4891-915A-C9DAED384766}" type="datetimeFigureOut">
              <a:rPr lang="lt-LT" smtClean="0"/>
              <a:pPr/>
              <a:t>2021-04-30</a:t>
            </a:fld>
            <a:endParaRPr lang="lt-LT"/>
          </a:p>
        </p:txBody>
      </p:sp>
      <p:sp>
        <p:nvSpPr>
          <p:cNvPr id="3" name="Poraštės vietos rezervavimo ženklas 2"/>
          <p:cNvSpPr>
            <a:spLocks noGrp="1"/>
          </p:cNvSpPr>
          <p:nvPr>
            <p:ph type="ftr" sz="quarter" idx="11"/>
          </p:nvPr>
        </p:nvSpPr>
        <p:spPr/>
        <p:txBody>
          <a:bodyPr/>
          <a:lstStyle/>
          <a:p>
            <a:endParaRPr lang="lt-LT"/>
          </a:p>
        </p:txBody>
      </p:sp>
      <p:sp>
        <p:nvSpPr>
          <p:cNvPr id="4" name="Skaidrės numerio vietos rezervavimo ženklas 3"/>
          <p:cNvSpPr>
            <a:spLocks noGrp="1"/>
          </p:cNvSpPr>
          <p:nvPr>
            <p:ph type="sldNum" sz="quarter" idx="12"/>
          </p:nvPr>
        </p:nvSpPr>
        <p:spPr>
          <a:xfrm>
            <a:off x="0" y="6248400"/>
            <a:ext cx="533400" cy="381000"/>
          </a:xfrm>
        </p:spPr>
        <p:txBody>
          <a:bodyPr/>
          <a:lstStyle>
            <a:lvl1pPr>
              <a:defRPr>
                <a:solidFill>
                  <a:schemeClr val="tx2"/>
                </a:solidFill>
              </a:defRPr>
            </a:lvl1pPr>
          </a:lstStyle>
          <a:p>
            <a:fld id="{3C01325D-E650-43F3-A5E6-6C1BDEDCEC40}" type="slidenum">
              <a:rPr lang="lt-LT" smtClean="0"/>
              <a:pPr/>
              <a:t>‹#›</a:t>
            </a:fld>
            <a:endParaRPr lang="lt-L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Antraštė 1"/>
          <p:cNvSpPr>
            <a:spLocks noGrp="1"/>
          </p:cNvSpPr>
          <p:nvPr>
            <p:ph type="title"/>
          </p:nvPr>
        </p:nvSpPr>
        <p:spPr>
          <a:xfrm>
            <a:off x="609600" y="273050"/>
            <a:ext cx="8077200" cy="869950"/>
          </a:xfrm>
        </p:spPr>
        <p:txBody>
          <a:bodyPr anchor="ctr"/>
          <a:lstStyle>
            <a:lvl1pPr algn="l">
              <a:buNone/>
              <a:defRPr sz="4400" b="0"/>
            </a:lvl1pPr>
          </a:lstStyle>
          <a:p>
            <a:r>
              <a:rPr kumimoji="0" lang="lt-LT"/>
              <a:t>Spustelėkite, jei norite keisite ruoš. pav. stilių</a:t>
            </a:r>
            <a:endParaRPr kumimoji="0" lang="en-US"/>
          </a:p>
        </p:txBody>
      </p:sp>
      <p:sp>
        <p:nvSpPr>
          <p:cNvPr id="5" name="Datos vietos rezervavimo ženklas 4"/>
          <p:cNvSpPr>
            <a:spLocks noGrp="1"/>
          </p:cNvSpPr>
          <p:nvPr>
            <p:ph type="dt" sz="half" idx="10"/>
          </p:nvPr>
        </p:nvSpPr>
        <p:spPr/>
        <p:txBody>
          <a:bodyPr/>
          <a:lstStyle/>
          <a:p>
            <a:fld id="{832A0815-3559-4891-915A-C9DAED384766}" type="datetimeFigureOut">
              <a:rPr lang="lt-LT" smtClean="0"/>
              <a:pPr/>
              <a:t>2021-04-30</a:t>
            </a:fld>
            <a:endParaRPr lang="lt-LT"/>
          </a:p>
        </p:txBody>
      </p:sp>
      <p:sp>
        <p:nvSpPr>
          <p:cNvPr id="6" name="Poraštės vietos rezervavimo ženklas 5"/>
          <p:cNvSpPr>
            <a:spLocks noGrp="1"/>
          </p:cNvSpPr>
          <p:nvPr>
            <p:ph type="ftr" sz="quarter" idx="11"/>
          </p:nvPr>
        </p:nvSpPr>
        <p:spPr/>
        <p:txBody>
          <a:bodyPr/>
          <a:lstStyle/>
          <a:p>
            <a:endParaRPr lang="lt-LT"/>
          </a:p>
        </p:txBody>
      </p:sp>
      <p:sp>
        <p:nvSpPr>
          <p:cNvPr id="7" name="Skaidrės numerio vietos rezervavimo ženklas 6"/>
          <p:cNvSpPr>
            <a:spLocks noGrp="1"/>
          </p:cNvSpPr>
          <p:nvPr>
            <p:ph type="sldNum" sz="quarter" idx="12"/>
          </p:nvPr>
        </p:nvSpPr>
        <p:spPr/>
        <p:txBody>
          <a:bodyPr/>
          <a:lstStyle>
            <a:lvl1pPr>
              <a:defRPr>
                <a:solidFill>
                  <a:srgbClr val="FFFFFF"/>
                </a:solidFill>
              </a:defRPr>
            </a:lvl1pPr>
          </a:lstStyle>
          <a:p>
            <a:fld id="{3C01325D-E650-43F3-A5E6-6C1BDEDCEC40}" type="slidenum">
              <a:rPr lang="lt-LT" smtClean="0"/>
              <a:pPr/>
              <a:t>‹#›</a:t>
            </a:fld>
            <a:endParaRPr lang="lt-LT"/>
          </a:p>
        </p:txBody>
      </p:sp>
      <p:sp>
        <p:nvSpPr>
          <p:cNvPr id="3" name="Teksto vietos rezervavimo ženklas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lt-LT"/>
              <a:t>Spustelėkite ruošinio teksto stiliams keisti</a:t>
            </a:r>
          </a:p>
        </p:txBody>
      </p:sp>
      <p:sp>
        <p:nvSpPr>
          <p:cNvPr id="9" name="Turinio vietos rezervavimo ženklas 8"/>
          <p:cNvSpPr>
            <a:spLocks noGrp="1"/>
          </p:cNvSpPr>
          <p:nvPr>
            <p:ph sz="quarter" idx="1"/>
          </p:nvPr>
        </p:nvSpPr>
        <p:spPr>
          <a:xfrm>
            <a:off x="2362200" y="1752600"/>
            <a:ext cx="6400800" cy="4419600"/>
          </a:xfrm>
        </p:spPr>
        <p:txBody>
          <a:bodyPr/>
          <a:lstStyle/>
          <a:p>
            <a:pPr lvl="0" eaLnBrk="1" latinLnBrk="0" hangingPunct="1"/>
            <a:r>
              <a:rPr lang="lt-LT"/>
              <a:t>Spustelėkite ruošinio teksto stiliams keisti</a:t>
            </a:r>
          </a:p>
          <a:p>
            <a:pPr lvl="1" eaLnBrk="1" latinLnBrk="0" hangingPunct="1"/>
            <a:r>
              <a:rPr lang="lt-LT"/>
              <a:t>Antras lygmuo</a:t>
            </a:r>
          </a:p>
          <a:p>
            <a:pPr lvl="2" eaLnBrk="1" latinLnBrk="0" hangingPunct="1"/>
            <a:r>
              <a:rPr lang="lt-LT"/>
              <a:t>Trečias lygmuo</a:t>
            </a:r>
          </a:p>
          <a:p>
            <a:pPr lvl="3" eaLnBrk="1" latinLnBrk="0" hangingPunct="1"/>
            <a:r>
              <a:rPr lang="lt-LT"/>
              <a:t>Ketvirtas lygmuo</a:t>
            </a:r>
          </a:p>
          <a:p>
            <a:pPr lvl="4" eaLnBrk="1" latinLnBrk="0" hangingPunct="1"/>
            <a:r>
              <a:rPr lang="lt-LT"/>
              <a:t>Penktas lygmuo</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4" name="Teksto vietos rezervavimo ženklas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lt-LT"/>
              <a:t>Spustelėkite ruošinio teksto stiliams keisti</a:t>
            </a:r>
          </a:p>
        </p:txBody>
      </p:sp>
      <p:sp>
        <p:nvSpPr>
          <p:cNvPr id="8" name="Stačiakampis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ačiakampis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Stačiakampis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Antraštė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lt-LT"/>
              <a:t>Spustelėkite, jei norite keisite ruoš. pav. stilių</a:t>
            </a:r>
            <a:endParaRPr kumimoji="0" lang="en-US"/>
          </a:p>
        </p:txBody>
      </p:sp>
      <p:sp>
        <p:nvSpPr>
          <p:cNvPr id="11" name="Stačiakampis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os vietos rezervavimo ženklas 11"/>
          <p:cNvSpPr>
            <a:spLocks noGrp="1"/>
          </p:cNvSpPr>
          <p:nvPr>
            <p:ph type="dt" sz="half" idx="10"/>
          </p:nvPr>
        </p:nvSpPr>
        <p:spPr>
          <a:xfrm>
            <a:off x="6248400" y="6248400"/>
            <a:ext cx="2667000" cy="365125"/>
          </a:xfrm>
        </p:spPr>
        <p:txBody>
          <a:bodyPr rtlCol="0"/>
          <a:lstStyle/>
          <a:p>
            <a:fld id="{832A0815-3559-4891-915A-C9DAED384766}" type="datetimeFigureOut">
              <a:rPr lang="lt-LT" smtClean="0"/>
              <a:pPr/>
              <a:t>2021-04-30</a:t>
            </a:fld>
            <a:endParaRPr lang="lt-LT"/>
          </a:p>
        </p:txBody>
      </p:sp>
      <p:sp>
        <p:nvSpPr>
          <p:cNvPr id="13" name="Skaidrės numerio vietos rezervavimo ženklas 12"/>
          <p:cNvSpPr>
            <a:spLocks noGrp="1"/>
          </p:cNvSpPr>
          <p:nvPr>
            <p:ph type="sldNum" sz="quarter" idx="11"/>
          </p:nvPr>
        </p:nvSpPr>
        <p:spPr>
          <a:xfrm>
            <a:off x="0" y="4667249"/>
            <a:ext cx="1447800" cy="663578"/>
          </a:xfrm>
        </p:spPr>
        <p:txBody>
          <a:bodyPr rtlCol="0"/>
          <a:lstStyle>
            <a:lvl1pPr>
              <a:defRPr sz="2800"/>
            </a:lvl1pPr>
          </a:lstStyle>
          <a:p>
            <a:fld id="{3C01325D-E650-43F3-A5E6-6C1BDEDCEC40}" type="slidenum">
              <a:rPr lang="lt-LT" smtClean="0"/>
              <a:pPr/>
              <a:t>‹#›</a:t>
            </a:fld>
            <a:endParaRPr lang="lt-LT"/>
          </a:p>
        </p:txBody>
      </p:sp>
      <p:sp>
        <p:nvSpPr>
          <p:cNvPr id="14" name="Poraštės vietos rezervavimo ženklas 13"/>
          <p:cNvSpPr>
            <a:spLocks noGrp="1"/>
          </p:cNvSpPr>
          <p:nvPr>
            <p:ph type="ftr" sz="quarter" idx="12"/>
          </p:nvPr>
        </p:nvSpPr>
        <p:spPr>
          <a:xfrm>
            <a:off x="1600200" y="6248206"/>
            <a:ext cx="4572000" cy="365125"/>
          </a:xfrm>
        </p:spPr>
        <p:txBody>
          <a:bodyPr rtlCol="0"/>
          <a:lstStyle/>
          <a:p>
            <a:endParaRPr lang="lt-LT"/>
          </a:p>
        </p:txBody>
      </p:sp>
      <p:sp>
        <p:nvSpPr>
          <p:cNvPr id="3" name="Paveikslėlio vietos rezervavimo ženklas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lt-LT"/>
              <a:t>Spustelėkite piktogramą, jei norite įtraukti paveikslėlį</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60000"/>
                <a:lumOff val="4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22" name="Pavadinimo vietos rezervavimo ženklas 21"/>
          <p:cNvSpPr>
            <a:spLocks noGrp="1"/>
          </p:cNvSpPr>
          <p:nvPr>
            <p:ph type="title"/>
          </p:nvPr>
        </p:nvSpPr>
        <p:spPr>
          <a:xfrm>
            <a:off x="609600" y="228600"/>
            <a:ext cx="8153400" cy="990600"/>
          </a:xfrm>
          <a:prstGeom prst="rect">
            <a:avLst/>
          </a:prstGeom>
        </p:spPr>
        <p:txBody>
          <a:bodyPr vert="horz" anchor="ctr">
            <a:normAutofit/>
          </a:bodyPr>
          <a:lstStyle/>
          <a:p>
            <a:r>
              <a:rPr kumimoji="0" lang="lt-LT"/>
              <a:t>Spustelėkite, jei norite keisite ruoš. pav. stilių</a:t>
            </a:r>
            <a:endParaRPr kumimoji="0" lang="en-US"/>
          </a:p>
        </p:txBody>
      </p:sp>
      <p:sp>
        <p:nvSpPr>
          <p:cNvPr id="13" name="Teksto vietos rezervavimo ženklas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lt-LT"/>
              <a:t>Spustelėkite ruošinio teksto stiliams keisti</a:t>
            </a:r>
          </a:p>
          <a:p>
            <a:pPr lvl="1" eaLnBrk="1" latinLnBrk="0" hangingPunct="1"/>
            <a:r>
              <a:rPr kumimoji="0" lang="lt-LT"/>
              <a:t>Antras lygmuo</a:t>
            </a:r>
          </a:p>
          <a:p>
            <a:pPr lvl="2" eaLnBrk="1" latinLnBrk="0" hangingPunct="1"/>
            <a:r>
              <a:rPr kumimoji="0" lang="lt-LT"/>
              <a:t>Trečias lygmuo</a:t>
            </a:r>
          </a:p>
          <a:p>
            <a:pPr lvl="3" eaLnBrk="1" latinLnBrk="0" hangingPunct="1"/>
            <a:r>
              <a:rPr kumimoji="0" lang="lt-LT"/>
              <a:t>Ketvirtas lygmuo</a:t>
            </a:r>
          </a:p>
          <a:p>
            <a:pPr lvl="4" eaLnBrk="1" latinLnBrk="0" hangingPunct="1"/>
            <a:r>
              <a:rPr kumimoji="0" lang="lt-LT"/>
              <a:t>Penktas lygmuo</a:t>
            </a:r>
            <a:endParaRPr kumimoji="0" lang="en-US"/>
          </a:p>
        </p:txBody>
      </p:sp>
      <p:sp>
        <p:nvSpPr>
          <p:cNvPr id="14" name="Datos vietos rezervavimo ženklas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832A0815-3559-4891-915A-C9DAED384766}" type="datetimeFigureOut">
              <a:rPr lang="lt-LT" smtClean="0"/>
              <a:pPr/>
              <a:t>2021-04-30</a:t>
            </a:fld>
            <a:endParaRPr lang="lt-LT"/>
          </a:p>
        </p:txBody>
      </p:sp>
      <p:sp>
        <p:nvSpPr>
          <p:cNvPr id="3" name="Poraštės vietos rezervavimo ženklas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lt-LT"/>
          </a:p>
        </p:txBody>
      </p:sp>
      <p:sp>
        <p:nvSpPr>
          <p:cNvPr id="7" name="Stačiakampis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Stačiakampis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ačiakampis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kaidrės numerio vietos rezervavimo ženklas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3C01325D-E650-43F3-A5E6-6C1BDEDCEC40}" type="slidenum">
              <a:rPr lang="lt-LT" smtClean="0"/>
              <a:pPr/>
              <a:t>‹#›</a:t>
            </a:fld>
            <a:endParaRPr lang="lt-LT"/>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2.sv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chart" Target="../charts/chart3.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7.xml"/><Relationship Id="rId5" Type="http://schemas.openxmlformats.org/officeDocument/2006/relationships/image" Target="../media/image40.svg"/><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42.jpeg"/><Relationship Id="rId7" Type="http://schemas.openxmlformats.org/officeDocument/2006/relationships/image" Target="../media/image29.png"/><Relationship Id="rId2" Type="http://schemas.openxmlformats.org/officeDocument/2006/relationships/image" Target="../media/image41.jpeg"/><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47.svg"/><Relationship Id="rId4" Type="http://schemas.openxmlformats.org/officeDocument/2006/relationships/image" Target="../media/image43.jpeg"/><Relationship Id="rId9" Type="http://schemas.openxmlformats.org/officeDocument/2006/relationships/image" Target="../media/image46.png"/></Relationships>
</file>

<file path=ppt/slides/_rels/slide14.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56.png"/><Relationship Id="rId3" Type="http://schemas.openxmlformats.org/officeDocument/2006/relationships/image" Target="../media/image49.jpeg"/><Relationship Id="rId7" Type="http://schemas.openxmlformats.org/officeDocument/2006/relationships/image" Target="../media/image29.png"/><Relationship Id="rId12" Type="http://schemas.openxmlformats.org/officeDocument/2006/relationships/image" Target="../media/image55.svg"/><Relationship Id="rId2" Type="http://schemas.openxmlformats.org/officeDocument/2006/relationships/image" Target="../media/image48.jpeg"/><Relationship Id="rId1" Type="http://schemas.openxmlformats.org/officeDocument/2006/relationships/slideLayout" Target="../slideLayouts/slideLayout4.xml"/><Relationship Id="rId6" Type="http://schemas.openxmlformats.org/officeDocument/2006/relationships/image" Target="../media/image45.png"/><Relationship Id="rId11" Type="http://schemas.openxmlformats.org/officeDocument/2006/relationships/image" Target="../media/image54.png"/><Relationship Id="rId5" Type="http://schemas.openxmlformats.org/officeDocument/2006/relationships/image" Target="../media/image51.jpeg"/><Relationship Id="rId10" Type="http://schemas.openxmlformats.org/officeDocument/2006/relationships/image" Target="../media/image53.svg"/><Relationship Id="rId4" Type="http://schemas.openxmlformats.org/officeDocument/2006/relationships/image" Target="../media/image50.jpeg"/><Relationship Id="rId9" Type="http://schemas.openxmlformats.org/officeDocument/2006/relationships/image" Target="../media/image52.png"/><Relationship Id="rId14" Type="http://schemas.openxmlformats.org/officeDocument/2006/relationships/image" Target="../media/image57.svg"/></Relationships>
</file>

<file path=ppt/slides/_rels/slide15.xml.rels><?xml version="1.0" encoding="UTF-8" standalone="yes"?>
<Relationships xmlns="http://schemas.openxmlformats.org/package/2006/relationships"><Relationship Id="rId3" Type="http://schemas.openxmlformats.org/officeDocument/2006/relationships/image" Target="../media/image59.svg"/><Relationship Id="rId7" Type="http://schemas.openxmlformats.org/officeDocument/2006/relationships/image" Target="../media/image63.sv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svg"/><Relationship Id="rId4" Type="http://schemas.openxmlformats.org/officeDocument/2006/relationships/image" Target="../media/image60.png"/></Relationships>
</file>

<file path=ppt/slides/_rels/slide16.xml.rels><?xml version="1.0" encoding="UTF-8" standalone="yes"?>
<Relationships xmlns="http://schemas.openxmlformats.org/package/2006/relationships"><Relationship Id="rId3" Type="http://schemas.openxmlformats.org/officeDocument/2006/relationships/image" Target="../media/image65.svg"/><Relationship Id="rId7" Type="http://schemas.openxmlformats.org/officeDocument/2006/relationships/image" Target="../media/image69.svg"/><Relationship Id="rId2"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svg"/><Relationship Id="rId4" Type="http://schemas.openxmlformats.org/officeDocument/2006/relationships/image" Target="../media/image66.png"/></Relationships>
</file>

<file path=ppt/slides/_rels/slide17.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1.png"/><Relationship Id="rId7" Type="http://schemas.openxmlformats.org/officeDocument/2006/relationships/image" Target="../media/image75.svg"/><Relationship Id="rId2" Type="http://schemas.openxmlformats.org/officeDocument/2006/relationships/image" Target="../media/image70.png"/><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svg"/><Relationship Id="rId4" Type="http://schemas.openxmlformats.org/officeDocument/2006/relationships/image" Target="../media/image72.png"/><Relationship Id="rId9" Type="http://schemas.openxmlformats.org/officeDocument/2006/relationships/image" Target="../media/image77.svg"/></Relationships>
</file>

<file path=ppt/slides/_rels/slide18.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2.svg"/><Relationship Id="rId2" Type="http://schemas.openxmlformats.org/officeDocument/2006/relationships/hyperlink" Target="https://www.youtube.com/watch?v=c6BRfFbYNYI" TargetMode="External"/><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svg"/><Relationship Id="rId4" Type="http://schemas.openxmlformats.org/officeDocument/2006/relationships/image" Target="../media/image79.png"/></Relationships>
</file>

<file path=ppt/slides/_rels/slide1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 Id="rId5" Type="http://schemas.openxmlformats.org/officeDocument/2006/relationships/image" Target="../media/image86.svg"/><Relationship Id="rId4" Type="http://schemas.openxmlformats.org/officeDocument/2006/relationships/image" Target="../media/image85.png"/></Relationships>
</file>

<file path=ppt/slides/_rels/slide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sv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sv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 Id="rId4" Type="http://schemas.openxmlformats.org/officeDocument/2006/relationships/image" Target="../media/image89.svg"/></Relationships>
</file>

<file path=ppt/slides/_rels/slide21.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jpeg"/><Relationship Id="rId7" Type="http://schemas.openxmlformats.org/officeDocument/2006/relationships/image" Target="../media/image95.svg"/><Relationship Id="rId2" Type="http://schemas.openxmlformats.org/officeDocument/2006/relationships/image" Target="../media/image90.jpeg"/><Relationship Id="rId1" Type="http://schemas.openxmlformats.org/officeDocument/2006/relationships/slideLayout" Target="../slideLayouts/slideLayout2.xml"/><Relationship Id="rId6" Type="http://schemas.openxmlformats.org/officeDocument/2006/relationships/image" Target="../media/image94.png"/><Relationship Id="rId5" Type="http://schemas.openxmlformats.org/officeDocument/2006/relationships/image" Target="../media/image93.svg"/><Relationship Id="rId4" Type="http://schemas.openxmlformats.org/officeDocument/2006/relationships/image" Target="../media/image92.png"/><Relationship Id="rId9" Type="http://schemas.openxmlformats.org/officeDocument/2006/relationships/image" Target="../media/image97.svg"/></Relationships>
</file>

<file path=ppt/slides/_rels/slide22.xml.rels><?xml version="1.0" encoding="UTF-8" standalone="yes"?>
<Relationships xmlns="http://schemas.openxmlformats.org/package/2006/relationships"><Relationship Id="rId3" Type="http://schemas.openxmlformats.org/officeDocument/2006/relationships/image" Target="../media/image99.svg"/><Relationship Id="rId2" Type="http://schemas.openxmlformats.org/officeDocument/2006/relationships/image" Target="../media/image98.png"/><Relationship Id="rId1" Type="http://schemas.openxmlformats.org/officeDocument/2006/relationships/slideLayout" Target="../slideLayouts/slideLayout2.xml"/><Relationship Id="rId6" Type="http://schemas.openxmlformats.org/officeDocument/2006/relationships/image" Target="../media/image102.jpg"/><Relationship Id="rId5" Type="http://schemas.openxmlformats.org/officeDocument/2006/relationships/image" Target="../media/image101.png"/><Relationship Id="rId4" Type="http://schemas.openxmlformats.org/officeDocument/2006/relationships/image" Target="../media/image100.jpeg"/></Relationships>
</file>

<file path=ppt/slides/_rels/slide23.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g"/><Relationship Id="rId1" Type="http://schemas.openxmlformats.org/officeDocument/2006/relationships/slideLayout" Target="../slideLayouts/slideLayout2.xml"/><Relationship Id="rId4" Type="http://schemas.openxmlformats.org/officeDocument/2006/relationships/image" Target="../media/image105.svg"/></Relationships>
</file>

<file path=ppt/slides/_rels/slide24.xml.rels><?xml version="1.0" encoding="UTF-8" standalone="yes"?>
<Relationships xmlns="http://schemas.openxmlformats.org/package/2006/relationships"><Relationship Id="rId3" Type="http://schemas.openxmlformats.org/officeDocument/2006/relationships/image" Target="../media/image107.jpeg"/><Relationship Id="rId7" Type="http://schemas.openxmlformats.org/officeDocument/2006/relationships/image" Target="../media/image111.png"/><Relationship Id="rId2" Type="http://schemas.openxmlformats.org/officeDocument/2006/relationships/image" Target="../media/image106.jpg"/><Relationship Id="rId1" Type="http://schemas.openxmlformats.org/officeDocument/2006/relationships/slideLayout" Target="../slideLayouts/slideLayout2.xml"/><Relationship Id="rId6" Type="http://schemas.openxmlformats.org/officeDocument/2006/relationships/image" Target="../media/image110.svg"/><Relationship Id="rId5" Type="http://schemas.openxmlformats.org/officeDocument/2006/relationships/image" Target="../media/image109.png"/><Relationship Id="rId4" Type="http://schemas.openxmlformats.org/officeDocument/2006/relationships/image" Target="../media/image108.png"/></Relationships>
</file>

<file path=ppt/slides/_rels/slide25.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12.png"/><Relationship Id="rId7" Type="http://schemas.openxmlformats.org/officeDocument/2006/relationships/image" Target="../media/image23.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110.svg"/><Relationship Id="rId5" Type="http://schemas.openxmlformats.org/officeDocument/2006/relationships/image" Target="../media/image109.png"/><Relationship Id="rId4" Type="http://schemas.openxmlformats.org/officeDocument/2006/relationships/image" Target="../media/image113.svg"/></Relationships>
</file>

<file path=ppt/slides/_rels/slide26.xml.rels><?xml version="1.0" encoding="UTF-8" standalone="yes"?>
<Relationships xmlns="http://schemas.openxmlformats.org/package/2006/relationships"><Relationship Id="rId8" Type="http://schemas.openxmlformats.org/officeDocument/2006/relationships/image" Target="../media/image119.svg"/><Relationship Id="rId13" Type="http://schemas.openxmlformats.org/officeDocument/2006/relationships/image" Target="../media/image124.png"/><Relationship Id="rId3" Type="http://schemas.openxmlformats.org/officeDocument/2006/relationships/image" Target="../media/image114.png"/><Relationship Id="rId7" Type="http://schemas.openxmlformats.org/officeDocument/2006/relationships/image" Target="../media/image118.png"/><Relationship Id="rId12" Type="http://schemas.openxmlformats.org/officeDocument/2006/relationships/image" Target="../media/image123.svg"/><Relationship Id="rId2" Type="http://schemas.openxmlformats.org/officeDocument/2006/relationships/image" Target="../media/image45.png"/><Relationship Id="rId16" Type="http://schemas.openxmlformats.org/officeDocument/2006/relationships/image" Target="../media/image127.svg"/><Relationship Id="rId1" Type="http://schemas.openxmlformats.org/officeDocument/2006/relationships/slideLayout" Target="../slideLayouts/slideLayout2.xml"/><Relationship Id="rId6" Type="http://schemas.openxmlformats.org/officeDocument/2006/relationships/image" Target="../media/image117.jpg"/><Relationship Id="rId11" Type="http://schemas.openxmlformats.org/officeDocument/2006/relationships/image" Target="../media/image122.png"/><Relationship Id="rId5" Type="http://schemas.openxmlformats.org/officeDocument/2006/relationships/image" Target="../media/image116.emf"/><Relationship Id="rId15" Type="http://schemas.openxmlformats.org/officeDocument/2006/relationships/image" Target="../media/image126.png"/><Relationship Id="rId10" Type="http://schemas.openxmlformats.org/officeDocument/2006/relationships/image" Target="../media/image121.svg"/><Relationship Id="rId4" Type="http://schemas.openxmlformats.org/officeDocument/2006/relationships/image" Target="../media/image115.png"/><Relationship Id="rId9" Type="http://schemas.openxmlformats.org/officeDocument/2006/relationships/image" Target="../media/image120.png"/><Relationship Id="rId14" Type="http://schemas.openxmlformats.org/officeDocument/2006/relationships/image" Target="../media/image125.sv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28.png"/><Relationship Id="rId1" Type="http://schemas.openxmlformats.org/officeDocument/2006/relationships/slideLayout" Target="../slideLayouts/slideLayout2.xml"/><Relationship Id="rId6" Type="http://schemas.openxmlformats.org/officeDocument/2006/relationships/image" Target="cid:184345548696716322667924" TargetMode="External"/><Relationship Id="rId5" Type="http://schemas.openxmlformats.org/officeDocument/2006/relationships/image" Target="../media/image130.jpeg"/><Relationship Id="rId4" Type="http://schemas.openxmlformats.org/officeDocument/2006/relationships/image" Target="../media/image129.jpeg"/></Relationships>
</file>

<file path=ppt/slides/_rels/slide28.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hyperlink" Target="https://www.visaginas.lt/data/public/uploads/2020/01/dsc_5042.jpg" TargetMode="External"/><Relationship Id="rId7" Type="http://schemas.openxmlformats.org/officeDocument/2006/relationships/image" Target="../media/image134.jpg"/><Relationship Id="rId2" Type="http://schemas.openxmlformats.org/officeDocument/2006/relationships/image" Target="../media/image131.jpeg"/><Relationship Id="rId1" Type="http://schemas.openxmlformats.org/officeDocument/2006/relationships/slideLayout" Target="../slideLayouts/slideLayout2.xml"/><Relationship Id="rId6" Type="http://schemas.openxmlformats.org/officeDocument/2006/relationships/image" Target="../media/image108.png"/><Relationship Id="rId5" Type="http://schemas.openxmlformats.org/officeDocument/2006/relationships/image" Target="../media/image133.jpg"/><Relationship Id="rId4" Type="http://schemas.openxmlformats.org/officeDocument/2006/relationships/image" Target="../media/image132.jpeg"/></Relationships>
</file>

<file path=ppt/slides/_rels/slide29.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37.pn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142.jpeg"/><Relationship Id="rId1" Type="http://schemas.openxmlformats.org/officeDocument/2006/relationships/slideLayout" Target="../slideLayouts/slideLayout4.xml"/><Relationship Id="rId5" Type="http://schemas.openxmlformats.org/officeDocument/2006/relationships/image" Target="../media/image145.jpeg"/><Relationship Id="rId4" Type="http://schemas.openxmlformats.org/officeDocument/2006/relationships/image" Target="../media/image144.jpeg"/></Relationships>
</file>

<file path=ppt/slides/_rels/slide32.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48.svg"/><Relationship Id="rId7" Type="http://schemas.openxmlformats.org/officeDocument/2006/relationships/diagramQuickStyle" Target="../diagrams/quickStyle2.xml"/><Relationship Id="rId2" Type="http://schemas.openxmlformats.org/officeDocument/2006/relationships/image" Target="../media/image147.png"/><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149.png"/><Relationship Id="rId9" Type="http://schemas.microsoft.com/office/2007/relationships/diagramDrawing" Target="../diagrams/drawing2.xml"/></Relationships>
</file>

<file path=ppt/slides/_rels/slide34.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image" Target="../media/image152.jpeg"/><Relationship Id="rId4" Type="http://schemas.openxmlformats.org/officeDocument/2006/relationships/image" Target="../media/image151.png"/></Relationships>
</file>

<file path=ppt/slides/_rels/slide35.xml.rels><?xml version="1.0" encoding="UTF-8" standalone="yes"?>
<Relationships xmlns="http://schemas.openxmlformats.org/package/2006/relationships"><Relationship Id="rId8" Type="http://schemas.openxmlformats.org/officeDocument/2006/relationships/image" Target="../media/image159.svg"/><Relationship Id="rId3" Type="http://schemas.openxmlformats.org/officeDocument/2006/relationships/image" Target="../media/image154.png"/><Relationship Id="rId7" Type="http://schemas.openxmlformats.org/officeDocument/2006/relationships/image" Target="../media/image158.png"/><Relationship Id="rId2" Type="http://schemas.openxmlformats.org/officeDocument/2006/relationships/image" Target="../media/image153.jpg"/><Relationship Id="rId1" Type="http://schemas.openxmlformats.org/officeDocument/2006/relationships/slideLayout" Target="../slideLayouts/slideLayout2.xml"/><Relationship Id="rId6" Type="http://schemas.openxmlformats.org/officeDocument/2006/relationships/image" Target="../media/image157.svg"/><Relationship Id="rId5" Type="http://schemas.openxmlformats.org/officeDocument/2006/relationships/image" Target="../media/image156.png"/><Relationship Id="rId10" Type="http://schemas.openxmlformats.org/officeDocument/2006/relationships/image" Target="../media/image161.png"/><Relationship Id="rId4" Type="http://schemas.openxmlformats.org/officeDocument/2006/relationships/image" Target="../media/image155.svg"/><Relationship Id="rId9" Type="http://schemas.openxmlformats.org/officeDocument/2006/relationships/image" Target="../media/image160.png"/></Relationships>
</file>

<file path=ppt/slides/_rels/slide36.xml.rels><?xml version="1.0" encoding="UTF-8" standalone="yes"?>
<Relationships xmlns="http://schemas.openxmlformats.org/package/2006/relationships"><Relationship Id="rId3" Type="http://schemas.openxmlformats.org/officeDocument/2006/relationships/image" Target="../media/image163.svg"/><Relationship Id="rId2" Type="http://schemas.openxmlformats.org/officeDocument/2006/relationships/image" Target="../media/image162.png"/><Relationship Id="rId1" Type="http://schemas.openxmlformats.org/officeDocument/2006/relationships/slideLayout" Target="../slideLayouts/slideLayout2.xml"/><Relationship Id="rId5" Type="http://schemas.openxmlformats.org/officeDocument/2006/relationships/image" Target="../media/image165.svg"/><Relationship Id="rId4" Type="http://schemas.openxmlformats.org/officeDocument/2006/relationships/image" Target="../media/image164.png"/></Relationships>
</file>

<file path=ppt/slides/_rels/slide37.xml.rels><?xml version="1.0" encoding="UTF-8" standalone="yes"?>
<Relationships xmlns="http://schemas.openxmlformats.org/package/2006/relationships"><Relationship Id="rId3" Type="http://schemas.openxmlformats.org/officeDocument/2006/relationships/hyperlink" Target="https://www.visaginas.lt/struktura-ir-kontaktai/savivaldybes-meras/41"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mailto:direktorius@visaginas.lt" TargetMode="External"/><Relationship Id="rId5" Type="http://schemas.openxmlformats.org/officeDocument/2006/relationships/hyperlink" Target="mailto:meras@visaginas.lt" TargetMode="External"/><Relationship Id="rId4" Type="http://schemas.openxmlformats.org/officeDocument/2006/relationships/hyperlink" Target="https://www.visaginas.lt/struktura-ir-kontaktai/administracijos-direktorius/44"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slideLayout" Target="../slideLayouts/slideLayout4.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6.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4.sv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6.svg"/><Relationship Id="rId7" Type="http://schemas.openxmlformats.org/officeDocument/2006/relationships/image" Target="../media/image30.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chart" Target="../charts/chart2.xml"/><Relationship Id="rId4" Type="http://schemas.openxmlformats.org/officeDocument/2006/relationships/image" Target="../media/image32.sv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4" name="Paveikslėlis 12"/>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39952" y="260648"/>
            <a:ext cx="896556" cy="951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0" y="2420888"/>
            <a:ext cx="9144000" cy="2308324"/>
          </a:xfrm>
          <a:prstGeom prst="rect">
            <a:avLst/>
          </a:prstGeom>
          <a:noFill/>
        </p:spPr>
        <p:txBody>
          <a:bodyPr wrap="square" rtlCol="0">
            <a:spAutoFit/>
          </a:bodyPr>
          <a:lstStyle/>
          <a:p>
            <a:pPr algn="ctr"/>
            <a:r>
              <a:rPr lang="lt-LT" sz="3600" dirty="0">
                <a:solidFill>
                  <a:schemeClr val="accent1">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VISAGINO SAVIVALDYBĖS </a:t>
            </a:r>
          </a:p>
          <a:p>
            <a:pPr algn="ctr"/>
            <a:r>
              <a:rPr lang="lt-LT" sz="3600" dirty="0">
                <a:solidFill>
                  <a:schemeClr val="accent1">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2020 M.VEIKLOS ATASKAITOS PRISTATYMAS</a:t>
            </a:r>
          </a:p>
          <a:p>
            <a:pPr algn="ctr"/>
            <a:endParaRPr lang="lt-LT" sz="3600" dirty="0">
              <a:solidFill>
                <a:schemeClr val="accent1">
                  <a:lumMod val="75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3" name="Paantraštė 2"/>
          <p:cNvSpPr>
            <a:spLocks noGrp="1"/>
          </p:cNvSpPr>
          <p:nvPr>
            <p:ph type="subTitle" idx="4294967295"/>
          </p:nvPr>
        </p:nvSpPr>
        <p:spPr>
          <a:xfrm>
            <a:off x="2662238" y="5949950"/>
            <a:ext cx="6481762" cy="908050"/>
          </a:xfrm>
        </p:spPr>
        <p:txBody>
          <a:bodyPr>
            <a:normAutofit/>
          </a:bodyPr>
          <a:lstStyle/>
          <a:p>
            <a:pPr algn="ctr"/>
            <a:r>
              <a:rPr lang="lt-LT" sz="1100" dirty="0"/>
              <a:t>Visagino savivaldybės administracijos direktoriaus ir administracijos 2016 m. veiklos ataskaita</a:t>
            </a:r>
          </a:p>
        </p:txBody>
      </p:sp>
      <p:graphicFrame>
        <p:nvGraphicFramePr>
          <p:cNvPr id="7" name="Lentelė 6">
            <a:extLst>
              <a:ext uri="{FF2B5EF4-FFF2-40B4-BE49-F238E27FC236}">
                <a16:creationId xmlns:a16="http://schemas.microsoft.com/office/drawing/2014/main" id="{7221CA78-7304-4C06-939D-390CBB730342}"/>
              </a:ext>
            </a:extLst>
          </p:cNvPr>
          <p:cNvGraphicFramePr>
            <a:graphicFrameLocks noGrp="1"/>
          </p:cNvGraphicFramePr>
          <p:nvPr>
            <p:extLst>
              <p:ext uri="{D42A27DB-BD31-4B8C-83A1-F6EECF244321}">
                <p14:modId xmlns:p14="http://schemas.microsoft.com/office/powerpoint/2010/main" val="1028487540"/>
              </p:ext>
            </p:extLst>
          </p:nvPr>
        </p:nvGraphicFramePr>
        <p:xfrm>
          <a:off x="2843808" y="1"/>
          <a:ext cx="6264697" cy="6813382"/>
        </p:xfrm>
        <a:graphic>
          <a:graphicData uri="http://schemas.openxmlformats.org/drawingml/2006/table">
            <a:tbl>
              <a:tblPr>
                <a:tableStyleId>{5C22544A-7EE6-4342-B048-85BDC9FD1C3A}</a:tableStyleId>
              </a:tblPr>
              <a:tblGrid>
                <a:gridCol w="3270387">
                  <a:extLst>
                    <a:ext uri="{9D8B030D-6E8A-4147-A177-3AD203B41FA5}">
                      <a16:colId xmlns:a16="http://schemas.microsoft.com/office/drawing/2014/main" val="2987496833"/>
                    </a:ext>
                  </a:extLst>
                </a:gridCol>
                <a:gridCol w="670837">
                  <a:extLst>
                    <a:ext uri="{9D8B030D-6E8A-4147-A177-3AD203B41FA5}">
                      <a16:colId xmlns:a16="http://schemas.microsoft.com/office/drawing/2014/main" val="740075168"/>
                    </a:ext>
                  </a:extLst>
                </a:gridCol>
                <a:gridCol w="824572">
                  <a:extLst>
                    <a:ext uri="{9D8B030D-6E8A-4147-A177-3AD203B41FA5}">
                      <a16:colId xmlns:a16="http://schemas.microsoft.com/office/drawing/2014/main" val="2836610328"/>
                    </a:ext>
                  </a:extLst>
                </a:gridCol>
                <a:gridCol w="828064">
                  <a:extLst>
                    <a:ext uri="{9D8B030D-6E8A-4147-A177-3AD203B41FA5}">
                      <a16:colId xmlns:a16="http://schemas.microsoft.com/office/drawing/2014/main" val="120220726"/>
                    </a:ext>
                  </a:extLst>
                </a:gridCol>
                <a:gridCol w="670837">
                  <a:extLst>
                    <a:ext uri="{9D8B030D-6E8A-4147-A177-3AD203B41FA5}">
                      <a16:colId xmlns:a16="http://schemas.microsoft.com/office/drawing/2014/main" val="799714891"/>
                    </a:ext>
                  </a:extLst>
                </a:gridCol>
              </a:tblGrid>
              <a:tr h="191481">
                <a:tc rowSpan="2">
                  <a:txBody>
                    <a:bodyPr/>
                    <a:lstStyle/>
                    <a:p>
                      <a:pPr algn="ctr" fontAlgn="t"/>
                      <a:endParaRPr lang="lt-LT" sz="1200" b="1" kern="1200" dirty="0">
                        <a:solidFill>
                          <a:srgbClr val="0B5394"/>
                        </a:solidFill>
                        <a:latin typeface="Calibri Light" panose="020F0302020204030204" pitchFamily="34" charset="0"/>
                        <a:ea typeface="+mn-ea"/>
                        <a:cs typeface="Calibri Light" panose="020F0302020204030204" pitchFamily="34" charset="0"/>
                      </a:endParaRPr>
                    </a:p>
                    <a:p>
                      <a:pPr algn="ctr" fontAlgn="t"/>
                      <a:endParaRPr lang="lt-LT" sz="1200" b="1" kern="1200" dirty="0">
                        <a:solidFill>
                          <a:srgbClr val="0B5394"/>
                        </a:solidFill>
                        <a:latin typeface="Calibri Light" panose="020F0302020204030204" pitchFamily="34" charset="0"/>
                        <a:ea typeface="+mn-ea"/>
                        <a:cs typeface="Calibri Light" panose="020F0302020204030204" pitchFamily="34" charset="0"/>
                      </a:endParaRPr>
                    </a:p>
                    <a:p>
                      <a:pPr algn="ctr" fontAlgn="t"/>
                      <a:endParaRPr lang="lt-LT" sz="1200" b="1" kern="1200" dirty="0">
                        <a:solidFill>
                          <a:srgbClr val="0B5394"/>
                        </a:solidFill>
                        <a:latin typeface="Calibri Light" panose="020F0302020204030204" pitchFamily="34" charset="0"/>
                        <a:ea typeface="+mn-ea"/>
                        <a:cs typeface="Calibri Light" panose="020F0302020204030204" pitchFamily="34" charset="0"/>
                      </a:endParaRPr>
                    </a:p>
                    <a:p>
                      <a:pPr algn="ctr" fontAlgn="t"/>
                      <a:r>
                        <a:rPr lang="lt-LT" sz="1200" b="1" kern="1200" dirty="0">
                          <a:solidFill>
                            <a:srgbClr val="0B5394"/>
                          </a:solidFill>
                          <a:latin typeface="Calibri Light" panose="020F0302020204030204" pitchFamily="34" charset="0"/>
                          <a:ea typeface="+mn-ea"/>
                          <a:cs typeface="Calibri Light" panose="020F0302020204030204" pitchFamily="34" charset="0"/>
                        </a:rPr>
                        <a:t>Piniginės socialinės paramos ir kitų išmokų rūšis</a:t>
                      </a:r>
                    </a:p>
                  </a:txBody>
                  <a:tcPr marL="5161" marR="5161" marT="5161" marB="0">
                    <a:solidFill>
                      <a:schemeClr val="tx1"/>
                    </a:solidFill>
                  </a:tcPr>
                </a:tc>
                <a:tc gridSpan="4">
                  <a:txBody>
                    <a:bodyPr/>
                    <a:lstStyle/>
                    <a:p>
                      <a:pPr algn="ctr" fontAlgn="t"/>
                      <a:r>
                        <a:rPr lang="lt-LT" sz="1200" b="1" kern="1200" dirty="0">
                          <a:solidFill>
                            <a:srgbClr val="0B5394"/>
                          </a:solidFill>
                          <a:latin typeface="Calibri Light" panose="020F0302020204030204" pitchFamily="34" charset="0"/>
                          <a:ea typeface="+mn-ea"/>
                          <a:cs typeface="Calibri Light" panose="020F0302020204030204" pitchFamily="34" charset="0"/>
                        </a:rPr>
                        <a:t>2020 metai</a:t>
                      </a:r>
                    </a:p>
                  </a:txBody>
                  <a:tcPr marL="5161" marR="5161" marT="5161" marB="0">
                    <a:solidFill>
                      <a:schemeClr val="tx1"/>
                    </a:solidFill>
                  </a:tcPr>
                </a:tc>
                <a:tc hMerge="1">
                  <a:txBody>
                    <a:bodyPr/>
                    <a:lstStyle/>
                    <a:p>
                      <a:endParaRPr lang="lt-LT"/>
                    </a:p>
                  </a:txBody>
                  <a:tcPr/>
                </a:tc>
                <a:tc hMerge="1">
                  <a:txBody>
                    <a:bodyPr/>
                    <a:lstStyle/>
                    <a:p>
                      <a:endParaRPr lang="lt-LT"/>
                    </a:p>
                  </a:txBody>
                  <a:tcPr/>
                </a:tc>
                <a:tc hMerge="1">
                  <a:txBody>
                    <a:bodyPr/>
                    <a:lstStyle/>
                    <a:p>
                      <a:endParaRPr lang="lt-LT"/>
                    </a:p>
                  </a:txBody>
                  <a:tcPr/>
                </a:tc>
                <a:extLst>
                  <a:ext uri="{0D108BD9-81ED-4DB2-BD59-A6C34878D82A}">
                    <a16:rowId xmlns:a16="http://schemas.microsoft.com/office/drawing/2014/main" val="2258746636"/>
                  </a:ext>
                </a:extLst>
              </a:tr>
              <a:tr h="1095232">
                <a:tc vMerge="1">
                  <a:txBody>
                    <a:bodyPr/>
                    <a:lstStyle/>
                    <a:p>
                      <a:endParaRPr lang="lt-LT"/>
                    </a:p>
                  </a:txBody>
                  <a:tcPr/>
                </a:tc>
                <a:tc>
                  <a:txBody>
                    <a:bodyPr/>
                    <a:lstStyle/>
                    <a:p>
                      <a:pPr algn="ctr" fontAlgn="t"/>
                      <a:endParaRPr lang="lt-LT" sz="1200" b="1" kern="1200" dirty="0">
                        <a:solidFill>
                          <a:srgbClr val="0B5394"/>
                        </a:solidFill>
                        <a:latin typeface="Calibri Light" panose="020F0302020204030204" pitchFamily="34" charset="0"/>
                        <a:ea typeface="+mn-ea"/>
                        <a:cs typeface="Calibri Light" panose="020F0302020204030204" pitchFamily="34" charset="0"/>
                      </a:endParaRPr>
                    </a:p>
                    <a:p>
                      <a:pPr algn="ctr" fontAlgn="t"/>
                      <a:endParaRPr lang="lt-LT" sz="1200" b="1" kern="1200" dirty="0">
                        <a:solidFill>
                          <a:srgbClr val="0B5394"/>
                        </a:solidFill>
                        <a:latin typeface="Calibri Light" panose="020F0302020204030204" pitchFamily="34" charset="0"/>
                        <a:ea typeface="+mn-ea"/>
                        <a:cs typeface="Calibri Light" panose="020F0302020204030204" pitchFamily="34" charset="0"/>
                      </a:endParaRPr>
                    </a:p>
                    <a:p>
                      <a:pPr algn="ctr" fontAlgn="t"/>
                      <a:r>
                        <a:rPr lang="lt-LT" sz="1200" b="1" kern="1200" dirty="0">
                          <a:solidFill>
                            <a:srgbClr val="0B5394"/>
                          </a:solidFill>
                          <a:latin typeface="Calibri Light" panose="020F0302020204030204" pitchFamily="34" charset="0"/>
                          <a:ea typeface="+mn-ea"/>
                          <a:cs typeface="Calibri Light" panose="020F0302020204030204" pitchFamily="34" charset="0"/>
                        </a:rPr>
                        <a:t>Asmenų</a:t>
                      </a:r>
                    </a:p>
                  </a:txBody>
                  <a:tcPr marL="5161" marR="5161" marT="5161" marB="0">
                    <a:solidFill>
                      <a:schemeClr val="tx1"/>
                    </a:solidFill>
                  </a:tcPr>
                </a:tc>
                <a:tc>
                  <a:txBody>
                    <a:bodyPr/>
                    <a:lstStyle/>
                    <a:p>
                      <a:pPr algn="ctr" fontAlgn="t"/>
                      <a:endParaRPr lang="lt-LT" sz="1200" b="1" kern="1200" dirty="0">
                        <a:solidFill>
                          <a:srgbClr val="0B5394"/>
                        </a:solidFill>
                        <a:latin typeface="Calibri Light" panose="020F0302020204030204" pitchFamily="34" charset="0"/>
                        <a:ea typeface="+mn-ea"/>
                        <a:cs typeface="Calibri Light" panose="020F0302020204030204" pitchFamily="34" charset="0"/>
                      </a:endParaRPr>
                    </a:p>
                    <a:p>
                      <a:pPr algn="ctr" fontAlgn="t"/>
                      <a:endParaRPr lang="lt-LT" sz="1200" b="1" kern="1200" dirty="0">
                        <a:solidFill>
                          <a:srgbClr val="0B5394"/>
                        </a:solidFill>
                        <a:latin typeface="Calibri Light" panose="020F0302020204030204" pitchFamily="34" charset="0"/>
                        <a:ea typeface="+mn-ea"/>
                        <a:cs typeface="Calibri Light" panose="020F0302020204030204" pitchFamily="34" charset="0"/>
                      </a:endParaRPr>
                    </a:p>
                    <a:p>
                      <a:pPr algn="ctr" fontAlgn="t"/>
                      <a:r>
                        <a:rPr lang="lt-LT" sz="1200" b="1" kern="1200" dirty="0">
                          <a:solidFill>
                            <a:srgbClr val="0B5394"/>
                          </a:solidFill>
                          <a:latin typeface="Calibri Light" panose="020F0302020204030204" pitchFamily="34" charset="0"/>
                          <a:ea typeface="+mn-ea"/>
                          <a:cs typeface="Calibri Light" panose="020F0302020204030204" pitchFamily="34" charset="0"/>
                        </a:rPr>
                        <a:t>Šeimų</a:t>
                      </a:r>
                    </a:p>
                  </a:txBody>
                  <a:tcPr marL="5161" marR="5161" marT="5161" marB="0">
                    <a:solidFill>
                      <a:schemeClr val="tx1"/>
                    </a:solidFill>
                  </a:tcPr>
                </a:tc>
                <a:tc>
                  <a:txBody>
                    <a:bodyPr/>
                    <a:lstStyle/>
                    <a:p>
                      <a:pPr algn="ctr" fontAlgn="t"/>
                      <a:endParaRPr lang="lt-LT" sz="1200" b="1" kern="1200" dirty="0">
                        <a:solidFill>
                          <a:srgbClr val="0B5394"/>
                        </a:solidFill>
                        <a:latin typeface="Calibri Light" panose="020F0302020204030204" pitchFamily="34" charset="0"/>
                        <a:ea typeface="+mn-ea"/>
                        <a:cs typeface="Calibri Light" panose="020F0302020204030204" pitchFamily="34" charset="0"/>
                      </a:endParaRPr>
                    </a:p>
                    <a:p>
                      <a:pPr algn="ctr" fontAlgn="t"/>
                      <a:endParaRPr lang="lt-LT" sz="1200" b="1" kern="1200" dirty="0">
                        <a:solidFill>
                          <a:srgbClr val="0B5394"/>
                        </a:solidFill>
                        <a:latin typeface="Calibri Light" panose="020F0302020204030204" pitchFamily="34" charset="0"/>
                        <a:ea typeface="+mn-ea"/>
                        <a:cs typeface="Calibri Light" panose="020F0302020204030204" pitchFamily="34" charset="0"/>
                      </a:endParaRPr>
                    </a:p>
                    <a:p>
                      <a:pPr algn="ctr" fontAlgn="t"/>
                      <a:r>
                        <a:rPr lang="lt-LT" sz="1200" b="1" kern="1200" dirty="0">
                          <a:solidFill>
                            <a:srgbClr val="0B5394"/>
                          </a:solidFill>
                          <a:latin typeface="Calibri Light" panose="020F0302020204030204" pitchFamily="34" charset="0"/>
                          <a:ea typeface="+mn-ea"/>
                          <a:cs typeface="Calibri Light" panose="020F0302020204030204" pitchFamily="34" charset="0"/>
                        </a:rPr>
                        <a:t>Suma (eurais)</a:t>
                      </a:r>
                    </a:p>
                  </a:txBody>
                  <a:tcPr marL="5161" marR="5161" marT="5161" marB="0">
                    <a:solidFill>
                      <a:schemeClr val="tx1"/>
                    </a:solidFill>
                  </a:tcPr>
                </a:tc>
                <a:tc>
                  <a:txBody>
                    <a:bodyPr/>
                    <a:lstStyle/>
                    <a:p>
                      <a:pPr algn="ctr" fontAlgn="t"/>
                      <a:endParaRPr lang="lt-LT" sz="1200" b="1" kern="1200" dirty="0">
                        <a:solidFill>
                          <a:srgbClr val="0B5394"/>
                        </a:solidFill>
                        <a:latin typeface="Calibri Light" panose="020F0302020204030204" pitchFamily="34" charset="0"/>
                        <a:ea typeface="+mn-ea"/>
                        <a:cs typeface="Calibri Light" panose="020F0302020204030204" pitchFamily="34" charset="0"/>
                      </a:endParaRPr>
                    </a:p>
                    <a:p>
                      <a:pPr algn="ctr" fontAlgn="t"/>
                      <a:r>
                        <a:rPr lang="lt-LT" sz="1200" b="1" kern="1200" dirty="0">
                          <a:solidFill>
                            <a:srgbClr val="0B5394"/>
                          </a:solidFill>
                          <a:latin typeface="Calibri Light" panose="020F0302020204030204" pitchFamily="34" charset="0"/>
                          <a:ea typeface="+mn-ea"/>
                          <a:cs typeface="Calibri Light" panose="020F0302020204030204" pitchFamily="34" charset="0"/>
                        </a:rPr>
                        <a:t>Skirtumas</a:t>
                      </a:r>
                    </a:p>
                    <a:p>
                      <a:pPr algn="ctr" fontAlgn="t"/>
                      <a:r>
                        <a:rPr lang="lt-LT" sz="1200" b="1" kern="1200" dirty="0">
                          <a:solidFill>
                            <a:srgbClr val="0B5394"/>
                          </a:solidFill>
                          <a:latin typeface="Calibri Light" panose="020F0302020204030204" pitchFamily="34" charset="0"/>
                          <a:ea typeface="+mn-ea"/>
                          <a:cs typeface="Calibri Light" panose="020F0302020204030204" pitchFamily="34" charset="0"/>
                        </a:rPr>
                        <a:t>2019-2020 m. (proc.)</a:t>
                      </a:r>
                    </a:p>
                  </a:txBody>
                  <a:tcPr marL="5161" marR="5161" marT="5161" marB="0">
                    <a:solidFill>
                      <a:schemeClr val="tx1"/>
                    </a:solidFill>
                  </a:tcPr>
                </a:tc>
                <a:extLst>
                  <a:ext uri="{0D108BD9-81ED-4DB2-BD59-A6C34878D82A}">
                    <a16:rowId xmlns:a16="http://schemas.microsoft.com/office/drawing/2014/main" val="965211937"/>
                  </a:ext>
                </a:extLst>
              </a:tr>
              <a:tr h="191481">
                <a:tc>
                  <a:txBody>
                    <a:bodyPr/>
                    <a:lstStyle/>
                    <a:p>
                      <a:pPr algn="just" fontAlgn="t"/>
                      <a:r>
                        <a:rPr lang="lt-LT" sz="1200" b="0" kern="1200" dirty="0">
                          <a:solidFill>
                            <a:srgbClr val="0B5394"/>
                          </a:solidFill>
                          <a:latin typeface="Calibri Light" panose="020F0302020204030204" pitchFamily="34" charset="0"/>
                          <a:ea typeface="+mn-ea"/>
                          <a:cs typeface="Calibri Light" panose="020F0302020204030204" pitchFamily="34" charset="0"/>
                        </a:rPr>
                        <a:t>Vienkartinė išmoka vaikui</a:t>
                      </a:r>
                    </a:p>
                  </a:txBody>
                  <a:tcPr marL="5161" marR="5161" marT="5161" marB="0"/>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160</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157</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68398</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-14,3</a:t>
                      </a:r>
                    </a:p>
                  </a:txBody>
                  <a:tcPr marL="5161" marR="5161" marT="5161" marB="0" anchor="b"/>
                </a:tc>
                <a:extLst>
                  <a:ext uri="{0D108BD9-81ED-4DB2-BD59-A6C34878D82A}">
                    <a16:rowId xmlns:a16="http://schemas.microsoft.com/office/drawing/2014/main" val="3404311609"/>
                  </a:ext>
                </a:extLst>
              </a:tr>
              <a:tr h="191481">
                <a:tc>
                  <a:txBody>
                    <a:bodyPr/>
                    <a:lstStyle/>
                    <a:p>
                      <a:pPr algn="just" fontAlgn="t"/>
                      <a:r>
                        <a:rPr lang="lt-LT" sz="1200" b="0" kern="1200" dirty="0">
                          <a:solidFill>
                            <a:srgbClr val="0B5394"/>
                          </a:solidFill>
                          <a:latin typeface="Calibri Light" panose="020F0302020204030204" pitchFamily="34" charset="0"/>
                          <a:ea typeface="+mn-ea"/>
                          <a:cs typeface="Calibri Light" panose="020F0302020204030204" pitchFamily="34" charset="0"/>
                        </a:rPr>
                        <a:t>Laidojimo pašalpa</a:t>
                      </a:r>
                    </a:p>
                  </a:txBody>
                  <a:tcPr marL="5161" marR="5161" marT="5161" marB="0"/>
                </a:tc>
                <a:tc>
                  <a:txBody>
                    <a:bodyPr/>
                    <a:lstStyle/>
                    <a:p>
                      <a:pPr algn="ctr" fontAlgn="b"/>
                      <a:r>
                        <a:rPr lang="lt-LT" sz="1200" b="0" kern="1200">
                          <a:solidFill>
                            <a:srgbClr val="0B5394"/>
                          </a:solidFill>
                          <a:latin typeface="Calibri Light" panose="020F0302020204030204" pitchFamily="34" charset="0"/>
                          <a:ea typeface="+mn-ea"/>
                          <a:cs typeface="Calibri Light" panose="020F0302020204030204" pitchFamily="34" charset="0"/>
                        </a:rPr>
                        <a:t>278</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265</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86720</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-4,0</a:t>
                      </a:r>
                    </a:p>
                  </a:txBody>
                  <a:tcPr marL="5161" marR="5161" marT="5161" marB="0" anchor="b"/>
                </a:tc>
                <a:extLst>
                  <a:ext uri="{0D108BD9-81ED-4DB2-BD59-A6C34878D82A}">
                    <a16:rowId xmlns:a16="http://schemas.microsoft.com/office/drawing/2014/main" val="1856872378"/>
                  </a:ext>
                </a:extLst>
              </a:tr>
              <a:tr h="377706">
                <a:tc>
                  <a:txBody>
                    <a:bodyPr/>
                    <a:lstStyle/>
                    <a:p>
                      <a:pPr algn="just" fontAlgn="t"/>
                      <a:r>
                        <a:rPr lang="lt-LT" sz="1200" b="0" kern="1200">
                          <a:solidFill>
                            <a:srgbClr val="0B5394"/>
                          </a:solidFill>
                          <a:latin typeface="Calibri Light" panose="020F0302020204030204" pitchFamily="34" charset="0"/>
                          <a:ea typeface="+mn-ea"/>
                          <a:cs typeface="Calibri Light" panose="020F0302020204030204" pitchFamily="34" charset="0"/>
                        </a:rPr>
                        <a:t>Parama užsienyje mirusių LR piliečių palaikams parvežti į LR</a:t>
                      </a:r>
                    </a:p>
                  </a:txBody>
                  <a:tcPr marL="5161" marR="5161" marT="5161" marB="0"/>
                </a:tc>
                <a:tc>
                  <a:txBody>
                    <a:bodyPr/>
                    <a:lstStyle/>
                    <a:p>
                      <a:pPr algn="ctr" fontAlgn="b"/>
                      <a:r>
                        <a:rPr lang="lt-LT" sz="1200" b="0" kern="1200">
                          <a:solidFill>
                            <a:srgbClr val="0B5394"/>
                          </a:solidFill>
                          <a:latin typeface="Calibri Light" panose="020F0302020204030204" pitchFamily="34" charset="0"/>
                          <a:ea typeface="+mn-ea"/>
                          <a:cs typeface="Calibri Light" panose="020F0302020204030204" pitchFamily="34" charset="0"/>
                        </a:rPr>
                        <a:t>4</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4</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8212</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-10,4</a:t>
                      </a:r>
                    </a:p>
                  </a:txBody>
                  <a:tcPr marL="5161" marR="5161" marT="5161" marB="0" anchor="b"/>
                </a:tc>
                <a:extLst>
                  <a:ext uri="{0D108BD9-81ED-4DB2-BD59-A6C34878D82A}">
                    <a16:rowId xmlns:a16="http://schemas.microsoft.com/office/drawing/2014/main" val="4067241901"/>
                  </a:ext>
                </a:extLst>
              </a:tr>
              <a:tr h="191481">
                <a:tc>
                  <a:txBody>
                    <a:bodyPr/>
                    <a:lstStyle/>
                    <a:p>
                      <a:pPr algn="just" fontAlgn="t"/>
                      <a:r>
                        <a:rPr lang="lt-LT" sz="1200" b="0" kern="1200" dirty="0">
                          <a:solidFill>
                            <a:srgbClr val="0B5394"/>
                          </a:solidFill>
                          <a:latin typeface="Calibri Light" panose="020F0302020204030204" pitchFamily="34" charset="0"/>
                          <a:ea typeface="+mn-ea"/>
                          <a:cs typeface="Calibri Light" panose="020F0302020204030204" pitchFamily="34" charset="0"/>
                        </a:rPr>
                        <a:t>Asmenų pervežimas į teismo medicinos ekspertizę</a:t>
                      </a:r>
                    </a:p>
                  </a:txBody>
                  <a:tcPr marL="5161" marR="5161" marT="5161" marB="0"/>
                </a:tc>
                <a:tc>
                  <a:txBody>
                    <a:bodyPr/>
                    <a:lstStyle/>
                    <a:p>
                      <a:pPr algn="ctr" fontAlgn="b"/>
                      <a:r>
                        <a:rPr lang="lt-LT" sz="1200" b="0" kern="1200">
                          <a:solidFill>
                            <a:srgbClr val="0B5394"/>
                          </a:solidFill>
                          <a:latin typeface="Calibri Light" panose="020F0302020204030204" pitchFamily="34" charset="0"/>
                          <a:ea typeface="+mn-ea"/>
                          <a:cs typeface="Calibri Light" panose="020F0302020204030204" pitchFamily="34" charset="0"/>
                        </a:rPr>
                        <a:t>38</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38</a:t>
                      </a:r>
                    </a:p>
                  </a:txBody>
                  <a:tcPr marL="5161" marR="5161" marT="5161" marB="0" anchor="b"/>
                </a:tc>
                <a:tc>
                  <a:txBody>
                    <a:bodyPr/>
                    <a:lstStyle/>
                    <a:p>
                      <a:pPr algn="ctr" fontAlgn="b"/>
                      <a:r>
                        <a:rPr lang="lt-LT" sz="1200" b="0" kern="1200">
                          <a:solidFill>
                            <a:srgbClr val="0B5394"/>
                          </a:solidFill>
                          <a:latin typeface="Calibri Light" panose="020F0302020204030204" pitchFamily="34" charset="0"/>
                          <a:ea typeface="+mn-ea"/>
                          <a:cs typeface="Calibri Light" panose="020F0302020204030204" pitchFamily="34" charset="0"/>
                        </a:rPr>
                        <a:t>8379</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0,0</a:t>
                      </a:r>
                    </a:p>
                  </a:txBody>
                  <a:tcPr marL="5161" marR="5161" marT="5161" marB="0" anchor="b"/>
                </a:tc>
                <a:extLst>
                  <a:ext uri="{0D108BD9-81ED-4DB2-BD59-A6C34878D82A}">
                    <a16:rowId xmlns:a16="http://schemas.microsoft.com/office/drawing/2014/main" val="1986298866"/>
                  </a:ext>
                </a:extLst>
              </a:tr>
              <a:tr h="191481">
                <a:tc>
                  <a:txBody>
                    <a:bodyPr/>
                    <a:lstStyle/>
                    <a:p>
                      <a:pPr algn="just" fontAlgn="t"/>
                      <a:r>
                        <a:rPr lang="lt-LT" sz="1200" b="0" kern="1200" dirty="0">
                          <a:solidFill>
                            <a:srgbClr val="0B5394"/>
                          </a:solidFill>
                          <a:latin typeface="Calibri Light" panose="020F0302020204030204" pitchFamily="34" charset="0"/>
                          <a:ea typeface="+mn-ea"/>
                          <a:cs typeface="Calibri Light" panose="020F0302020204030204" pitchFamily="34" charset="0"/>
                        </a:rPr>
                        <a:t>Laidojimas savivaldybės lėšomis</a:t>
                      </a:r>
                    </a:p>
                  </a:txBody>
                  <a:tcPr marL="5161" marR="5161" marT="5161" marB="0"/>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5</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5</a:t>
                      </a:r>
                    </a:p>
                  </a:txBody>
                  <a:tcPr marL="5161" marR="5161" marT="5161" marB="0" anchor="b"/>
                </a:tc>
                <a:tc>
                  <a:txBody>
                    <a:bodyPr/>
                    <a:lstStyle/>
                    <a:p>
                      <a:pPr algn="ctr" fontAlgn="b"/>
                      <a:r>
                        <a:rPr lang="lt-LT" sz="1200" b="0" kern="1200">
                          <a:solidFill>
                            <a:srgbClr val="0B5394"/>
                          </a:solidFill>
                          <a:latin typeface="Calibri Light" panose="020F0302020204030204" pitchFamily="34" charset="0"/>
                          <a:ea typeface="+mn-ea"/>
                          <a:cs typeface="Calibri Light" panose="020F0302020204030204" pitchFamily="34" charset="0"/>
                        </a:rPr>
                        <a:t>636</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-74,1</a:t>
                      </a:r>
                    </a:p>
                  </a:txBody>
                  <a:tcPr marL="5161" marR="5161" marT="5161" marB="0" anchor="b"/>
                </a:tc>
                <a:extLst>
                  <a:ext uri="{0D108BD9-81ED-4DB2-BD59-A6C34878D82A}">
                    <a16:rowId xmlns:a16="http://schemas.microsoft.com/office/drawing/2014/main" val="1677797451"/>
                  </a:ext>
                </a:extLst>
              </a:tr>
              <a:tr h="191481">
                <a:tc>
                  <a:txBody>
                    <a:bodyPr/>
                    <a:lstStyle/>
                    <a:p>
                      <a:pPr algn="just" fontAlgn="t"/>
                      <a:r>
                        <a:rPr lang="nn-NO" sz="1200" b="0" kern="1200" dirty="0">
                          <a:solidFill>
                            <a:srgbClr val="0B5394"/>
                          </a:solidFill>
                          <a:latin typeface="Calibri Light" panose="020F0302020204030204" pitchFamily="34" charset="0"/>
                          <a:ea typeface="+mn-ea"/>
                          <a:cs typeface="Calibri Light" panose="020F0302020204030204" pitchFamily="34" charset="0"/>
                        </a:rPr>
                        <a:t>Vienkartinė, tikslinė ir periodinė pašalpa</a:t>
                      </a:r>
                    </a:p>
                  </a:txBody>
                  <a:tcPr marL="5161" marR="5161" marT="5161" marB="0"/>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211</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162</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14567</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22,0</a:t>
                      </a:r>
                    </a:p>
                  </a:txBody>
                  <a:tcPr marL="5161" marR="5161" marT="5161" marB="0" anchor="b"/>
                </a:tc>
                <a:extLst>
                  <a:ext uri="{0D108BD9-81ED-4DB2-BD59-A6C34878D82A}">
                    <a16:rowId xmlns:a16="http://schemas.microsoft.com/office/drawing/2014/main" val="3339499855"/>
                  </a:ext>
                </a:extLst>
              </a:tr>
              <a:tr h="191481">
                <a:tc>
                  <a:txBody>
                    <a:bodyPr/>
                    <a:lstStyle/>
                    <a:p>
                      <a:pPr algn="just" fontAlgn="t"/>
                      <a:r>
                        <a:rPr lang="lt-LT" sz="1200" b="0" kern="1200" dirty="0">
                          <a:solidFill>
                            <a:srgbClr val="0B5394"/>
                          </a:solidFill>
                          <a:latin typeface="Calibri Light" panose="020F0302020204030204" pitchFamily="34" charset="0"/>
                          <a:ea typeface="+mn-ea"/>
                          <a:cs typeface="Calibri Light" panose="020F0302020204030204" pitchFamily="34" charset="0"/>
                        </a:rPr>
                        <a:t>Vienkartinė išmoka būstui įsigyti arba įsikurti</a:t>
                      </a:r>
                    </a:p>
                  </a:txBody>
                  <a:tcPr marL="5161" marR="5161" marT="5161" marB="0"/>
                </a:tc>
                <a:tc>
                  <a:txBody>
                    <a:bodyPr/>
                    <a:lstStyle/>
                    <a:p>
                      <a:pPr algn="ctr" fontAlgn="b"/>
                      <a:r>
                        <a:rPr lang="lt-LT" sz="1200" b="0" kern="1200">
                          <a:solidFill>
                            <a:srgbClr val="0B5394"/>
                          </a:solidFill>
                          <a:latin typeface="Calibri Light" panose="020F0302020204030204" pitchFamily="34" charset="0"/>
                          <a:ea typeface="+mn-ea"/>
                          <a:cs typeface="Calibri Light" panose="020F0302020204030204" pitchFamily="34" charset="0"/>
                        </a:rPr>
                        <a:t>11</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11</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19958</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-7,2</a:t>
                      </a:r>
                    </a:p>
                  </a:txBody>
                  <a:tcPr marL="5161" marR="5161" marT="5161" marB="0" anchor="b"/>
                </a:tc>
                <a:extLst>
                  <a:ext uri="{0D108BD9-81ED-4DB2-BD59-A6C34878D82A}">
                    <a16:rowId xmlns:a16="http://schemas.microsoft.com/office/drawing/2014/main" val="155337513"/>
                  </a:ext>
                </a:extLst>
              </a:tr>
              <a:tr h="191481">
                <a:tc>
                  <a:txBody>
                    <a:bodyPr/>
                    <a:lstStyle/>
                    <a:p>
                      <a:pPr algn="just" fontAlgn="t"/>
                      <a:r>
                        <a:rPr lang="lt-LT" sz="1200" b="0" kern="1200" dirty="0">
                          <a:solidFill>
                            <a:srgbClr val="0B5394"/>
                          </a:solidFill>
                          <a:latin typeface="Calibri Light" panose="020F0302020204030204" pitchFamily="34" charset="0"/>
                          <a:ea typeface="+mn-ea"/>
                          <a:cs typeface="Calibri Light" panose="020F0302020204030204" pitchFamily="34" charset="0"/>
                        </a:rPr>
                        <a:t>Socialinė pašalpa</a:t>
                      </a:r>
                    </a:p>
                  </a:txBody>
                  <a:tcPr marL="5161" marR="5161" marT="5161" marB="0"/>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1241</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817</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472834</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-17,5</a:t>
                      </a:r>
                    </a:p>
                  </a:txBody>
                  <a:tcPr marL="5161" marR="5161" marT="5161" marB="0" anchor="b"/>
                </a:tc>
                <a:extLst>
                  <a:ext uri="{0D108BD9-81ED-4DB2-BD59-A6C34878D82A}">
                    <a16:rowId xmlns:a16="http://schemas.microsoft.com/office/drawing/2014/main" val="2525662771"/>
                  </a:ext>
                </a:extLst>
              </a:tr>
              <a:tr h="191481">
                <a:tc>
                  <a:txBody>
                    <a:bodyPr/>
                    <a:lstStyle/>
                    <a:p>
                      <a:pPr algn="just" fontAlgn="t"/>
                      <a:r>
                        <a:rPr lang="lt-LT" sz="1200" b="0" kern="1200">
                          <a:solidFill>
                            <a:srgbClr val="0B5394"/>
                          </a:solidFill>
                          <a:latin typeface="Calibri Light" panose="020F0302020204030204" pitchFamily="34" charset="0"/>
                          <a:ea typeface="+mn-ea"/>
                          <a:cs typeface="Calibri Light" panose="020F0302020204030204" pitchFamily="34" charset="0"/>
                        </a:rPr>
                        <a:t>Globos (rūpybos) išmoka</a:t>
                      </a:r>
                    </a:p>
                  </a:txBody>
                  <a:tcPr marL="5161" marR="5161" marT="5161" marB="0"/>
                </a:tc>
                <a:tc>
                  <a:txBody>
                    <a:bodyPr/>
                    <a:lstStyle/>
                    <a:p>
                      <a:pPr algn="ctr" fontAlgn="b"/>
                      <a:r>
                        <a:rPr lang="lt-LT" sz="1200" b="0" kern="1200">
                          <a:solidFill>
                            <a:srgbClr val="0B5394"/>
                          </a:solidFill>
                          <a:latin typeface="Calibri Light" panose="020F0302020204030204" pitchFamily="34" charset="0"/>
                          <a:ea typeface="+mn-ea"/>
                          <a:cs typeface="Calibri Light" panose="020F0302020204030204" pitchFamily="34" charset="0"/>
                        </a:rPr>
                        <a:t>69</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67</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82493</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-14,0</a:t>
                      </a:r>
                    </a:p>
                  </a:txBody>
                  <a:tcPr marL="5161" marR="5161" marT="5161" marB="0" anchor="b"/>
                </a:tc>
                <a:extLst>
                  <a:ext uri="{0D108BD9-81ED-4DB2-BD59-A6C34878D82A}">
                    <a16:rowId xmlns:a16="http://schemas.microsoft.com/office/drawing/2014/main" val="434043542"/>
                  </a:ext>
                </a:extLst>
              </a:tr>
              <a:tr h="191481">
                <a:tc>
                  <a:txBody>
                    <a:bodyPr/>
                    <a:lstStyle/>
                    <a:p>
                      <a:pPr algn="just" fontAlgn="t"/>
                      <a:r>
                        <a:rPr lang="lt-LT" sz="1200" b="0" kern="1200">
                          <a:solidFill>
                            <a:srgbClr val="0B5394"/>
                          </a:solidFill>
                          <a:latin typeface="Calibri Light" panose="020F0302020204030204" pitchFamily="34" charset="0"/>
                          <a:ea typeface="+mn-ea"/>
                          <a:cs typeface="Calibri Light" panose="020F0302020204030204" pitchFamily="34" charset="0"/>
                        </a:rPr>
                        <a:t>Globos (rūpybos) išmokos tikslinis priedas</a:t>
                      </a:r>
                    </a:p>
                  </a:txBody>
                  <a:tcPr marL="5161" marR="5161" marT="5161" marB="0"/>
                </a:tc>
                <a:tc>
                  <a:txBody>
                    <a:bodyPr/>
                    <a:lstStyle/>
                    <a:p>
                      <a:pPr algn="ctr" fontAlgn="b"/>
                      <a:r>
                        <a:rPr lang="lt-LT" sz="1200" b="0" kern="1200">
                          <a:solidFill>
                            <a:srgbClr val="0B5394"/>
                          </a:solidFill>
                          <a:latin typeface="Calibri Light" panose="020F0302020204030204" pitchFamily="34" charset="0"/>
                          <a:ea typeface="+mn-ea"/>
                          <a:cs typeface="Calibri Light" panose="020F0302020204030204" pitchFamily="34" charset="0"/>
                        </a:rPr>
                        <a:t>58</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53</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92595</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-13,1</a:t>
                      </a:r>
                    </a:p>
                  </a:txBody>
                  <a:tcPr marL="5161" marR="5161" marT="5161" marB="0" anchor="b"/>
                </a:tc>
                <a:extLst>
                  <a:ext uri="{0D108BD9-81ED-4DB2-BD59-A6C34878D82A}">
                    <a16:rowId xmlns:a16="http://schemas.microsoft.com/office/drawing/2014/main" val="1530426583"/>
                  </a:ext>
                </a:extLst>
              </a:tr>
              <a:tr h="191481">
                <a:tc>
                  <a:txBody>
                    <a:bodyPr/>
                    <a:lstStyle/>
                    <a:p>
                      <a:pPr algn="just" fontAlgn="t"/>
                      <a:r>
                        <a:rPr lang="lt-LT" sz="1200" b="1" i="1" kern="1200" dirty="0">
                          <a:solidFill>
                            <a:schemeClr val="bg1"/>
                          </a:solidFill>
                          <a:latin typeface="Calibri Light" panose="020F0302020204030204" pitchFamily="34" charset="0"/>
                          <a:ea typeface="+mn-ea"/>
                          <a:cs typeface="Calibri Light" panose="020F0302020204030204" pitchFamily="34" charset="0"/>
                        </a:rPr>
                        <a:t>Išmoka įvaikinus vaiką</a:t>
                      </a:r>
                    </a:p>
                  </a:txBody>
                  <a:tcPr marL="5161" marR="5161" marT="5161" marB="0"/>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2</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2</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5307</a:t>
                      </a:r>
                    </a:p>
                  </a:txBody>
                  <a:tcPr marL="5161" marR="5161" marT="5161" marB="0" anchor="b"/>
                </a:tc>
                <a:tc>
                  <a:txBody>
                    <a:bodyPr/>
                    <a:lstStyle/>
                    <a:p>
                      <a:pPr algn="r" fontAlgn="b"/>
                      <a:r>
                        <a:rPr lang="lt-LT" sz="1200" b="1" i="1" kern="1200" dirty="0">
                          <a:solidFill>
                            <a:schemeClr val="bg1"/>
                          </a:solidFill>
                          <a:latin typeface="Calibri Light" panose="020F0302020204030204" pitchFamily="34" charset="0"/>
                          <a:ea typeface="+mn-ea"/>
                          <a:cs typeface="Calibri Light" panose="020F0302020204030204" pitchFamily="34" charset="0"/>
                        </a:rPr>
                        <a:t>143,2</a:t>
                      </a:r>
                    </a:p>
                  </a:txBody>
                  <a:tcPr marL="5161" marR="5161" marT="5161" marB="0" anchor="b"/>
                </a:tc>
                <a:extLst>
                  <a:ext uri="{0D108BD9-81ED-4DB2-BD59-A6C34878D82A}">
                    <a16:rowId xmlns:a16="http://schemas.microsoft.com/office/drawing/2014/main" val="2880138409"/>
                  </a:ext>
                </a:extLst>
              </a:tr>
              <a:tr h="191481">
                <a:tc>
                  <a:txBody>
                    <a:bodyPr/>
                    <a:lstStyle/>
                    <a:p>
                      <a:pPr algn="just" fontAlgn="t"/>
                      <a:r>
                        <a:rPr lang="lt-LT" sz="1200" b="0" kern="1200" dirty="0">
                          <a:solidFill>
                            <a:srgbClr val="0B5394"/>
                          </a:solidFill>
                          <a:latin typeface="Calibri Light" panose="020F0302020204030204" pitchFamily="34" charset="0"/>
                          <a:ea typeface="+mn-ea"/>
                          <a:cs typeface="Calibri Light" panose="020F0302020204030204" pitchFamily="34" charset="0"/>
                        </a:rPr>
                        <a:t>Kompensacija už būsto šildymą, vandenį ir nuotekas</a:t>
                      </a:r>
                    </a:p>
                  </a:txBody>
                  <a:tcPr marL="5161" marR="5161" marT="5161" marB="0"/>
                </a:tc>
                <a:tc>
                  <a:txBody>
                    <a:bodyPr/>
                    <a:lstStyle/>
                    <a:p>
                      <a:pPr algn="ctr" fontAlgn="b"/>
                      <a:r>
                        <a:rPr lang="lt-LT" sz="1200" b="0" kern="1200">
                          <a:solidFill>
                            <a:srgbClr val="0B5394"/>
                          </a:solidFill>
                          <a:latin typeface="Calibri Light" panose="020F0302020204030204" pitchFamily="34" charset="0"/>
                          <a:ea typeface="+mn-ea"/>
                          <a:cs typeface="Calibri Light" panose="020F0302020204030204" pitchFamily="34" charset="0"/>
                        </a:rPr>
                        <a:t>2938</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2072</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249187</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-42,0</a:t>
                      </a:r>
                    </a:p>
                  </a:txBody>
                  <a:tcPr marL="5161" marR="5161" marT="5161" marB="0" anchor="b"/>
                </a:tc>
                <a:extLst>
                  <a:ext uri="{0D108BD9-81ED-4DB2-BD59-A6C34878D82A}">
                    <a16:rowId xmlns:a16="http://schemas.microsoft.com/office/drawing/2014/main" val="2370324106"/>
                  </a:ext>
                </a:extLst>
              </a:tr>
              <a:tr h="191481">
                <a:tc>
                  <a:txBody>
                    <a:bodyPr/>
                    <a:lstStyle/>
                    <a:p>
                      <a:pPr algn="just" fontAlgn="t"/>
                      <a:r>
                        <a:rPr lang="lt-LT" sz="1200" b="1" i="1" kern="1200" dirty="0">
                          <a:solidFill>
                            <a:schemeClr val="bg1"/>
                          </a:solidFill>
                          <a:latin typeface="Calibri Light" panose="020F0302020204030204" pitchFamily="34" charset="0"/>
                          <a:ea typeface="+mn-ea"/>
                          <a:cs typeface="Calibri Light" panose="020F0302020204030204" pitchFamily="34" charset="0"/>
                        </a:rPr>
                        <a:t>Vienkartinė išmoka vaikui (iš savivaldybės biudžeto)</a:t>
                      </a:r>
                    </a:p>
                  </a:txBody>
                  <a:tcPr marL="5161" marR="5161" marT="5161" marB="0"/>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88</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88</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17600</a:t>
                      </a:r>
                    </a:p>
                  </a:txBody>
                  <a:tcPr marL="5161" marR="5161" marT="5161" marB="0" anchor="b"/>
                </a:tc>
                <a:tc>
                  <a:txBody>
                    <a:bodyPr/>
                    <a:lstStyle/>
                    <a:p>
                      <a:pPr algn="r" fontAlgn="b"/>
                      <a:r>
                        <a:rPr lang="lt-LT" sz="1200" b="1" i="1" kern="1200" dirty="0">
                          <a:solidFill>
                            <a:schemeClr val="bg1"/>
                          </a:solidFill>
                          <a:latin typeface="Calibri Light" panose="020F0302020204030204" pitchFamily="34" charset="0"/>
                          <a:ea typeface="+mn-ea"/>
                          <a:cs typeface="Calibri Light" panose="020F0302020204030204" pitchFamily="34" charset="0"/>
                        </a:rPr>
                        <a:t>100,0</a:t>
                      </a:r>
                    </a:p>
                  </a:txBody>
                  <a:tcPr marL="5161" marR="5161" marT="5161" marB="0" anchor="b"/>
                </a:tc>
                <a:extLst>
                  <a:ext uri="{0D108BD9-81ED-4DB2-BD59-A6C34878D82A}">
                    <a16:rowId xmlns:a16="http://schemas.microsoft.com/office/drawing/2014/main" val="3395253629"/>
                  </a:ext>
                </a:extLst>
              </a:tr>
              <a:tr h="191481">
                <a:tc>
                  <a:txBody>
                    <a:bodyPr/>
                    <a:lstStyle/>
                    <a:p>
                      <a:pPr algn="just" fontAlgn="t"/>
                      <a:r>
                        <a:rPr lang="lt-LT" sz="1200" b="1" i="1" kern="1200" dirty="0">
                          <a:solidFill>
                            <a:schemeClr val="bg1"/>
                          </a:solidFill>
                          <a:latin typeface="Calibri Light" panose="020F0302020204030204" pitchFamily="34" charset="0"/>
                          <a:ea typeface="+mn-ea"/>
                          <a:cs typeface="Calibri Light" panose="020F0302020204030204" pitchFamily="34" charset="0"/>
                        </a:rPr>
                        <a:t>Vaiko laikinosios priežiūros išmoka</a:t>
                      </a:r>
                    </a:p>
                  </a:txBody>
                  <a:tcPr marL="5161" marR="5161" marT="5161" marB="0"/>
                </a:tc>
                <a:tc>
                  <a:txBody>
                    <a:bodyPr/>
                    <a:lstStyle/>
                    <a:p>
                      <a:pPr algn="ctr" fontAlgn="b"/>
                      <a:r>
                        <a:rPr lang="lt-LT" sz="1200" b="1" i="1" kern="1200">
                          <a:solidFill>
                            <a:schemeClr val="bg1"/>
                          </a:solidFill>
                          <a:latin typeface="Calibri Light" panose="020F0302020204030204" pitchFamily="34" charset="0"/>
                          <a:ea typeface="+mn-ea"/>
                          <a:cs typeface="Calibri Light" panose="020F0302020204030204" pitchFamily="34" charset="0"/>
                        </a:rPr>
                        <a:t>13</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8</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4507</a:t>
                      </a:r>
                    </a:p>
                  </a:txBody>
                  <a:tcPr marL="5161" marR="5161" marT="5161" marB="0" anchor="b"/>
                </a:tc>
                <a:tc>
                  <a:txBody>
                    <a:bodyPr/>
                    <a:lstStyle/>
                    <a:p>
                      <a:pPr algn="r" fontAlgn="b"/>
                      <a:r>
                        <a:rPr lang="lt-LT" sz="1200" b="1" i="1" kern="1200" dirty="0">
                          <a:solidFill>
                            <a:schemeClr val="bg1"/>
                          </a:solidFill>
                          <a:latin typeface="Calibri Light" panose="020F0302020204030204" pitchFamily="34" charset="0"/>
                          <a:ea typeface="+mn-ea"/>
                          <a:cs typeface="Calibri Light" panose="020F0302020204030204" pitchFamily="34" charset="0"/>
                        </a:rPr>
                        <a:t>100,0</a:t>
                      </a:r>
                    </a:p>
                  </a:txBody>
                  <a:tcPr marL="5161" marR="5161" marT="5161" marB="0" anchor="b"/>
                </a:tc>
                <a:extLst>
                  <a:ext uri="{0D108BD9-81ED-4DB2-BD59-A6C34878D82A}">
                    <a16:rowId xmlns:a16="http://schemas.microsoft.com/office/drawing/2014/main" val="214189002"/>
                  </a:ext>
                </a:extLst>
              </a:tr>
              <a:tr h="191481">
                <a:tc>
                  <a:txBody>
                    <a:bodyPr/>
                    <a:lstStyle/>
                    <a:p>
                      <a:pPr algn="just" fontAlgn="t"/>
                      <a:r>
                        <a:rPr lang="lt-LT" sz="1200" b="1" i="1" kern="1200" dirty="0">
                          <a:solidFill>
                            <a:schemeClr val="bg1"/>
                          </a:solidFill>
                          <a:latin typeface="Calibri Light" panose="020F0302020204030204" pitchFamily="34" charset="0"/>
                          <a:ea typeface="+mn-ea"/>
                          <a:cs typeface="Calibri Light" panose="020F0302020204030204" pitchFamily="34" charset="0"/>
                        </a:rPr>
                        <a:t>Parama mokymosi reikmenimis pirmokams</a:t>
                      </a:r>
                    </a:p>
                  </a:txBody>
                  <a:tcPr marL="5161" marR="5161" marT="5161" marB="0"/>
                </a:tc>
                <a:tc>
                  <a:txBody>
                    <a:bodyPr/>
                    <a:lstStyle/>
                    <a:p>
                      <a:pPr algn="ctr" fontAlgn="b"/>
                      <a:r>
                        <a:rPr lang="lt-LT" sz="1200" b="1" i="1" kern="1200">
                          <a:solidFill>
                            <a:schemeClr val="bg1"/>
                          </a:solidFill>
                          <a:latin typeface="Calibri Light" panose="020F0302020204030204" pitchFamily="34" charset="0"/>
                          <a:ea typeface="+mn-ea"/>
                          <a:cs typeface="Calibri Light" panose="020F0302020204030204" pitchFamily="34" charset="0"/>
                        </a:rPr>
                        <a:t>183</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183</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8882</a:t>
                      </a:r>
                    </a:p>
                  </a:txBody>
                  <a:tcPr marL="5161" marR="5161" marT="5161" marB="0" anchor="b"/>
                </a:tc>
                <a:tc>
                  <a:txBody>
                    <a:bodyPr/>
                    <a:lstStyle/>
                    <a:p>
                      <a:pPr algn="r" fontAlgn="b"/>
                      <a:r>
                        <a:rPr lang="lt-LT" sz="1200" b="1" i="1" kern="1200" dirty="0">
                          <a:solidFill>
                            <a:schemeClr val="bg1"/>
                          </a:solidFill>
                          <a:latin typeface="Calibri Light" panose="020F0302020204030204" pitchFamily="34" charset="0"/>
                          <a:ea typeface="+mn-ea"/>
                          <a:cs typeface="Calibri Light" panose="020F0302020204030204" pitchFamily="34" charset="0"/>
                        </a:rPr>
                        <a:t>100,0</a:t>
                      </a:r>
                    </a:p>
                  </a:txBody>
                  <a:tcPr marL="5161" marR="5161" marT="5161" marB="0" anchor="b"/>
                </a:tc>
                <a:extLst>
                  <a:ext uri="{0D108BD9-81ED-4DB2-BD59-A6C34878D82A}">
                    <a16:rowId xmlns:a16="http://schemas.microsoft.com/office/drawing/2014/main" val="19643786"/>
                  </a:ext>
                </a:extLst>
              </a:tr>
              <a:tr h="191481">
                <a:tc>
                  <a:txBody>
                    <a:bodyPr/>
                    <a:lstStyle/>
                    <a:p>
                      <a:pPr algn="just" fontAlgn="t"/>
                      <a:r>
                        <a:rPr lang="lt-LT" sz="1200" b="0" kern="1200" dirty="0">
                          <a:solidFill>
                            <a:srgbClr val="0B5394"/>
                          </a:solidFill>
                          <a:latin typeface="Calibri Light" panose="020F0302020204030204" pitchFamily="34" charset="0"/>
                          <a:ea typeface="+mn-ea"/>
                          <a:cs typeface="Calibri Light" panose="020F0302020204030204" pitchFamily="34" charset="0"/>
                        </a:rPr>
                        <a:t>Slaugos išlaidų tikslinė kompensacija</a:t>
                      </a:r>
                    </a:p>
                  </a:txBody>
                  <a:tcPr marL="5161" marR="5161" marT="5161" marB="0"/>
                </a:tc>
                <a:tc>
                  <a:txBody>
                    <a:bodyPr/>
                    <a:lstStyle/>
                    <a:p>
                      <a:pPr algn="ctr" fontAlgn="b"/>
                      <a:r>
                        <a:rPr lang="lt-LT" sz="1200" b="0" kern="1200">
                          <a:solidFill>
                            <a:srgbClr val="0B5394"/>
                          </a:solidFill>
                          <a:latin typeface="Calibri Light" panose="020F0302020204030204" pitchFamily="34" charset="0"/>
                          <a:ea typeface="+mn-ea"/>
                          <a:cs typeface="Calibri Light" panose="020F0302020204030204" pitchFamily="34" charset="0"/>
                        </a:rPr>
                        <a:t>162</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162</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531128</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-0,3</a:t>
                      </a:r>
                    </a:p>
                  </a:txBody>
                  <a:tcPr marL="5161" marR="5161" marT="5161" marB="0" anchor="b"/>
                </a:tc>
                <a:extLst>
                  <a:ext uri="{0D108BD9-81ED-4DB2-BD59-A6C34878D82A}">
                    <a16:rowId xmlns:a16="http://schemas.microsoft.com/office/drawing/2014/main" val="3707417342"/>
                  </a:ext>
                </a:extLst>
              </a:tr>
              <a:tr h="191481">
                <a:tc>
                  <a:txBody>
                    <a:bodyPr/>
                    <a:lstStyle/>
                    <a:p>
                      <a:pPr algn="just" fontAlgn="t"/>
                      <a:r>
                        <a:rPr lang="lt-LT" sz="1200" b="1" i="1" kern="1200" dirty="0">
                          <a:solidFill>
                            <a:schemeClr val="bg1"/>
                          </a:solidFill>
                          <a:latin typeface="Calibri Light" panose="020F0302020204030204" pitchFamily="34" charset="0"/>
                          <a:ea typeface="+mn-ea"/>
                          <a:cs typeface="Calibri Light" panose="020F0302020204030204" pitchFamily="34" charset="0"/>
                        </a:rPr>
                        <a:t>Priežiūros (pagalbos) išlaidų tikslinė kompensacija</a:t>
                      </a:r>
                    </a:p>
                  </a:txBody>
                  <a:tcPr marL="5161" marR="5161" marT="5161" marB="0"/>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344</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344</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356672</a:t>
                      </a:r>
                    </a:p>
                  </a:txBody>
                  <a:tcPr marL="5161" marR="5161" marT="5161" marB="0" anchor="b"/>
                </a:tc>
                <a:tc>
                  <a:txBody>
                    <a:bodyPr/>
                    <a:lstStyle/>
                    <a:p>
                      <a:pPr algn="r" fontAlgn="b"/>
                      <a:r>
                        <a:rPr lang="lt-LT" sz="1200" b="1" i="1" kern="1200" dirty="0">
                          <a:solidFill>
                            <a:schemeClr val="bg1"/>
                          </a:solidFill>
                          <a:latin typeface="Calibri Light" panose="020F0302020204030204" pitchFamily="34" charset="0"/>
                          <a:ea typeface="+mn-ea"/>
                          <a:cs typeface="Calibri Light" panose="020F0302020204030204" pitchFamily="34" charset="0"/>
                        </a:rPr>
                        <a:t>8,9</a:t>
                      </a:r>
                    </a:p>
                  </a:txBody>
                  <a:tcPr marL="5161" marR="5161" marT="5161" marB="0" anchor="b"/>
                </a:tc>
                <a:extLst>
                  <a:ext uri="{0D108BD9-81ED-4DB2-BD59-A6C34878D82A}">
                    <a16:rowId xmlns:a16="http://schemas.microsoft.com/office/drawing/2014/main" val="3824493218"/>
                  </a:ext>
                </a:extLst>
              </a:tr>
              <a:tr h="377706">
                <a:tc>
                  <a:txBody>
                    <a:bodyPr/>
                    <a:lstStyle/>
                    <a:p>
                      <a:pPr algn="just" fontAlgn="t"/>
                      <a:r>
                        <a:rPr lang="lt-LT" sz="1200" b="0" kern="1200" dirty="0">
                          <a:solidFill>
                            <a:srgbClr val="0B5394"/>
                          </a:solidFill>
                          <a:latin typeface="Calibri Light" panose="020F0302020204030204" pitchFamily="34" charset="0"/>
                          <a:ea typeface="+mn-ea"/>
                          <a:cs typeface="Calibri Light" panose="020F0302020204030204" pitchFamily="34" charset="0"/>
                        </a:rPr>
                        <a:t>Kompensacija už komunalines paslaugas visiškai neįgaliems asmenims</a:t>
                      </a:r>
                    </a:p>
                  </a:txBody>
                  <a:tcPr marL="5161" marR="5161" marT="5161" marB="0"/>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116</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116</a:t>
                      </a:r>
                    </a:p>
                  </a:txBody>
                  <a:tcPr marL="5161" marR="5161" marT="5161" marB="0" anchor="b"/>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3439</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-1,4</a:t>
                      </a:r>
                    </a:p>
                  </a:txBody>
                  <a:tcPr marL="5161" marR="5161" marT="5161" marB="0" anchor="b"/>
                </a:tc>
                <a:extLst>
                  <a:ext uri="{0D108BD9-81ED-4DB2-BD59-A6C34878D82A}">
                    <a16:rowId xmlns:a16="http://schemas.microsoft.com/office/drawing/2014/main" val="3259423426"/>
                  </a:ext>
                </a:extLst>
              </a:tr>
              <a:tr h="377706">
                <a:tc>
                  <a:txBody>
                    <a:bodyPr/>
                    <a:lstStyle/>
                    <a:p>
                      <a:pPr algn="just" fontAlgn="t"/>
                      <a:r>
                        <a:rPr lang="lt-LT" sz="1200" b="1" i="1" kern="1200">
                          <a:solidFill>
                            <a:schemeClr val="bg1"/>
                          </a:solidFill>
                          <a:latin typeface="Calibri Light" panose="020F0302020204030204" pitchFamily="34" charset="0"/>
                          <a:ea typeface="+mn-ea"/>
                          <a:cs typeface="Calibri Light" panose="020F0302020204030204" pitchFamily="34" charset="0"/>
                        </a:rPr>
                        <a:t>Vienkartinė išmoka šeimoms, auginančioms vaikus (įvaikius), ir vaikams, netekusiems tėvų globos</a:t>
                      </a:r>
                    </a:p>
                  </a:txBody>
                  <a:tcPr marL="5161" marR="5161" marT="5161" marB="0"/>
                </a:tc>
                <a:tc>
                  <a:txBody>
                    <a:bodyPr/>
                    <a:lstStyle/>
                    <a:p>
                      <a:pPr algn="ctr" fontAlgn="b"/>
                      <a:r>
                        <a:rPr lang="lt-LT" sz="1200" b="1" i="1" kern="1200">
                          <a:solidFill>
                            <a:schemeClr val="bg1"/>
                          </a:solidFill>
                          <a:latin typeface="Calibri Light" panose="020F0302020204030204" pitchFamily="34" charset="0"/>
                          <a:ea typeface="+mn-ea"/>
                          <a:cs typeface="Calibri Light" panose="020F0302020204030204" pitchFamily="34" charset="0"/>
                        </a:rPr>
                        <a:t>3214</a:t>
                      </a:r>
                    </a:p>
                  </a:txBody>
                  <a:tcPr marL="5161" marR="5161" marT="5161" marB="0" anchor="b"/>
                </a:tc>
                <a:tc>
                  <a:txBody>
                    <a:bodyPr/>
                    <a:lstStyle/>
                    <a:p>
                      <a:pPr algn="ctr" fontAlgn="b"/>
                      <a:r>
                        <a:rPr lang="lt-LT" sz="1200" b="1" i="1" kern="1200">
                          <a:solidFill>
                            <a:schemeClr val="bg1"/>
                          </a:solidFill>
                          <a:latin typeface="Calibri Light" panose="020F0302020204030204" pitchFamily="34" charset="0"/>
                          <a:ea typeface="+mn-ea"/>
                          <a:cs typeface="Calibri Light" panose="020F0302020204030204" pitchFamily="34" charset="0"/>
                        </a:rPr>
                        <a:t>2044</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481520</a:t>
                      </a:r>
                    </a:p>
                  </a:txBody>
                  <a:tcPr marL="5161" marR="5161" marT="5161" marB="0" anchor="b"/>
                </a:tc>
                <a:tc>
                  <a:txBody>
                    <a:bodyPr/>
                    <a:lstStyle/>
                    <a:p>
                      <a:pPr algn="r" fontAlgn="b"/>
                      <a:r>
                        <a:rPr lang="lt-LT" sz="1200" b="1" i="1" kern="1200" dirty="0">
                          <a:solidFill>
                            <a:schemeClr val="bg1"/>
                          </a:solidFill>
                          <a:latin typeface="Calibri Light" panose="020F0302020204030204" pitchFamily="34" charset="0"/>
                          <a:ea typeface="+mn-ea"/>
                          <a:cs typeface="Calibri Light" panose="020F0302020204030204" pitchFamily="34" charset="0"/>
                        </a:rPr>
                        <a:t>100,0</a:t>
                      </a:r>
                    </a:p>
                  </a:txBody>
                  <a:tcPr marL="5161" marR="5161" marT="5161" marB="0" anchor="b"/>
                </a:tc>
                <a:extLst>
                  <a:ext uri="{0D108BD9-81ED-4DB2-BD59-A6C34878D82A}">
                    <a16:rowId xmlns:a16="http://schemas.microsoft.com/office/drawing/2014/main" val="283403813"/>
                  </a:ext>
                </a:extLst>
              </a:tr>
              <a:tr h="191481">
                <a:tc>
                  <a:txBody>
                    <a:bodyPr/>
                    <a:lstStyle/>
                    <a:p>
                      <a:pPr algn="just" fontAlgn="t"/>
                      <a:r>
                        <a:rPr lang="lt-LT" sz="1200" b="1" i="1" kern="1200">
                          <a:solidFill>
                            <a:schemeClr val="bg1"/>
                          </a:solidFill>
                          <a:latin typeface="Calibri Light" panose="020F0302020204030204" pitchFamily="34" charset="0"/>
                          <a:ea typeface="+mn-ea"/>
                          <a:cs typeface="Calibri Light" panose="020F0302020204030204" pitchFamily="34" charset="0"/>
                        </a:rPr>
                        <a:t>Vienkartinė išmoka nėščiai moteriai</a:t>
                      </a:r>
                    </a:p>
                  </a:txBody>
                  <a:tcPr marL="5161" marR="5161" marT="5161" marB="0"/>
                </a:tc>
                <a:tc>
                  <a:txBody>
                    <a:bodyPr/>
                    <a:lstStyle/>
                    <a:p>
                      <a:pPr algn="ctr" fontAlgn="b"/>
                      <a:r>
                        <a:rPr lang="lt-LT" sz="1200" b="1" i="1" kern="1200">
                          <a:solidFill>
                            <a:schemeClr val="bg1"/>
                          </a:solidFill>
                          <a:latin typeface="Calibri Light" panose="020F0302020204030204" pitchFamily="34" charset="0"/>
                          <a:ea typeface="+mn-ea"/>
                          <a:cs typeface="Calibri Light" panose="020F0302020204030204" pitchFamily="34" charset="0"/>
                        </a:rPr>
                        <a:t>38</a:t>
                      </a:r>
                    </a:p>
                  </a:txBody>
                  <a:tcPr marL="5161" marR="5161" marT="5161" marB="0" anchor="b"/>
                </a:tc>
                <a:tc>
                  <a:txBody>
                    <a:bodyPr/>
                    <a:lstStyle/>
                    <a:p>
                      <a:pPr algn="ctr" fontAlgn="b"/>
                      <a:r>
                        <a:rPr lang="lt-LT" sz="1200" b="1" i="1" kern="1200">
                          <a:solidFill>
                            <a:schemeClr val="bg1"/>
                          </a:solidFill>
                          <a:latin typeface="Calibri Light" panose="020F0302020204030204" pitchFamily="34" charset="0"/>
                          <a:ea typeface="+mn-ea"/>
                          <a:cs typeface="Calibri Light" panose="020F0302020204030204" pitchFamily="34" charset="0"/>
                        </a:rPr>
                        <a:t>38</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9005</a:t>
                      </a:r>
                    </a:p>
                  </a:txBody>
                  <a:tcPr marL="5161" marR="5161" marT="5161" marB="0" anchor="b"/>
                </a:tc>
                <a:tc>
                  <a:txBody>
                    <a:bodyPr/>
                    <a:lstStyle/>
                    <a:p>
                      <a:pPr algn="r" fontAlgn="b"/>
                      <a:r>
                        <a:rPr lang="lt-LT" sz="1200" b="1" i="1" kern="1200" dirty="0">
                          <a:solidFill>
                            <a:schemeClr val="bg1"/>
                          </a:solidFill>
                          <a:latin typeface="Calibri Light" panose="020F0302020204030204" pitchFamily="34" charset="0"/>
                          <a:ea typeface="+mn-ea"/>
                          <a:cs typeface="Calibri Light" panose="020F0302020204030204" pitchFamily="34" charset="0"/>
                        </a:rPr>
                        <a:t>259,1</a:t>
                      </a:r>
                    </a:p>
                  </a:txBody>
                  <a:tcPr marL="5161" marR="5161" marT="5161" marB="0" anchor="b"/>
                </a:tc>
                <a:extLst>
                  <a:ext uri="{0D108BD9-81ED-4DB2-BD59-A6C34878D82A}">
                    <a16:rowId xmlns:a16="http://schemas.microsoft.com/office/drawing/2014/main" val="1976211713"/>
                  </a:ext>
                </a:extLst>
              </a:tr>
              <a:tr h="377706">
                <a:tc>
                  <a:txBody>
                    <a:bodyPr/>
                    <a:lstStyle/>
                    <a:p>
                      <a:pPr algn="just" fontAlgn="t"/>
                      <a:r>
                        <a:rPr lang="lt-LT" sz="1200" b="1" i="1" kern="1200">
                          <a:solidFill>
                            <a:schemeClr val="bg1"/>
                          </a:solidFill>
                          <a:latin typeface="Calibri Light" panose="020F0302020204030204" pitchFamily="34" charset="0"/>
                          <a:ea typeface="+mn-ea"/>
                          <a:cs typeface="Calibri Light" panose="020F0302020204030204" pitchFamily="34" charset="0"/>
                        </a:rPr>
                        <a:t>Išmoka gimus vienu metu daugiau kaip vienam vaikui</a:t>
                      </a:r>
                    </a:p>
                  </a:txBody>
                  <a:tcPr marL="5161" marR="5161" marT="5161" marB="0"/>
                </a:tc>
                <a:tc>
                  <a:txBody>
                    <a:bodyPr/>
                    <a:lstStyle/>
                    <a:p>
                      <a:pPr algn="ctr" fontAlgn="b"/>
                      <a:r>
                        <a:rPr lang="lt-LT" sz="1200" b="1" i="1" kern="1200">
                          <a:solidFill>
                            <a:schemeClr val="bg1"/>
                          </a:solidFill>
                          <a:latin typeface="Calibri Light" panose="020F0302020204030204" pitchFamily="34" charset="0"/>
                          <a:ea typeface="+mn-ea"/>
                          <a:cs typeface="Calibri Light" panose="020F0302020204030204" pitchFamily="34" charset="0"/>
                        </a:rPr>
                        <a:t>14</a:t>
                      </a:r>
                    </a:p>
                  </a:txBody>
                  <a:tcPr marL="5161" marR="5161" marT="5161" marB="0" anchor="b"/>
                </a:tc>
                <a:tc>
                  <a:txBody>
                    <a:bodyPr/>
                    <a:lstStyle/>
                    <a:p>
                      <a:pPr algn="ctr" fontAlgn="b"/>
                      <a:r>
                        <a:rPr lang="lt-LT" sz="1200" b="1" i="1" kern="1200">
                          <a:solidFill>
                            <a:schemeClr val="bg1"/>
                          </a:solidFill>
                          <a:latin typeface="Calibri Light" panose="020F0302020204030204" pitchFamily="34" charset="0"/>
                          <a:ea typeface="+mn-ea"/>
                          <a:cs typeface="Calibri Light" panose="020F0302020204030204" pitchFamily="34" charset="0"/>
                        </a:rPr>
                        <a:t>8</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10671</a:t>
                      </a:r>
                    </a:p>
                  </a:txBody>
                  <a:tcPr marL="5161" marR="5161" marT="5161" marB="0" anchor="b"/>
                </a:tc>
                <a:tc>
                  <a:txBody>
                    <a:bodyPr/>
                    <a:lstStyle/>
                    <a:p>
                      <a:pPr algn="r" fontAlgn="b"/>
                      <a:r>
                        <a:rPr lang="lt-LT" sz="1200" b="1" i="1" kern="1200" dirty="0">
                          <a:solidFill>
                            <a:schemeClr val="bg1"/>
                          </a:solidFill>
                          <a:latin typeface="Calibri Light" panose="020F0302020204030204" pitchFamily="34" charset="0"/>
                          <a:ea typeface="+mn-ea"/>
                          <a:cs typeface="Calibri Light" panose="020F0302020204030204" pitchFamily="34" charset="0"/>
                        </a:rPr>
                        <a:t>109,4</a:t>
                      </a:r>
                    </a:p>
                  </a:txBody>
                  <a:tcPr marL="5161" marR="5161" marT="5161" marB="0" anchor="b"/>
                </a:tc>
                <a:extLst>
                  <a:ext uri="{0D108BD9-81ED-4DB2-BD59-A6C34878D82A}">
                    <a16:rowId xmlns:a16="http://schemas.microsoft.com/office/drawing/2014/main" val="1448503767"/>
                  </a:ext>
                </a:extLst>
              </a:tr>
              <a:tr h="377706">
                <a:tc>
                  <a:txBody>
                    <a:bodyPr/>
                    <a:lstStyle/>
                    <a:p>
                      <a:pPr algn="just" fontAlgn="t"/>
                      <a:r>
                        <a:rPr lang="lt-LT" sz="1200" b="0" kern="1200">
                          <a:solidFill>
                            <a:srgbClr val="0B5394"/>
                          </a:solidFill>
                          <a:latin typeface="Calibri Light" panose="020F0302020204030204" pitchFamily="34" charset="0"/>
                          <a:ea typeface="+mn-ea"/>
                          <a:cs typeface="Calibri Light" panose="020F0302020204030204" pitchFamily="34" charset="0"/>
                        </a:rPr>
                        <a:t>Išmoka besimokančio ar studijuojančio asmens vaiko preižiūrai</a:t>
                      </a:r>
                    </a:p>
                  </a:txBody>
                  <a:tcPr marL="5161" marR="5161" marT="5161" marB="0"/>
                </a:tc>
                <a:tc>
                  <a:txBody>
                    <a:bodyPr/>
                    <a:lstStyle/>
                    <a:p>
                      <a:pPr algn="ctr" fontAlgn="b"/>
                      <a:r>
                        <a:rPr lang="lt-LT" sz="1200" b="0" kern="1200" dirty="0">
                          <a:solidFill>
                            <a:srgbClr val="0B5394"/>
                          </a:solidFill>
                          <a:latin typeface="Calibri Light" panose="020F0302020204030204" pitchFamily="34" charset="0"/>
                          <a:ea typeface="+mn-ea"/>
                          <a:cs typeface="Calibri Light" panose="020F0302020204030204" pitchFamily="34" charset="0"/>
                        </a:rPr>
                        <a:t>5</a:t>
                      </a:r>
                    </a:p>
                  </a:txBody>
                  <a:tcPr marL="5161" marR="5161" marT="5161" marB="0" anchor="b"/>
                </a:tc>
                <a:tc>
                  <a:txBody>
                    <a:bodyPr/>
                    <a:lstStyle/>
                    <a:p>
                      <a:pPr algn="ctr" fontAlgn="b"/>
                      <a:r>
                        <a:rPr lang="lt-LT" sz="1200" b="0" kern="1200">
                          <a:solidFill>
                            <a:srgbClr val="0B5394"/>
                          </a:solidFill>
                          <a:latin typeface="Calibri Light" panose="020F0302020204030204" pitchFamily="34" charset="0"/>
                          <a:ea typeface="+mn-ea"/>
                          <a:cs typeface="Calibri Light" panose="020F0302020204030204" pitchFamily="34" charset="0"/>
                        </a:rPr>
                        <a:t>8</a:t>
                      </a:r>
                    </a:p>
                  </a:txBody>
                  <a:tcPr marL="5161" marR="5161" marT="5161" marB="0" anchor="b"/>
                </a:tc>
                <a:tc>
                  <a:txBody>
                    <a:bodyPr/>
                    <a:lstStyle/>
                    <a:p>
                      <a:pPr algn="ctr" fontAlgn="b"/>
                      <a:r>
                        <a:rPr lang="lt-LT" sz="1200" b="0" kern="1200">
                          <a:solidFill>
                            <a:srgbClr val="0B5394"/>
                          </a:solidFill>
                          <a:latin typeface="Calibri Light" panose="020F0302020204030204" pitchFamily="34" charset="0"/>
                          <a:ea typeface="+mn-ea"/>
                          <a:cs typeface="Calibri Light" panose="020F0302020204030204" pitchFamily="34" charset="0"/>
                        </a:rPr>
                        <a:t>7161</a:t>
                      </a:r>
                    </a:p>
                  </a:txBody>
                  <a:tcPr marL="5161" marR="5161" marT="5161" marB="0" anchor="b"/>
                </a:tc>
                <a:tc>
                  <a:txBody>
                    <a:bodyPr/>
                    <a:lstStyle/>
                    <a:p>
                      <a:pPr algn="r" fontAlgn="b"/>
                      <a:r>
                        <a:rPr lang="lt-LT" sz="1200" b="0" kern="1200" dirty="0">
                          <a:solidFill>
                            <a:srgbClr val="0B5394"/>
                          </a:solidFill>
                          <a:latin typeface="Calibri Light" panose="020F0302020204030204" pitchFamily="34" charset="0"/>
                          <a:ea typeface="+mn-ea"/>
                          <a:cs typeface="Calibri Light" panose="020F0302020204030204" pitchFamily="34" charset="0"/>
                        </a:rPr>
                        <a:t>-40,4</a:t>
                      </a:r>
                    </a:p>
                  </a:txBody>
                  <a:tcPr marL="5161" marR="5161" marT="5161" marB="0" anchor="b"/>
                </a:tc>
                <a:extLst>
                  <a:ext uri="{0D108BD9-81ED-4DB2-BD59-A6C34878D82A}">
                    <a16:rowId xmlns:a16="http://schemas.microsoft.com/office/drawing/2014/main" val="2095964040"/>
                  </a:ext>
                </a:extLst>
              </a:tr>
              <a:tr h="191481">
                <a:tc>
                  <a:txBody>
                    <a:bodyPr/>
                    <a:lstStyle/>
                    <a:p>
                      <a:pPr algn="just" fontAlgn="t"/>
                      <a:r>
                        <a:rPr lang="lt-LT" sz="1200" b="1" i="1" kern="1200">
                          <a:solidFill>
                            <a:schemeClr val="bg1"/>
                          </a:solidFill>
                          <a:latin typeface="Calibri Light" panose="020F0302020204030204" pitchFamily="34" charset="0"/>
                          <a:ea typeface="+mn-ea"/>
                          <a:cs typeface="Calibri Light" panose="020F0302020204030204" pitchFamily="34" charset="0"/>
                        </a:rPr>
                        <a:t>Išmoka vaikui</a:t>
                      </a:r>
                    </a:p>
                  </a:txBody>
                  <a:tcPr marL="5161" marR="5161" marT="5161" marB="0"/>
                </a:tc>
                <a:tc>
                  <a:txBody>
                    <a:bodyPr/>
                    <a:lstStyle/>
                    <a:p>
                      <a:pPr algn="ctr" fontAlgn="b"/>
                      <a:r>
                        <a:rPr lang="lt-LT" sz="1200" b="1" i="1" kern="1200">
                          <a:solidFill>
                            <a:schemeClr val="bg1"/>
                          </a:solidFill>
                          <a:latin typeface="Calibri Light" panose="020F0302020204030204" pitchFamily="34" charset="0"/>
                          <a:ea typeface="+mn-ea"/>
                          <a:cs typeface="Calibri Light" panose="020F0302020204030204" pitchFamily="34" charset="0"/>
                        </a:rPr>
                        <a:t>3288</a:t>
                      </a:r>
                    </a:p>
                  </a:txBody>
                  <a:tcPr marL="5161" marR="5161" marT="5161" marB="0" anchor="b"/>
                </a:tc>
                <a:tc>
                  <a:txBody>
                    <a:bodyPr/>
                    <a:lstStyle/>
                    <a:p>
                      <a:pPr algn="ctr" fontAlgn="b"/>
                      <a:r>
                        <a:rPr lang="lt-LT" sz="1200" b="1" i="1" kern="1200">
                          <a:solidFill>
                            <a:schemeClr val="bg1"/>
                          </a:solidFill>
                          <a:latin typeface="Calibri Light" panose="020F0302020204030204" pitchFamily="34" charset="0"/>
                          <a:ea typeface="+mn-ea"/>
                          <a:cs typeface="Calibri Light" panose="020F0302020204030204" pitchFamily="34" charset="0"/>
                        </a:rPr>
                        <a:t>2379</a:t>
                      </a:r>
                    </a:p>
                  </a:txBody>
                  <a:tcPr marL="5161" marR="5161" marT="5161" marB="0" anchor="b"/>
                </a:tc>
                <a:tc>
                  <a:txBody>
                    <a:bodyPr/>
                    <a:lstStyle/>
                    <a:p>
                      <a:pPr algn="ctr" fontAlgn="b"/>
                      <a:r>
                        <a:rPr lang="lt-LT" sz="1200" b="1" i="1" kern="1200" dirty="0">
                          <a:solidFill>
                            <a:schemeClr val="bg1"/>
                          </a:solidFill>
                          <a:latin typeface="Calibri Light" panose="020F0302020204030204" pitchFamily="34" charset="0"/>
                          <a:ea typeface="+mn-ea"/>
                          <a:cs typeface="Calibri Light" panose="020F0302020204030204" pitchFamily="34" charset="0"/>
                        </a:rPr>
                        <a:t>2781472</a:t>
                      </a:r>
                    </a:p>
                  </a:txBody>
                  <a:tcPr marL="5161" marR="5161" marT="5161" marB="0" anchor="b"/>
                </a:tc>
                <a:tc>
                  <a:txBody>
                    <a:bodyPr/>
                    <a:lstStyle/>
                    <a:p>
                      <a:pPr algn="r" fontAlgn="b"/>
                      <a:r>
                        <a:rPr lang="lt-LT" sz="1200" b="1" i="1" kern="1200" dirty="0">
                          <a:solidFill>
                            <a:schemeClr val="bg1"/>
                          </a:solidFill>
                          <a:latin typeface="Calibri Light" panose="020F0302020204030204" pitchFamily="34" charset="0"/>
                          <a:ea typeface="+mn-ea"/>
                          <a:cs typeface="Calibri Light" panose="020F0302020204030204" pitchFamily="34" charset="0"/>
                        </a:rPr>
                        <a:t>33,0</a:t>
                      </a:r>
                    </a:p>
                  </a:txBody>
                  <a:tcPr marL="5161" marR="5161" marT="5161" marB="0" anchor="b"/>
                </a:tc>
                <a:extLst>
                  <a:ext uri="{0D108BD9-81ED-4DB2-BD59-A6C34878D82A}">
                    <a16:rowId xmlns:a16="http://schemas.microsoft.com/office/drawing/2014/main" val="1789405426"/>
                  </a:ext>
                </a:extLst>
              </a:tr>
              <a:tr h="191481">
                <a:tc>
                  <a:txBody>
                    <a:bodyPr/>
                    <a:lstStyle/>
                    <a:p>
                      <a:pPr algn="just" fontAlgn="t"/>
                      <a:r>
                        <a:rPr lang="lt-LT" sz="1200" b="1" i="1" kern="1200" dirty="0">
                          <a:solidFill>
                            <a:srgbClr val="0B5394"/>
                          </a:solidFill>
                          <a:latin typeface="Calibri Light" panose="020F0302020204030204" pitchFamily="34" charset="0"/>
                          <a:ea typeface="+mn-ea"/>
                          <a:cs typeface="Calibri Light" panose="020F0302020204030204" pitchFamily="34" charset="0"/>
                        </a:rPr>
                        <a:t>Iš viso</a:t>
                      </a:r>
                    </a:p>
                  </a:txBody>
                  <a:tcPr marL="5161" marR="5161" marT="5161" marB="0"/>
                </a:tc>
                <a:tc>
                  <a:txBody>
                    <a:bodyPr/>
                    <a:lstStyle/>
                    <a:p>
                      <a:pPr algn="ctr" fontAlgn="b"/>
                      <a:r>
                        <a:rPr lang="lt-LT" sz="1200" b="1" i="1" kern="1200" dirty="0">
                          <a:solidFill>
                            <a:srgbClr val="0B5394"/>
                          </a:solidFill>
                          <a:latin typeface="Calibri Light" panose="020F0302020204030204" pitchFamily="34" charset="0"/>
                          <a:ea typeface="+mn-ea"/>
                          <a:cs typeface="Calibri Light" panose="020F0302020204030204" pitchFamily="34" charset="0"/>
                        </a:rPr>
                        <a:t>12480</a:t>
                      </a:r>
                    </a:p>
                  </a:txBody>
                  <a:tcPr marL="5161" marR="5161" marT="5161" marB="0" anchor="b"/>
                </a:tc>
                <a:tc>
                  <a:txBody>
                    <a:bodyPr/>
                    <a:lstStyle/>
                    <a:p>
                      <a:pPr algn="ctr" fontAlgn="b"/>
                      <a:r>
                        <a:rPr lang="lt-LT" sz="1200" b="1" i="1" kern="1200" dirty="0">
                          <a:solidFill>
                            <a:srgbClr val="0B5394"/>
                          </a:solidFill>
                          <a:latin typeface="Calibri Light" panose="020F0302020204030204" pitchFamily="34" charset="0"/>
                          <a:ea typeface="+mn-ea"/>
                          <a:cs typeface="Calibri Light" panose="020F0302020204030204" pitchFamily="34" charset="0"/>
                        </a:rPr>
                        <a:t>9031</a:t>
                      </a:r>
                    </a:p>
                  </a:txBody>
                  <a:tcPr marL="5161" marR="5161" marT="5161" marB="0" anchor="b"/>
                </a:tc>
                <a:tc>
                  <a:txBody>
                    <a:bodyPr/>
                    <a:lstStyle/>
                    <a:p>
                      <a:pPr algn="ctr" fontAlgn="b"/>
                      <a:r>
                        <a:rPr lang="lt-LT" sz="1200" b="1" i="1" kern="1200" dirty="0">
                          <a:solidFill>
                            <a:srgbClr val="0B5394"/>
                          </a:solidFill>
                          <a:latin typeface="Calibri Light" panose="020F0302020204030204" pitchFamily="34" charset="0"/>
                          <a:ea typeface="+mn-ea"/>
                          <a:cs typeface="Calibri Light" panose="020F0302020204030204" pitchFamily="34" charset="0"/>
                        </a:rPr>
                        <a:t>5321343</a:t>
                      </a:r>
                    </a:p>
                  </a:txBody>
                  <a:tcPr marL="5161" marR="5161" marT="5161" marB="0" anchor="b"/>
                </a:tc>
                <a:tc>
                  <a:txBody>
                    <a:bodyPr/>
                    <a:lstStyle/>
                    <a:p>
                      <a:pPr algn="r" fontAlgn="b"/>
                      <a:r>
                        <a:rPr lang="lt-LT" sz="1200" b="1" i="1" kern="1200" dirty="0">
                          <a:solidFill>
                            <a:srgbClr val="0B5394"/>
                          </a:solidFill>
                          <a:latin typeface="Calibri Light" panose="020F0302020204030204" pitchFamily="34" charset="0"/>
                          <a:ea typeface="+mn-ea"/>
                          <a:cs typeface="Calibri Light" panose="020F0302020204030204" pitchFamily="34" charset="0"/>
                        </a:rPr>
                        <a:t>21,0</a:t>
                      </a:r>
                    </a:p>
                  </a:txBody>
                  <a:tcPr marL="5161" marR="5161" marT="5161" marB="0" anchor="b"/>
                </a:tc>
                <a:extLst>
                  <a:ext uri="{0D108BD9-81ED-4DB2-BD59-A6C34878D82A}">
                    <a16:rowId xmlns:a16="http://schemas.microsoft.com/office/drawing/2014/main" val="1649824787"/>
                  </a:ext>
                </a:extLst>
              </a:tr>
            </a:tbl>
          </a:graphicData>
        </a:graphic>
      </p:graphicFrame>
      <p:sp>
        <p:nvSpPr>
          <p:cNvPr id="5" name="Stačiakampis: suapvalinti kampai 4">
            <a:extLst>
              <a:ext uri="{FF2B5EF4-FFF2-40B4-BE49-F238E27FC236}">
                <a16:creationId xmlns:a16="http://schemas.microsoft.com/office/drawing/2014/main" id="{18139538-33A3-44F1-96F7-C449346E4999}"/>
              </a:ext>
            </a:extLst>
          </p:cNvPr>
          <p:cNvSpPr/>
          <p:nvPr/>
        </p:nvSpPr>
        <p:spPr>
          <a:xfrm>
            <a:off x="179512" y="1772816"/>
            <a:ext cx="2520280" cy="3456384"/>
          </a:xfrm>
          <a:prstGeom prst="round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just"/>
            <a:r>
              <a:rPr lang="lt-LT" sz="1600" b="1" dirty="0">
                <a:solidFill>
                  <a:srgbClr val="0B5394"/>
                </a:solidFill>
                <a:latin typeface="Calibri Light" panose="020F0302020204030204" pitchFamily="34" charset="0"/>
                <a:cs typeface="Calibri Light" panose="020F0302020204030204" pitchFamily="34" charset="0"/>
              </a:rPr>
              <a:t>2020 metais priimta </a:t>
            </a:r>
          </a:p>
          <a:p>
            <a:pPr algn="just"/>
            <a:r>
              <a:rPr lang="lt-LT" sz="1600" b="1" dirty="0">
                <a:solidFill>
                  <a:srgbClr val="0B5394"/>
                </a:solidFill>
                <a:latin typeface="Calibri Light" panose="020F0302020204030204" pitchFamily="34" charset="0"/>
                <a:cs typeface="Calibri Light" panose="020F0302020204030204" pitchFamily="34" charset="0"/>
              </a:rPr>
              <a:t>14781 savivaldybės gyventojų prašymas ar suteiktos konsultacijos socialinės paramos klausimais</a:t>
            </a:r>
          </a:p>
          <a:p>
            <a:pPr algn="just"/>
            <a:endParaRPr lang="lt-LT" sz="1600" b="1" dirty="0">
              <a:solidFill>
                <a:srgbClr val="0B5394"/>
              </a:solidFill>
              <a:latin typeface="Calibri Light" panose="020F0302020204030204" pitchFamily="34" charset="0"/>
              <a:cs typeface="Calibri Light" panose="020F0302020204030204" pitchFamily="34" charset="0"/>
            </a:endParaRPr>
          </a:p>
          <a:p>
            <a:pPr algn="just"/>
            <a:r>
              <a:rPr lang="lt-LT" sz="1600" b="1" dirty="0">
                <a:solidFill>
                  <a:srgbClr val="0B5394"/>
                </a:solidFill>
                <a:latin typeface="Calibri Light" panose="020F0302020204030204" pitchFamily="34" charset="0"/>
                <a:cs typeface="Calibri Light" panose="020F0302020204030204" pitchFamily="34" charset="0"/>
              </a:rPr>
              <a:t>Vidutiniškai per vieną darbo dieną  buvo priimta apie 60 prašymų</a:t>
            </a:r>
          </a:p>
        </p:txBody>
      </p:sp>
      <p:pic>
        <p:nvPicPr>
          <p:cNvPr id="8" name="Grafinis elementas 1" descr="Boardroom outline">
            <a:extLst>
              <a:ext uri="{FF2B5EF4-FFF2-40B4-BE49-F238E27FC236}">
                <a16:creationId xmlns:a16="http://schemas.microsoft.com/office/drawing/2014/main" id="{33280A75-922B-4F33-98D3-B5EB69FDE41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83568" y="-1736"/>
            <a:ext cx="1296144" cy="1464631"/>
          </a:xfrm>
          <a:prstGeom prst="rect">
            <a:avLst/>
          </a:prstGeom>
        </p:spPr>
      </p:pic>
    </p:spTree>
    <p:extLst>
      <p:ext uri="{BB962C8B-B14F-4D97-AF65-F5344CB8AC3E}">
        <p14:creationId xmlns:p14="http://schemas.microsoft.com/office/powerpoint/2010/main" val="2913655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graphicFrame>
        <p:nvGraphicFramePr>
          <p:cNvPr id="3" name="Diagrama 2">
            <a:extLst>
              <a:ext uri="{FF2B5EF4-FFF2-40B4-BE49-F238E27FC236}">
                <a16:creationId xmlns:a16="http://schemas.microsoft.com/office/drawing/2014/main" id="{08A016AB-97BE-4406-818A-A4A66ED0A8C3}"/>
              </a:ext>
            </a:extLst>
          </p:cNvPr>
          <p:cNvGraphicFramePr/>
          <p:nvPr>
            <p:extLst>
              <p:ext uri="{D42A27DB-BD31-4B8C-83A1-F6EECF244321}">
                <p14:modId xmlns:p14="http://schemas.microsoft.com/office/powerpoint/2010/main" val="3429525494"/>
              </p:ext>
            </p:extLst>
          </p:nvPr>
        </p:nvGraphicFramePr>
        <p:xfrm>
          <a:off x="1331640" y="1844824"/>
          <a:ext cx="7740352" cy="4536504"/>
        </p:xfrm>
        <a:graphic>
          <a:graphicData uri="http://schemas.openxmlformats.org/drawingml/2006/chart">
            <c:chart xmlns:c="http://schemas.openxmlformats.org/drawingml/2006/chart" xmlns:r="http://schemas.openxmlformats.org/officeDocument/2006/relationships" r:id="rId2"/>
          </a:graphicData>
        </a:graphic>
      </p:graphicFrame>
      <p:pic>
        <p:nvPicPr>
          <p:cNvPr id="6" name="Grafinis elementas 5" descr="Wedding rings with solid fill">
            <a:extLst>
              <a:ext uri="{FF2B5EF4-FFF2-40B4-BE49-F238E27FC236}">
                <a16:creationId xmlns:a16="http://schemas.microsoft.com/office/drawing/2014/main" id="{EF17720A-4B1D-4014-B3BE-BF7A09723F4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87624" y="4437112"/>
            <a:ext cx="770384" cy="770384"/>
          </a:xfrm>
          <a:prstGeom prst="rect">
            <a:avLst/>
          </a:prstGeom>
        </p:spPr>
      </p:pic>
      <p:pic>
        <p:nvPicPr>
          <p:cNvPr id="10" name="Grafinis elementas 9" descr="Pregnant lady with solid fill">
            <a:extLst>
              <a:ext uri="{FF2B5EF4-FFF2-40B4-BE49-F238E27FC236}">
                <a16:creationId xmlns:a16="http://schemas.microsoft.com/office/drawing/2014/main" id="{EEDE13D3-6219-44A5-B315-F5492C6B1A0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51720" y="4365104"/>
            <a:ext cx="914400" cy="914400"/>
          </a:xfrm>
          <a:prstGeom prst="rect">
            <a:avLst/>
          </a:prstGeom>
        </p:spPr>
      </p:pic>
      <p:sp>
        <p:nvSpPr>
          <p:cNvPr id="7" name="Stačiakampis: suapvalinti kampai 6">
            <a:extLst>
              <a:ext uri="{FF2B5EF4-FFF2-40B4-BE49-F238E27FC236}">
                <a16:creationId xmlns:a16="http://schemas.microsoft.com/office/drawing/2014/main" id="{8620166D-8EB9-4EFB-A410-B19EDE1662A4}"/>
              </a:ext>
            </a:extLst>
          </p:cNvPr>
          <p:cNvSpPr/>
          <p:nvPr/>
        </p:nvSpPr>
        <p:spPr>
          <a:xfrm>
            <a:off x="1403648" y="188640"/>
            <a:ext cx="6336704"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lt-LT" sz="2400" b="1" dirty="0">
                <a:solidFill>
                  <a:srgbClr val="0B5394"/>
                </a:solidFill>
                <a:latin typeface="Calibri Light" panose="020F0302020204030204" pitchFamily="34" charset="0"/>
                <a:cs typeface="Calibri Light" panose="020F0302020204030204" pitchFamily="34" charset="0"/>
              </a:rPr>
              <a:t>GYVENTOJŲ REGISTRO DUOMENYS </a:t>
            </a:r>
          </a:p>
        </p:txBody>
      </p:sp>
    </p:spTree>
    <p:extLst>
      <p:ext uri="{BB962C8B-B14F-4D97-AF65-F5344CB8AC3E}">
        <p14:creationId xmlns:p14="http://schemas.microsoft.com/office/powerpoint/2010/main" val="3936374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Stačiakampis: suapvalinti kampai 1">
            <a:extLst>
              <a:ext uri="{FF2B5EF4-FFF2-40B4-BE49-F238E27FC236}">
                <a16:creationId xmlns:a16="http://schemas.microsoft.com/office/drawing/2014/main" id="{D0CC7179-A36F-45D5-AED8-5ED9E86B4B5B}"/>
              </a:ext>
            </a:extLst>
          </p:cNvPr>
          <p:cNvSpPr/>
          <p:nvPr/>
        </p:nvSpPr>
        <p:spPr>
          <a:xfrm>
            <a:off x="323528" y="188640"/>
            <a:ext cx="6336704"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lt-LT" sz="2400" b="1" dirty="0">
                <a:solidFill>
                  <a:srgbClr val="0B5394"/>
                </a:solidFill>
                <a:latin typeface="Calibri Light" panose="020F0302020204030204" pitchFamily="34" charset="0"/>
                <a:cs typeface="Calibri Light" panose="020F0302020204030204" pitchFamily="34" charset="0"/>
              </a:rPr>
              <a:t>ŠEIMOS GEROVĘ UŽTIKRINANČIŲ PRIEMONIŲ ĮGYVENDINIMAS </a:t>
            </a:r>
          </a:p>
        </p:txBody>
      </p:sp>
      <p:sp>
        <p:nvSpPr>
          <p:cNvPr id="7" name="Stačiakampis: suapvalinti kampai 6">
            <a:extLst>
              <a:ext uri="{FF2B5EF4-FFF2-40B4-BE49-F238E27FC236}">
                <a16:creationId xmlns:a16="http://schemas.microsoft.com/office/drawing/2014/main" id="{EB1214B6-763C-4418-BD4F-5FFD32E32002}"/>
              </a:ext>
            </a:extLst>
          </p:cNvPr>
          <p:cNvSpPr/>
          <p:nvPr/>
        </p:nvSpPr>
        <p:spPr>
          <a:xfrm>
            <a:off x="4067944" y="1650706"/>
            <a:ext cx="5004048" cy="5184576"/>
          </a:xfrm>
          <a:prstGeom prst="roundRect">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lvl="0" algn="just">
              <a:tabLst>
                <a:tab pos="630555" algn="l"/>
              </a:tabLst>
            </a:pPr>
            <a:endParaRPr lang="lt-LT" sz="1200" b="1" dirty="0">
              <a:solidFill>
                <a:srgbClr val="0B5394"/>
              </a:solidFill>
              <a:latin typeface="Calibri Light" panose="020F0302020204030204" pitchFamily="34" charset="0"/>
              <a:cs typeface="Calibri Light" panose="020F0302020204030204" pitchFamily="34" charset="0"/>
            </a:endParaRPr>
          </a:p>
          <a:p>
            <a:pPr lvl="0" algn="just">
              <a:tabLst>
                <a:tab pos="630555" algn="l"/>
              </a:tabLst>
            </a:pPr>
            <a:r>
              <a:rPr lang="lt-LT" sz="1600" b="1" dirty="0">
                <a:solidFill>
                  <a:srgbClr val="0B5394"/>
                </a:solidFill>
                <a:latin typeface="Calibri Light" panose="020F0302020204030204" pitchFamily="34" charset="0"/>
                <a:cs typeface="Calibri Light" panose="020F0302020204030204" pitchFamily="34" charset="0"/>
              </a:rPr>
              <a:t>Įgyvendinant Šeimos gerovę užtikrinančių paslaugų ir priemonių sistemą 2020 metais įgyvendintos 2 priemonės: </a:t>
            </a:r>
          </a:p>
          <a:p>
            <a:pPr lvl="0" algn="just">
              <a:tabLst>
                <a:tab pos="630555" algn="l"/>
              </a:tabLst>
            </a:pPr>
            <a:endParaRPr lang="lt-LT" sz="1600" b="1" dirty="0">
              <a:solidFill>
                <a:srgbClr val="0B5394"/>
              </a:solidFill>
              <a:latin typeface="Calibri Light" panose="020F0302020204030204" pitchFamily="34" charset="0"/>
              <a:cs typeface="Calibri Light" panose="020F0302020204030204" pitchFamily="34" charset="0"/>
            </a:endParaRPr>
          </a:p>
          <a:p>
            <a:pPr lvl="0" algn="just">
              <a:tabLst>
                <a:tab pos="630555" algn="l"/>
              </a:tabLst>
            </a:pPr>
            <a:r>
              <a:rPr lang="lt-LT" sz="1600" b="1" i="1" dirty="0">
                <a:solidFill>
                  <a:srgbClr val="0B5394"/>
                </a:solidFill>
                <a:latin typeface="Calibri Light" panose="020F0302020204030204" pitchFamily="34" charset="0"/>
                <a:cs typeface="Calibri Light" panose="020F0302020204030204" pitchFamily="34" charset="0"/>
              </a:rPr>
              <a:t>Vienkartinė išmoka vaikui:</a:t>
            </a:r>
          </a:p>
          <a:p>
            <a:pPr lvl="0" algn="just">
              <a:tabLst>
                <a:tab pos="630555" algn="l"/>
              </a:tabLst>
            </a:pPr>
            <a:r>
              <a:rPr lang="lt-LT" sz="1600" b="1" dirty="0">
                <a:solidFill>
                  <a:srgbClr val="0B5394"/>
                </a:solidFill>
                <a:latin typeface="Calibri Light" panose="020F0302020204030204" pitchFamily="34" charset="0"/>
                <a:cs typeface="Calibri Light" panose="020F0302020204030204" pitchFamily="34" charset="0"/>
              </a:rPr>
              <a:t>Parama išmokėta už 88 vaikus, išlaidos – 17 600 Eur</a:t>
            </a:r>
          </a:p>
          <a:p>
            <a:pPr lvl="0" algn="just">
              <a:tabLst>
                <a:tab pos="630555" algn="l"/>
              </a:tabLst>
            </a:pPr>
            <a:endParaRPr lang="lt-LT" sz="1600" b="1" i="1" dirty="0">
              <a:solidFill>
                <a:srgbClr val="0B5394"/>
              </a:solidFill>
              <a:latin typeface="Calibri Light" panose="020F0302020204030204" pitchFamily="34" charset="0"/>
              <a:cs typeface="Calibri Light" panose="020F0302020204030204" pitchFamily="34" charset="0"/>
            </a:endParaRPr>
          </a:p>
          <a:p>
            <a:pPr lvl="0" algn="just">
              <a:tabLst>
                <a:tab pos="630555" algn="l"/>
              </a:tabLst>
            </a:pPr>
            <a:r>
              <a:rPr lang="lt-LT" sz="1600" b="1" i="1" dirty="0">
                <a:solidFill>
                  <a:srgbClr val="0B5394"/>
                </a:solidFill>
                <a:latin typeface="Calibri Light" panose="020F0302020204030204" pitchFamily="34" charset="0"/>
                <a:cs typeface="Calibri Light" panose="020F0302020204030204" pitchFamily="34" charset="0"/>
              </a:rPr>
              <a:t>Parama mokymosi reikmenimis pirmokams:</a:t>
            </a:r>
          </a:p>
          <a:p>
            <a:pPr lvl="0" algn="just">
              <a:tabLst>
                <a:tab pos="630555" algn="l"/>
              </a:tabLst>
            </a:pPr>
            <a:r>
              <a:rPr lang="lt-LT" sz="1600" b="1" dirty="0">
                <a:solidFill>
                  <a:srgbClr val="0B5394"/>
                </a:solidFill>
                <a:latin typeface="Calibri Light" panose="020F0302020204030204" pitchFamily="34" charset="0"/>
                <a:cs typeface="Calibri Light" panose="020F0302020204030204" pitchFamily="34" charset="0"/>
              </a:rPr>
              <a:t>Parama suteikta 183 pirmokams, išlaidos – 8 882 Eur</a:t>
            </a:r>
          </a:p>
          <a:p>
            <a:pPr lvl="0" algn="just">
              <a:tabLst>
                <a:tab pos="630555" algn="l"/>
              </a:tabLst>
            </a:pPr>
            <a:endParaRPr lang="lt-LT" sz="1600" b="1" dirty="0">
              <a:solidFill>
                <a:srgbClr val="0B5394"/>
              </a:solidFill>
              <a:latin typeface="Calibri Light" panose="020F0302020204030204" pitchFamily="34" charset="0"/>
              <a:cs typeface="Calibri Light" panose="020F0302020204030204" pitchFamily="34" charset="0"/>
            </a:endParaRPr>
          </a:p>
          <a:p>
            <a:pPr lvl="0" algn="just">
              <a:tabLst>
                <a:tab pos="630555" algn="l"/>
              </a:tabLst>
            </a:pPr>
            <a:endParaRPr lang="lt-LT" sz="1600" b="1" dirty="0">
              <a:solidFill>
                <a:srgbClr val="0B5394"/>
              </a:solidFill>
              <a:latin typeface="Calibri Light" panose="020F0302020204030204" pitchFamily="34" charset="0"/>
              <a:cs typeface="Calibri Light" panose="020F0302020204030204" pitchFamily="34" charset="0"/>
            </a:endParaRPr>
          </a:p>
          <a:p>
            <a:pPr lvl="0" algn="just">
              <a:tabLst>
                <a:tab pos="630555" algn="l"/>
              </a:tabLst>
            </a:pPr>
            <a:r>
              <a:rPr lang="lt-LT" sz="1600" b="1" dirty="0">
                <a:solidFill>
                  <a:srgbClr val="0B5394"/>
                </a:solidFill>
                <a:latin typeface="Calibri Light" panose="020F0302020204030204" pitchFamily="34" charset="0"/>
                <a:cs typeface="Calibri Light" panose="020F0302020204030204" pitchFamily="34" charset="0"/>
              </a:rPr>
              <a:t>Paramą mokymosi reikmenimis pirmokams sudarė: kanceliarinių prekių rinkinys, maišelis su Visagino savivaldybės simbolika, sportinis krepšys su Visagino savivaldybės simbolika, gertuvė su Visagino savivaldybės simbolika, maisto dėžutė su Visagino savivaldybės simbolika</a:t>
            </a:r>
          </a:p>
        </p:txBody>
      </p:sp>
      <p:pic>
        <p:nvPicPr>
          <p:cNvPr id="10" name="Paveikslėlis 9">
            <a:extLst>
              <a:ext uri="{FF2B5EF4-FFF2-40B4-BE49-F238E27FC236}">
                <a16:creationId xmlns:a16="http://schemas.microsoft.com/office/drawing/2014/main" id="{44A55640-36E9-448D-BAD2-8170C32E75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1772816"/>
            <a:ext cx="3279304" cy="245947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 name="Paveikslėlis 2">
            <a:extLst>
              <a:ext uri="{FF2B5EF4-FFF2-40B4-BE49-F238E27FC236}">
                <a16:creationId xmlns:a16="http://schemas.microsoft.com/office/drawing/2014/main" id="{2BC22258-A269-4BD8-8C18-9A39DDD7EA88}"/>
              </a:ext>
            </a:extLst>
          </p:cNvPr>
          <p:cNvPicPr>
            <a:picLocks noChangeAspect="1"/>
          </p:cNvPicPr>
          <p:nvPr/>
        </p:nvPicPr>
        <p:blipFill>
          <a:blip r:embed="rId3"/>
          <a:stretch>
            <a:fillRect/>
          </a:stretch>
        </p:blipFill>
        <p:spPr>
          <a:xfrm>
            <a:off x="395536" y="4581128"/>
            <a:ext cx="3518541" cy="208823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Grafinis elementas 10" descr="Family with two children with solid fill">
            <a:extLst>
              <a:ext uri="{FF2B5EF4-FFF2-40B4-BE49-F238E27FC236}">
                <a16:creationId xmlns:a16="http://schemas.microsoft.com/office/drawing/2014/main" id="{6EA423B5-AEA7-4FFF-86E7-0AB010BA80C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92280" y="188640"/>
            <a:ext cx="914400" cy="914400"/>
          </a:xfrm>
          <a:prstGeom prst="rect">
            <a:avLst/>
          </a:prstGeom>
        </p:spPr>
      </p:pic>
    </p:spTree>
    <p:extLst>
      <p:ext uri="{BB962C8B-B14F-4D97-AF65-F5344CB8AC3E}">
        <p14:creationId xmlns:p14="http://schemas.microsoft.com/office/powerpoint/2010/main" val="145178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8" name="Turinio vietos rezervavimo ženklas 7">
            <a:extLst>
              <a:ext uri="{FF2B5EF4-FFF2-40B4-BE49-F238E27FC236}">
                <a16:creationId xmlns:a16="http://schemas.microsoft.com/office/drawing/2014/main" id="{0B50A24F-0B5D-4D90-B3D5-3208530739BE}"/>
              </a:ext>
            </a:extLst>
          </p:cNvPr>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251520" y="4365104"/>
            <a:ext cx="3024336" cy="223224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Turinio vietos rezervavimo ženklas 9">
            <a:extLst>
              <a:ext uri="{FF2B5EF4-FFF2-40B4-BE49-F238E27FC236}">
                <a16:creationId xmlns:a16="http://schemas.microsoft.com/office/drawing/2014/main" id="{409AC968-BDF3-4A9B-B65E-33234605749B}"/>
              </a:ext>
            </a:extLst>
          </p:cNvPr>
          <p:cNvPicPr>
            <a:picLocks noGrp="1" noChangeAspect="1"/>
          </p:cNvPicPr>
          <p:nvPr>
            <p:ph sz="quarter" idx="2"/>
          </p:nvPr>
        </p:nvPicPr>
        <p:blipFill>
          <a:blip r:embed="rId3" cstate="print">
            <a:extLst>
              <a:ext uri="{28A0092B-C50C-407E-A947-70E740481C1C}">
                <a14:useLocalDpi xmlns:a14="http://schemas.microsoft.com/office/drawing/2010/main" val="0"/>
              </a:ext>
            </a:extLst>
          </a:blip>
          <a:stretch>
            <a:fillRect/>
          </a:stretch>
        </p:blipFill>
        <p:spPr>
          <a:xfrm>
            <a:off x="3635896" y="1700808"/>
            <a:ext cx="3168352" cy="23762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2" name="Paveikslėlis 11">
            <a:extLst>
              <a:ext uri="{FF2B5EF4-FFF2-40B4-BE49-F238E27FC236}">
                <a16:creationId xmlns:a16="http://schemas.microsoft.com/office/drawing/2014/main" id="{66EA3EDC-F073-447D-925F-043A6BD1C9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5896" y="4293096"/>
            <a:ext cx="3043975" cy="223224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3" name="Paveikslėlis 12">
            <a:extLst>
              <a:ext uri="{FF2B5EF4-FFF2-40B4-BE49-F238E27FC236}">
                <a16:creationId xmlns:a16="http://schemas.microsoft.com/office/drawing/2014/main" id="{6433B943-4A90-4A75-B693-6C79D6BB7040}"/>
              </a:ext>
            </a:extLst>
          </p:cNvPr>
          <p:cNvPicPr>
            <a:picLocks noChangeAspect="1"/>
          </p:cNvPicPr>
          <p:nvPr/>
        </p:nvPicPr>
        <p:blipFill>
          <a:blip r:embed="rId5"/>
          <a:stretch>
            <a:fillRect/>
          </a:stretch>
        </p:blipFill>
        <p:spPr>
          <a:xfrm>
            <a:off x="251520" y="1772816"/>
            <a:ext cx="3168352" cy="230425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4" name="Paveikslėlis 13">
            <a:extLst>
              <a:ext uri="{FF2B5EF4-FFF2-40B4-BE49-F238E27FC236}">
                <a16:creationId xmlns:a16="http://schemas.microsoft.com/office/drawing/2014/main" id="{2ADBE51E-CF3F-4D84-AD30-49BC6F42AC90}"/>
              </a:ext>
            </a:extLst>
          </p:cNvPr>
          <p:cNvPicPr>
            <a:picLocks noChangeAspect="1"/>
          </p:cNvPicPr>
          <p:nvPr/>
        </p:nvPicPr>
        <p:blipFill>
          <a:blip r:embed="rId6"/>
          <a:stretch>
            <a:fillRect/>
          </a:stretch>
        </p:blipFill>
        <p:spPr>
          <a:xfrm>
            <a:off x="6732239" y="0"/>
            <a:ext cx="2411761" cy="1268078"/>
          </a:xfrm>
          <a:prstGeom prst="rect">
            <a:avLst/>
          </a:prstGeom>
        </p:spPr>
      </p:pic>
      <p:sp>
        <p:nvSpPr>
          <p:cNvPr id="5" name="Stačiakampis: suapvalinti kampai 4">
            <a:extLst>
              <a:ext uri="{FF2B5EF4-FFF2-40B4-BE49-F238E27FC236}">
                <a16:creationId xmlns:a16="http://schemas.microsoft.com/office/drawing/2014/main" id="{6ABB6908-AEDD-4615-979A-3C0DFFFD6BFD}"/>
              </a:ext>
            </a:extLst>
          </p:cNvPr>
          <p:cNvSpPr/>
          <p:nvPr/>
        </p:nvSpPr>
        <p:spPr>
          <a:xfrm>
            <a:off x="179512" y="188640"/>
            <a:ext cx="6120680" cy="93610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lnSpc>
                <a:spcPct val="80000"/>
              </a:lnSpc>
              <a:buNone/>
            </a:pPr>
            <a:r>
              <a:rPr lang="lt-LT" b="1" dirty="0">
                <a:solidFill>
                  <a:srgbClr val="0B5394"/>
                </a:solidFill>
                <a:latin typeface="Calibri Light" panose="020F0302020204030204" pitchFamily="34" charset="0"/>
                <a:cs typeface="Calibri Light" panose="020F0302020204030204" pitchFamily="34" charset="0"/>
              </a:rPr>
              <a:t>Įgyvendinant projektą „Bendruomeninių vaikų globos namų įkūrimas ir vaikų dienos centrų tinklo plėtra Visagino savivaldybėje“  įrengtas vaikų dienos centras (Statybininkų 7)</a:t>
            </a:r>
            <a:endParaRPr lang="en-GB" b="1" dirty="0">
              <a:solidFill>
                <a:srgbClr val="0B5394"/>
              </a:solidFill>
              <a:latin typeface="Calibri Light" panose="020F0302020204030204" pitchFamily="34" charset="0"/>
              <a:cs typeface="Calibri Light" panose="020F0302020204030204" pitchFamily="34" charset="0"/>
            </a:endParaRPr>
          </a:p>
        </p:txBody>
      </p:sp>
      <p:pic>
        <p:nvPicPr>
          <p:cNvPr id="9" name="Grafinis elementas 8" descr="Universal access with solid fill">
            <a:extLst>
              <a:ext uri="{FF2B5EF4-FFF2-40B4-BE49-F238E27FC236}">
                <a16:creationId xmlns:a16="http://schemas.microsoft.com/office/drawing/2014/main" id="{3E9E7904-FA17-441D-8E98-D63989AB365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876256" y="5301208"/>
            <a:ext cx="1030358" cy="1030358"/>
          </a:xfrm>
          <a:prstGeom prst="rect">
            <a:avLst/>
          </a:prstGeom>
        </p:spPr>
      </p:pic>
      <p:pic>
        <p:nvPicPr>
          <p:cNvPr id="3" name="Grafinis elementas 2" descr="Children with solid fill">
            <a:extLst>
              <a:ext uri="{FF2B5EF4-FFF2-40B4-BE49-F238E27FC236}">
                <a16:creationId xmlns:a16="http://schemas.microsoft.com/office/drawing/2014/main" id="{1321250F-1C3D-4D36-9A3D-E28FC07D34D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956376" y="5373216"/>
            <a:ext cx="972284" cy="972284"/>
          </a:xfrm>
          <a:prstGeom prst="rect">
            <a:avLst/>
          </a:prstGeom>
        </p:spPr>
      </p:pic>
      <p:sp>
        <p:nvSpPr>
          <p:cNvPr id="17" name="Stačiakampis: suapvalinti kampai 16">
            <a:extLst>
              <a:ext uri="{FF2B5EF4-FFF2-40B4-BE49-F238E27FC236}">
                <a16:creationId xmlns:a16="http://schemas.microsoft.com/office/drawing/2014/main" id="{D7A86949-9803-413E-99D0-73850098B797}"/>
              </a:ext>
            </a:extLst>
          </p:cNvPr>
          <p:cNvSpPr/>
          <p:nvPr/>
        </p:nvSpPr>
        <p:spPr>
          <a:xfrm>
            <a:off x="6948264" y="1772816"/>
            <a:ext cx="2088232" cy="172819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pt-BR" sz="1200" b="1" dirty="0">
                <a:solidFill>
                  <a:schemeClr val="bg1">
                    <a:lumMod val="75000"/>
                  </a:schemeClr>
                </a:solidFill>
                <a:latin typeface="Calibri Light" panose="020F0302020204030204" pitchFamily="34" charset="0"/>
                <a:cs typeface="Calibri Light" panose="020F0302020204030204" pitchFamily="34" charset="0"/>
              </a:rPr>
              <a:t>Bendras projekto </a:t>
            </a:r>
            <a:r>
              <a:rPr lang="lt-LT" sz="1200" b="1" dirty="0">
                <a:solidFill>
                  <a:schemeClr val="bg1">
                    <a:lumMod val="75000"/>
                  </a:schemeClr>
                </a:solidFill>
                <a:latin typeface="Calibri Light" panose="020F0302020204030204" pitchFamily="34" charset="0"/>
                <a:cs typeface="Calibri Light" panose="020F0302020204030204" pitchFamily="34" charset="0"/>
              </a:rPr>
              <a:t>vertė</a:t>
            </a:r>
          </a:p>
          <a:p>
            <a:r>
              <a:rPr lang="pt-BR" sz="1200" b="1" dirty="0">
                <a:solidFill>
                  <a:schemeClr val="bg1">
                    <a:lumMod val="75000"/>
                  </a:schemeClr>
                </a:solidFill>
                <a:latin typeface="Calibri Light" panose="020F0302020204030204" pitchFamily="34" charset="0"/>
                <a:cs typeface="Calibri Light" panose="020F0302020204030204" pitchFamily="34" charset="0"/>
              </a:rPr>
              <a:t> 136 632,72 Eur, iš j</a:t>
            </a:r>
            <a:r>
              <a:rPr lang="lt-LT" sz="1200" b="1" dirty="0">
                <a:solidFill>
                  <a:schemeClr val="bg1">
                    <a:lumMod val="75000"/>
                  </a:schemeClr>
                </a:solidFill>
                <a:latin typeface="Calibri Light" panose="020F0302020204030204" pitchFamily="34" charset="0"/>
                <a:cs typeface="Calibri Light" panose="020F0302020204030204" pitchFamily="34" charset="0"/>
              </a:rPr>
              <a:t>ų</a:t>
            </a:r>
            <a:r>
              <a:rPr lang="pt-BR" sz="1200" b="1" dirty="0">
                <a:solidFill>
                  <a:schemeClr val="bg1">
                    <a:lumMod val="75000"/>
                  </a:schemeClr>
                </a:solidFill>
                <a:latin typeface="Calibri Light" panose="020F0302020204030204" pitchFamily="34" charset="0"/>
                <a:cs typeface="Calibri Light" panose="020F0302020204030204" pitchFamily="34" charset="0"/>
              </a:rPr>
              <a:t> </a:t>
            </a:r>
            <a:endParaRPr lang="lt-LT" sz="1200" b="1" dirty="0">
              <a:solidFill>
                <a:schemeClr val="bg1">
                  <a:lumMod val="75000"/>
                </a:schemeClr>
              </a:solidFill>
              <a:latin typeface="Calibri Light" panose="020F0302020204030204" pitchFamily="34" charset="0"/>
              <a:cs typeface="Calibri Light" panose="020F0302020204030204" pitchFamily="34" charset="0"/>
            </a:endParaRPr>
          </a:p>
          <a:p>
            <a:r>
              <a:rPr lang="pt-BR" sz="1200" b="1" dirty="0">
                <a:solidFill>
                  <a:schemeClr val="bg1">
                    <a:lumMod val="75000"/>
                  </a:schemeClr>
                </a:solidFill>
                <a:latin typeface="Calibri Light" panose="020F0302020204030204" pitchFamily="34" charset="0"/>
                <a:cs typeface="Calibri Light" panose="020F0302020204030204" pitchFamily="34" charset="0"/>
              </a:rPr>
              <a:t>130 355,00 Eur </a:t>
            </a:r>
            <a:r>
              <a:rPr lang="lt-LT" sz="1200" b="1" dirty="0">
                <a:solidFill>
                  <a:schemeClr val="bg1">
                    <a:lumMod val="75000"/>
                  </a:schemeClr>
                </a:solidFill>
                <a:latin typeface="Calibri Light" panose="020F0302020204030204" pitchFamily="34" charset="0"/>
                <a:cs typeface="Calibri Light" panose="020F0302020204030204" pitchFamily="34" charset="0"/>
              </a:rPr>
              <a:t>ES </a:t>
            </a:r>
            <a:r>
              <a:rPr lang="pt-BR" sz="1200" b="1" dirty="0">
                <a:solidFill>
                  <a:schemeClr val="bg1">
                    <a:lumMod val="75000"/>
                  </a:schemeClr>
                </a:solidFill>
                <a:latin typeface="Calibri Light" panose="020F0302020204030204" pitchFamily="34" charset="0"/>
                <a:cs typeface="Calibri Light" panose="020F0302020204030204" pitchFamily="34" charset="0"/>
              </a:rPr>
              <a:t>lėšos, </a:t>
            </a:r>
            <a:endParaRPr lang="lt-LT" sz="1200" b="1" dirty="0">
              <a:solidFill>
                <a:schemeClr val="bg1">
                  <a:lumMod val="75000"/>
                </a:schemeClr>
              </a:solidFill>
              <a:latin typeface="Calibri Light" panose="020F0302020204030204" pitchFamily="34" charset="0"/>
              <a:cs typeface="Calibri Light" panose="020F0302020204030204" pitchFamily="34" charset="0"/>
            </a:endParaRPr>
          </a:p>
          <a:p>
            <a:r>
              <a:rPr lang="pt-BR" sz="1200" b="1" dirty="0">
                <a:solidFill>
                  <a:schemeClr val="bg1">
                    <a:lumMod val="75000"/>
                  </a:schemeClr>
                </a:solidFill>
                <a:latin typeface="Calibri Light" panose="020F0302020204030204" pitchFamily="34" charset="0"/>
                <a:cs typeface="Calibri Light" panose="020F0302020204030204" pitchFamily="34" charset="0"/>
              </a:rPr>
              <a:t>6 277,72 Eur </a:t>
            </a:r>
            <a:r>
              <a:rPr lang="lt-LT" sz="1200" b="1" dirty="0">
                <a:solidFill>
                  <a:schemeClr val="bg1">
                    <a:lumMod val="75000"/>
                  </a:schemeClr>
                </a:solidFill>
                <a:latin typeface="Calibri Light" panose="020F0302020204030204" pitchFamily="34" charset="0"/>
                <a:cs typeface="Calibri Light" panose="020F0302020204030204" pitchFamily="34" charset="0"/>
              </a:rPr>
              <a:t>SB lėšos</a:t>
            </a:r>
          </a:p>
          <a:p>
            <a:endParaRPr lang="lt-LT" sz="1200" b="1" dirty="0">
              <a:solidFill>
                <a:schemeClr val="bg1">
                  <a:lumMod val="75000"/>
                </a:schemeClr>
              </a:solidFill>
              <a:latin typeface="Calibri Light" panose="020F0302020204030204" pitchFamily="34" charset="0"/>
              <a:cs typeface="Calibri Light" panose="020F0302020204030204" pitchFamily="34" charset="0"/>
            </a:endParaRPr>
          </a:p>
          <a:p>
            <a:r>
              <a:rPr lang="lt-LT" sz="1200" b="1" dirty="0">
                <a:solidFill>
                  <a:schemeClr val="bg1">
                    <a:lumMod val="75000"/>
                  </a:schemeClr>
                </a:solidFill>
                <a:latin typeface="Calibri Light" panose="020F0302020204030204" pitchFamily="34" charset="0"/>
                <a:cs typeface="Calibri Light" panose="020F0302020204030204" pitchFamily="34" charset="0"/>
              </a:rPr>
              <a:t>2020 m. investuota </a:t>
            </a:r>
          </a:p>
          <a:p>
            <a:r>
              <a:rPr lang="lt-LT" sz="1200" b="1" dirty="0">
                <a:solidFill>
                  <a:schemeClr val="bg1">
                    <a:lumMod val="75000"/>
                  </a:schemeClr>
                </a:solidFill>
                <a:latin typeface="Calibri Light" panose="020F0302020204030204" pitchFamily="34" charset="0"/>
                <a:cs typeface="Calibri Light" panose="020F0302020204030204" pitchFamily="34" charset="0"/>
              </a:rPr>
              <a:t>40 160,70 Eur ES lėšų</a:t>
            </a:r>
          </a:p>
          <a:p>
            <a:r>
              <a:rPr lang="lt-LT" sz="1200" b="1" dirty="0">
                <a:solidFill>
                  <a:schemeClr val="bg1">
                    <a:lumMod val="75000"/>
                  </a:schemeClr>
                </a:solidFill>
                <a:latin typeface="Calibri Light" panose="020F0302020204030204" pitchFamily="34" charset="0"/>
                <a:cs typeface="Calibri Light" panose="020F0302020204030204" pitchFamily="34" charset="0"/>
              </a:rPr>
              <a:t>2 254,70 Eur SB lėšų</a:t>
            </a:r>
          </a:p>
        </p:txBody>
      </p:sp>
      <p:sp>
        <p:nvSpPr>
          <p:cNvPr id="20" name="Stačiakampis: suapvalinti kampai 19">
            <a:extLst>
              <a:ext uri="{FF2B5EF4-FFF2-40B4-BE49-F238E27FC236}">
                <a16:creationId xmlns:a16="http://schemas.microsoft.com/office/drawing/2014/main" id="{53F73415-FF1F-4F4C-B9EE-B0D1D38C9084}"/>
              </a:ext>
            </a:extLst>
          </p:cNvPr>
          <p:cNvSpPr/>
          <p:nvPr/>
        </p:nvSpPr>
        <p:spPr>
          <a:xfrm>
            <a:off x="7020272" y="4797152"/>
            <a:ext cx="1872208" cy="50405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lt-LT" sz="1200" b="1" dirty="0">
                <a:solidFill>
                  <a:schemeClr val="bg1">
                    <a:lumMod val="75000"/>
                  </a:schemeClr>
                </a:solidFill>
                <a:latin typeface="Calibri Light" panose="020F0302020204030204" pitchFamily="34" charset="0"/>
                <a:cs typeface="Calibri Light" panose="020F0302020204030204" pitchFamily="34" charset="0"/>
              </a:rPr>
              <a:t>Patenkinama apie 87 proc. poreikio</a:t>
            </a:r>
          </a:p>
        </p:txBody>
      </p:sp>
      <p:sp>
        <p:nvSpPr>
          <p:cNvPr id="22" name="Stačiakampis: suapvalinti kampai 21">
            <a:extLst>
              <a:ext uri="{FF2B5EF4-FFF2-40B4-BE49-F238E27FC236}">
                <a16:creationId xmlns:a16="http://schemas.microsoft.com/office/drawing/2014/main" id="{CACCA3BC-3F64-420A-AD78-47006069E67C}"/>
              </a:ext>
            </a:extLst>
          </p:cNvPr>
          <p:cNvSpPr/>
          <p:nvPr/>
        </p:nvSpPr>
        <p:spPr>
          <a:xfrm>
            <a:off x="7020272" y="3645024"/>
            <a:ext cx="1872208" cy="93610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lt-LT" sz="1200" b="1" dirty="0">
                <a:solidFill>
                  <a:schemeClr val="bg1">
                    <a:lumMod val="75000"/>
                  </a:schemeClr>
                </a:solidFill>
                <a:latin typeface="Calibri Light" panose="020F0302020204030204" pitchFamily="34" charset="0"/>
                <a:cs typeface="Calibri Light" panose="020F0302020204030204" pitchFamily="34" charset="0"/>
              </a:rPr>
              <a:t>Vaikų dienos centre (Statybininkų g. 7) paslaugas gauna 15 vaikų</a:t>
            </a:r>
          </a:p>
        </p:txBody>
      </p:sp>
    </p:spTree>
    <p:extLst>
      <p:ext uri="{BB962C8B-B14F-4D97-AF65-F5344CB8AC3E}">
        <p14:creationId xmlns:p14="http://schemas.microsoft.com/office/powerpoint/2010/main" val="3989933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13" name="Turinio vietos rezervavimo ženklas 12">
            <a:extLst>
              <a:ext uri="{FF2B5EF4-FFF2-40B4-BE49-F238E27FC236}">
                <a16:creationId xmlns:a16="http://schemas.microsoft.com/office/drawing/2014/main" id="{C02EB59C-75B9-431A-9B81-7BA54A205608}"/>
              </a:ext>
            </a:extLst>
          </p:cNvPr>
          <p:cNvPicPr>
            <a:picLocks noGrp="1" noChangeAspect="1"/>
          </p:cNvPicPr>
          <p:nvPr>
            <p:ph sz="quarter" idx="1"/>
          </p:nvPr>
        </p:nvPicPr>
        <p:blipFill>
          <a:blip r:embed="rId2" cstate="print">
            <a:extLst>
              <a:ext uri="{28A0092B-C50C-407E-A947-70E740481C1C}">
                <a14:useLocalDpi xmlns:a14="http://schemas.microsoft.com/office/drawing/2010/main" val="0"/>
              </a:ext>
            </a:extLst>
          </a:blip>
          <a:stretch>
            <a:fillRect/>
          </a:stretch>
        </p:blipFill>
        <p:spPr>
          <a:xfrm>
            <a:off x="395536" y="1700808"/>
            <a:ext cx="2554579" cy="189038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5" name="Turinio vietos rezervavimo ženklas 14">
            <a:extLst>
              <a:ext uri="{FF2B5EF4-FFF2-40B4-BE49-F238E27FC236}">
                <a16:creationId xmlns:a16="http://schemas.microsoft.com/office/drawing/2014/main" id="{7EBAC528-F4CB-47F4-A36D-F5236F6F3A07}"/>
              </a:ext>
            </a:extLst>
          </p:cNvPr>
          <p:cNvPicPr>
            <a:picLocks noGrp="1" noChangeAspect="1"/>
          </p:cNvPicPr>
          <p:nvPr>
            <p:ph sz="quarter" idx="2"/>
          </p:nvPr>
        </p:nvPicPr>
        <p:blipFill>
          <a:blip r:embed="rId3" cstate="print">
            <a:extLst>
              <a:ext uri="{28A0092B-C50C-407E-A947-70E740481C1C}">
                <a14:useLocalDpi xmlns:a14="http://schemas.microsoft.com/office/drawing/2010/main" val="0"/>
              </a:ext>
            </a:extLst>
          </a:blip>
          <a:stretch>
            <a:fillRect/>
          </a:stretch>
        </p:blipFill>
        <p:spPr>
          <a:xfrm>
            <a:off x="3419872" y="1700808"/>
            <a:ext cx="2491059" cy="18914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7" name="Paveikslėlis 16">
            <a:extLst>
              <a:ext uri="{FF2B5EF4-FFF2-40B4-BE49-F238E27FC236}">
                <a16:creationId xmlns:a16="http://schemas.microsoft.com/office/drawing/2014/main" id="{0B718144-06F0-4851-BC1E-1263430A85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4653136"/>
            <a:ext cx="2729978" cy="187220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9" name="Paveikslėlis 18">
            <a:extLst>
              <a:ext uri="{FF2B5EF4-FFF2-40B4-BE49-F238E27FC236}">
                <a16:creationId xmlns:a16="http://schemas.microsoft.com/office/drawing/2014/main" id="{32D89DC6-2D52-4351-A1B3-9FA2C8FD08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91880" y="4581128"/>
            <a:ext cx="2520280" cy="194421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0" name="Paveikslėlis 19">
            <a:extLst>
              <a:ext uri="{FF2B5EF4-FFF2-40B4-BE49-F238E27FC236}">
                <a16:creationId xmlns:a16="http://schemas.microsoft.com/office/drawing/2014/main" id="{AB1A5E7E-C7C6-4DA9-9872-541D7538F76C}"/>
              </a:ext>
            </a:extLst>
          </p:cNvPr>
          <p:cNvPicPr>
            <a:picLocks noChangeAspect="1"/>
          </p:cNvPicPr>
          <p:nvPr/>
        </p:nvPicPr>
        <p:blipFill>
          <a:blip r:embed="rId6"/>
          <a:stretch>
            <a:fillRect/>
          </a:stretch>
        </p:blipFill>
        <p:spPr>
          <a:xfrm>
            <a:off x="6845609" y="0"/>
            <a:ext cx="2298391" cy="1268078"/>
          </a:xfrm>
          <a:prstGeom prst="rect">
            <a:avLst/>
          </a:prstGeom>
        </p:spPr>
      </p:pic>
      <p:sp>
        <p:nvSpPr>
          <p:cNvPr id="11" name="Stačiakampis: suapvalinti kampai 10">
            <a:extLst>
              <a:ext uri="{FF2B5EF4-FFF2-40B4-BE49-F238E27FC236}">
                <a16:creationId xmlns:a16="http://schemas.microsoft.com/office/drawing/2014/main" id="{90EDDD0D-C114-4A79-9A72-3B5261144782}"/>
              </a:ext>
            </a:extLst>
          </p:cNvPr>
          <p:cNvSpPr/>
          <p:nvPr/>
        </p:nvSpPr>
        <p:spPr>
          <a:xfrm>
            <a:off x="179512" y="116632"/>
            <a:ext cx="6120680" cy="93610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tabLst>
                <a:tab pos="630555" algn="l"/>
              </a:tabLst>
            </a:pPr>
            <a:r>
              <a:rPr lang="lt-LT" sz="1600" b="1" dirty="0">
                <a:solidFill>
                  <a:srgbClr val="0B5394"/>
                </a:solidFill>
                <a:latin typeface="Calibri Light" panose="020F0302020204030204" pitchFamily="34" charset="0"/>
                <a:cs typeface="Calibri Light" panose="020F0302020204030204" pitchFamily="34" charset="0"/>
              </a:rPr>
              <a:t>Įgyvendinant projektą </a:t>
            </a:r>
            <a:r>
              <a:rPr lang="en-GB" sz="1600" b="1" dirty="0">
                <a:solidFill>
                  <a:srgbClr val="0B5394"/>
                </a:solidFill>
                <a:latin typeface="Calibri Light" panose="020F0302020204030204" pitchFamily="34" charset="0"/>
                <a:cs typeface="Calibri Light" panose="020F0302020204030204" pitchFamily="34" charset="0"/>
              </a:rPr>
              <a:t>„</a:t>
            </a:r>
            <a:r>
              <a:rPr lang="en-GB" sz="1600" b="1" dirty="0" err="1">
                <a:solidFill>
                  <a:srgbClr val="0B5394"/>
                </a:solidFill>
                <a:latin typeface="Calibri Light" panose="020F0302020204030204" pitchFamily="34" charset="0"/>
                <a:cs typeface="Calibri Light" panose="020F0302020204030204" pitchFamily="34" charset="0"/>
              </a:rPr>
              <a:t>Apleisto</a:t>
            </a:r>
            <a:r>
              <a:rPr lang="en-GB" sz="1600" b="1" dirty="0">
                <a:solidFill>
                  <a:srgbClr val="0B5394"/>
                </a:solidFill>
                <a:latin typeface="Calibri Light" panose="020F0302020204030204" pitchFamily="34" charset="0"/>
                <a:cs typeface="Calibri Light" panose="020F0302020204030204" pitchFamily="34" charset="0"/>
              </a:rPr>
              <a:t> (</a:t>
            </a:r>
            <a:r>
              <a:rPr lang="en-GB" sz="1600" b="1" dirty="0" err="1">
                <a:solidFill>
                  <a:srgbClr val="0B5394"/>
                </a:solidFill>
                <a:latin typeface="Calibri Light" panose="020F0302020204030204" pitchFamily="34" charset="0"/>
                <a:cs typeface="Calibri Light" panose="020F0302020204030204" pitchFamily="34" charset="0"/>
              </a:rPr>
              <a:t>nenaudojamo</a:t>
            </a:r>
            <a:r>
              <a:rPr lang="en-GB" sz="1600" b="1" dirty="0">
                <a:solidFill>
                  <a:srgbClr val="0B5394"/>
                </a:solidFill>
                <a:latin typeface="Calibri Light" panose="020F0302020204030204" pitchFamily="34" charset="0"/>
                <a:cs typeface="Calibri Light" panose="020F0302020204030204" pitchFamily="34" charset="0"/>
              </a:rPr>
              <a:t>) </a:t>
            </a:r>
            <a:r>
              <a:rPr lang="en-GB" sz="1600" b="1" dirty="0" err="1">
                <a:solidFill>
                  <a:srgbClr val="0B5394"/>
                </a:solidFill>
                <a:latin typeface="Calibri Light" panose="020F0302020204030204" pitchFamily="34" charset="0"/>
                <a:cs typeface="Calibri Light" panose="020F0302020204030204" pitchFamily="34" charset="0"/>
              </a:rPr>
              <a:t>buvusio</a:t>
            </a:r>
            <a:r>
              <a:rPr lang="en-GB" sz="1600" b="1" dirty="0">
                <a:solidFill>
                  <a:srgbClr val="0B5394"/>
                </a:solidFill>
                <a:latin typeface="Calibri Light" panose="020F0302020204030204" pitchFamily="34" charset="0"/>
                <a:cs typeface="Calibri Light" panose="020F0302020204030204" pitchFamily="34" charset="0"/>
              </a:rPr>
              <a:t> </a:t>
            </a:r>
            <a:r>
              <a:rPr lang="en-GB" sz="1600" b="1" dirty="0" err="1">
                <a:solidFill>
                  <a:srgbClr val="0B5394"/>
                </a:solidFill>
                <a:latin typeface="Calibri Light" panose="020F0302020204030204" pitchFamily="34" charset="0"/>
                <a:cs typeface="Calibri Light" panose="020F0302020204030204" pitchFamily="34" charset="0"/>
              </a:rPr>
              <a:t>visuomeninio</a:t>
            </a:r>
            <a:r>
              <a:rPr lang="en-GB" sz="1600" b="1" dirty="0">
                <a:solidFill>
                  <a:srgbClr val="0B5394"/>
                </a:solidFill>
                <a:latin typeface="Calibri Light" panose="020F0302020204030204" pitchFamily="34" charset="0"/>
                <a:cs typeface="Calibri Light" panose="020F0302020204030204" pitchFamily="34" charset="0"/>
              </a:rPr>
              <a:t> </a:t>
            </a:r>
            <a:r>
              <a:rPr lang="en-GB" sz="1600" b="1" dirty="0" err="1">
                <a:solidFill>
                  <a:srgbClr val="0B5394"/>
                </a:solidFill>
                <a:latin typeface="Calibri Light" panose="020F0302020204030204" pitchFamily="34" charset="0"/>
                <a:cs typeface="Calibri Light" panose="020F0302020204030204" pitchFamily="34" charset="0"/>
              </a:rPr>
              <a:t>pastato</a:t>
            </a:r>
            <a:r>
              <a:rPr lang="en-GB" sz="1600" b="1" dirty="0">
                <a:solidFill>
                  <a:srgbClr val="0B5394"/>
                </a:solidFill>
                <a:latin typeface="Calibri Light" panose="020F0302020204030204" pitchFamily="34" charset="0"/>
                <a:cs typeface="Calibri Light" panose="020F0302020204030204" pitchFamily="34" charset="0"/>
              </a:rPr>
              <a:t> </a:t>
            </a:r>
            <a:r>
              <a:rPr lang="en-GB" sz="1600" b="1" dirty="0" err="1">
                <a:solidFill>
                  <a:srgbClr val="0B5394"/>
                </a:solidFill>
                <a:latin typeface="Calibri Light" panose="020F0302020204030204" pitchFamily="34" charset="0"/>
                <a:cs typeface="Calibri Light" panose="020F0302020204030204" pitchFamily="34" charset="0"/>
              </a:rPr>
              <a:t>konversija</a:t>
            </a:r>
            <a:r>
              <a:rPr lang="en-GB" sz="1600" b="1" dirty="0">
                <a:solidFill>
                  <a:srgbClr val="0B5394"/>
                </a:solidFill>
                <a:latin typeface="Calibri Light" panose="020F0302020204030204" pitchFamily="34" charset="0"/>
                <a:cs typeface="Calibri Light" panose="020F0302020204030204" pitchFamily="34" charset="0"/>
              </a:rPr>
              <a:t> </a:t>
            </a:r>
            <a:r>
              <a:rPr lang="en-GB" sz="1600" b="1" dirty="0" err="1">
                <a:solidFill>
                  <a:srgbClr val="0B5394"/>
                </a:solidFill>
                <a:latin typeface="Calibri Light" panose="020F0302020204030204" pitchFamily="34" charset="0"/>
                <a:cs typeface="Calibri Light" panose="020F0302020204030204" pitchFamily="34" charset="0"/>
              </a:rPr>
              <a:t>ir</a:t>
            </a:r>
            <a:r>
              <a:rPr lang="en-GB" sz="1600" b="1" dirty="0">
                <a:solidFill>
                  <a:srgbClr val="0B5394"/>
                </a:solidFill>
                <a:latin typeface="Calibri Light" panose="020F0302020204030204" pitchFamily="34" charset="0"/>
                <a:cs typeface="Calibri Light" panose="020F0302020204030204" pitchFamily="34" charset="0"/>
              </a:rPr>
              <a:t> </a:t>
            </a:r>
            <a:r>
              <a:rPr lang="en-GB" sz="1600" b="1" dirty="0" err="1">
                <a:solidFill>
                  <a:srgbClr val="0B5394"/>
                </a:solidFill>
                <a:latin typeface="Calibri Light" panose="020F0302020204030204" pitchFamily="34" charset="0"/>
                <a:cs typeface="Calibri Light" panose="020F0302020204030204" pitchFamily="34" charset="0"/>
              </a:rPr>
              <a:t>pritaikymas</a:t>
            </a:r>
            <a:r>
              <a:rPr lang="en-GB" sz="1600" b="1" dirty="0">
                <a:solidFill>
                  <a:srgbClr val="0B5394"/>
                </a:solidFill>
                <a:latin typeface="Calibri Light" panose="020F0302020204030204" pitchFamily="34" charset="0"/>
                <a:cs typeface="Calibri Light" panose="020F0302020204030204" pitchFamily="34" charset="0"/>
              </a:rPr>
              <a:t> </a:t>
            </a:r>
            <a:r>
              <a:rPr lang="en-GB" sz="1600" b="1" dirty="0" err="1">
                <a:solidFill>
                  <a:srgbClr val="0B5394"/>
                </a:solidFill>
                <a:latin typeface="Calibri Light" panose="020F0302020204030204" pitchFamily="34" charset="0"/>
                <a:cs typeface="Calibri Light" panose="020F0302020204030204" pitchFamily="34" charset="0"/>
              </a:rPr>
              <a:t>Savarankiško</a:t>
            </a:r>
            <a:r>
              <a:rPr lang="en-GB" sz="1600" b="1" dirty="0">
                <a:solidFill>
                  <a:srgbClr val="0B5394"/>
                </a:solidFill>
                <a:latin typeface="Calibri Light" panose="020F0302020204030204" pitchFamily="34" charset="0"/>
                <a:cs typeface="Calibri Light" panose="020F0302020204030204" pitchFamily="34" charset="0"/>
              </a:rPr>
              <a:t> </a:t>
            </a:r>
            <a:r>
              <a:rPr lang="en-GB" sz="1600" b="1" dirty="0" err="1">
                <a:solidFill>
                  <a:srgbClr val="0B5394"/>
                </a:solidFill>
                <a:latin typeface="Calibri Light" panose="020F0302020204030204" pitchFamily="34" charset="0"/>
                <a:cs typeface="Calibri Light" panose="020F0302020204030204" pitchFamily="34" charset="0"/>
              </a:rPr>
              <a:t>gyvenimo</a:t>
            </a:r>
            <a:r>
              <a:rPr lang="en-GB" sz="1600" b="1" dirty="0">
                <a:solidFill>
                  <a:srgbClr val="0B5394"/>
                </a:solidFill>
                <a:latin typeface="Calibri Light" panose="020F0302020204030204" pitchFamily="34" charset="0"/>
                <a:cs typeface="Calibri Light" panose="020F0302020204030204" pitchFamily="34" charset="0"/>
              </a:rPr>
              <a:t> </a:t>
            </a:r>
            <a:r>
              <a:rPr lang="en-GB" sz="1600" b="1" dirty="0" err="1">
                <a:solidFill>
                  <a:srgbClr val="0B5394"/>
                </a:solidFill>
                <a:latin typeface="Calibri Light" panose="020F0302020204030204" pitchFamily="34" charset="0"/>
                <a:cs typeface="Calibri Light" panose="020F0302020204030204" pitchFamily="34" charset="0"/>
              </a:rPr>
              <a:t>namų</a:t>
            </a:r>
            <a:r>
              <a:rPr lang="en-GB" sz="1600" b="1" dirty="0">
                <a:solidFill>
                  <a:srgbClr val="0B5394"/>
                </a:solidFill>
                <a:latin typeface="Calibri Light" panose="020F0302020204030204" pitchFamily="34" charset="0"/>
                <a:cs typeface="Calibri Light" panose="020F0302020204030204" pitchFamily="34" charset="0"/>
              </a:rPr>
              <a:t> </a:t>
            </a:r>
            <a:r>
              <a:rPr lang="en-GB" sz="1600" b="1" dirty="0" err="1">
                <a:solidFill>
                  <a:srgbClr val="0B5394"/>
                </a:solidFill>
                <a:latin typeface="Calibri Light" panose="020F0302020204030204" pitchFamily="34" charset="0"/>
                <a:cs typeface="Calibri Light" panose="020F0302020204030204" pitchFamily="34" charset="0"/>
              </a:rPr>
              <a:t>Visagine</a:t>
            </a:r>
            <a:r>
              <a:rPr lang="en-GB" sz="1600" b="1" dirty="0">
                <a:solidFill>
                  <a:srgbClr val="0B5394"/>
                </a:solidFill>
                <a:latin typeface="Calibri Light" panose="020F0302020204030204" pitchFamily="34" charset="0"/>
                <a:cs typeface="Calibri Light" panose="020F0302020204030204" pitchFamily="34" charset="0"/>
              </a:rPr>
              <a:t> </a:t>
            </a:r>
            <a:r>
              <a:rPr lang="en-GB" sz="1600" b="1" dirty="0" err="1">
                <a:solidFill>
                  <a:srgbClr val="0B5394"/>
                </a:solidFill>
                <a:latin typeface="Calibri Light" panose="020F0302020204030204" pitchFamily="34" charset="0"/>
                <a:cs typeface="Calibri Light" panose="020F0302020204030204" pitchFamily="34" charset="0"/>
              </a:rPr>
              <a:t>įkūrimui</a:t>
            </a:r>
            <a:r>
              <a:rPr lang="en-GB" sz="1600" b="1" dirty="0">
                <a:solidFill>
                  <a:srgbClr val="0B5394"/>
                </a:solidFill>
                <a:latin typeface="Calibri Light" panose="020F0302020204030204" pitchFamily="34" charset="0"/>
                <a:cs typeface="Calibri Light" panose="020F0302020204030204" pitchFamily="34" charset="0"/>
              </a:rPr>
              <a:t>“</a:t>
            </a:r>
            <a:r>
              <a:rPr lang="lt-LT" sz="1600" b="1" dirty="0">
                <a:solidFill>
                  <a:srgbClr val="0B5394"/>
                </a:solidFill>
                <a:latin typeface="Calibri Light" panose="020F0302020204030204" pitchFamily="34" charset="0"/>
                <a:cs typeface="Calibri Light" panose="020F0302020204030204" pitchFamily="34" charset="0"/>
              </a:rPr>
              <a:t> įrengti savarankiško gyvenimo namai Visagine</a:t>
            </a:r>
          </a:p>
        </p:txBody>
      </p:sp>
      <p:pic>
        <p:nvPicPr>
          <p:cNvPr id="4" name="Grafinis elementas 3" descr="Universal access with solid fill">
            <a:extLst>
              <a:ext uri="{FF2B5EF4-FFF2-40B4-BE49-F238E27FC236}">
                <a16:creationId xmlns:a16="http://schemas.microsoft.com/office/drawing/2014/main" id="{A2868A55-F124-481C-8DC7-1D231EB30FD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635896" y="3717032"/>
            <a:ext cx="845725" cy="845725"/>
          </a:xfrm>
          <a:prstGeom prst="rect">
            <a:avLst/>
          </a:prstGeom>
        </p:spPr>
      </p:pic>
      <p:pic>
        <p:nvPicPr>
          <p:cNvPr id="7" name="Grafinis elementas 6" descr="Architecture with solid fill">
            <a:extLst>
              <a:ext uri="{FF2B5EF4-FFF2-40B4-BE49-F238E27FC236}">
                <a16:creationId xmlns:a16="http://schemas.microsoft.com/office/drawing/2014/main" id="{ED219543-CA58-4699-8CDD-9A234D21A72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763688" y="3717032"/>
            <a:ext cx="845725" cy="845725"/>
          </a:xfrm>
          <a:prstGeom prst="rect">
            <a:avLst/>
          </a:prstGeom>
        </p:spPr>
      </p:pic>
      <p:pic>
        <p:nvPicPr>
          <p:cNvPr id="10" name="Grafinis elementas 9" descr="Security camera with solid fill">
            <a:extLst>
              <a:ext uri="{FF2B5EF4-FFF2-40B4-BE49-F238E27FC236}">
                <a16:creationId xmlns:a16="http://schemas.microsoft.com/office/drawing/2014/main" id="{548C1919-DB65-4470-AFAC-D9754ED3D2C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11560" y="3717032"/>
            <a:ext cx="845569" cy="845569"/>
          </a:xfrm>
          <a:prstGeom prst="rect">
            <a:avLst/>
          </a:prstGeom>
        </p:spPr>
      </p:pic>
      <p:pic>
        <p:nvPicPr>
          <p:cNvPr id="22" name="Grafinis elementas 21" descr="Renewable Energy with solid fill">
            <a:extLst>
              <a:ext uri="{FF2B5EF4-FFF2-40B4-BE49-F238E27FC236}">
                <a16:creationId xmlns:a16="http://schemas.microsoft.com/office/drawing/2014/main" id="{4054DAB4-3593-4321-855F-DFB4B4688541}"/>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644008" y="3645024"/>
            <a:ext cx="874319" cy="874319"/>
          </a:xfrm>
          <a:prstGeom prst="rect">
            <a:avLst/>
          </a:prstGeom>
        </p:spPr>
      </p:pic>
      <p:sp>
        <p:nvSpPr>
          <p:cNvPr id="24" name="Stačiakampis: suapvalinti kampai 23">
            <a:extLst>
              <a:ext uri="{FF2B5EF4-FFF2-40B4-BE49-F238E27FC236}">
                <a16:creationId xmlns:a16="http://schemas.microsoft.com/office/drawing/2014/main" id="{145EE9F0-CE33-4BEA-AC44-66B7B3869A93}"/>
              </a:ext>
            </a:extLst>
          </p:cNvPr>
          <p:cNvSpPr/>
          <p:nvPr/>
        </p:nvSpPr>
        <p:spPr>
          <a:xfrm>
            <a:off x="6300192" y="1700808"/>
            <a:ext cx="2808312" cy="172819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lt-LT" sz="1200" b="1" dirty="0">
                <a:solidFill>
                  <a:schemeClr val="bg1">
                    <a:lumMod val="75000"/>
                  </a:schemeClr>
                </a:solidFill>
                <a:latin typeface="Calibri Light" panose="020F0302020204030204" pitchFamily="34" charset="0"/>
                <a:cs typeface="Calibri Light" panose="020F0302020204030204" pitchFamily="34" charset="0"/>
              </a:rPr>
              <a:t>Bendra projekto vertė  1 218 834,13 Eur, iš jų</a:t>
            </a:r>
          </a:p>
          <a:p>
            <a:r>
              <a:rPr lang="lt-LT" sz="1200" b="1" dirty="0">
                <a:solidFill>
                  <a:schemeClr val="bg1">
                    <a:lumMod val="75000"/>
                  </a:schemeClr>
                </a:solidFill>
                <a:latin typeface="Calibri Light" panose="020F0302020204030204" pitchFamily="34" charset="0"/>
                <a:cs typeface="Calibri Light" panose="020F0302020204030204" pitchFamily="34" charset="0"/>
              </a:rPr>
              <a:t>ES lėšos 646 650,26 Eur,</a:t>
            </a:r>
          </a:p>
          <a:p>
            <a:r>
              <a:rPr lang="lt-LT" sz="1200" b="1" dirty="0">
                <a:solidFill>
                  <a:schemeClr val="bg1">
                    <a:lumMod val="75000"/>
                  </a:schemeClr>
                </a:solidFill>
                <a:latin typeface="Calibri Light" panose="020F0302020204030204" pitchFamily="34" charset="0"/>
                <a:cs typeface="Calibri Light" panose="020F0302020204030204" pitchFamily="34" charset="0"/>
              </a:rPr>
              <a:t>SB lėšos 572 183,87 Eur</a:t>
            </a:r>
          </a:p>
          <a:p>
            <a:endParaRPr lang="lt-LT" sz="1200" b="1" dirty="0">
              <a:solidFill>
                <a:schemeClr val="bg1">
                  <a:lumMod val="75000"/>
                </a:schemeClr>
              </a:solidFill>
              <a:latin typeface="Calibri Light" panose="020F0302020204030204" pitchFamily="34" charset="0"/>
              <a:cs typeface="Calibri Light" panose="020F0302020204030204" pitchFamily="34" charset="0"/>
            </a:endParaRPr>
          </a:p>
          <a:p>
            <a:r>
              <a:rPr lang="lt-LT" sz="1200" b="1" dirty="0">
                <a:solidFill>
                  <a:schemeClr val="bg1">
                    <a:lumMod val="75000"/>
                  </a:schemeClr>
                </a:solidFill>
                <a:latin typeface="Calibri Light" panose="020F0302020204030204" pitchFamily="34" charset="0"/>
                <a:cs typeface="Calibri Light" panose="020F0302020204030204" pitchFamily="34" charset="0"/>
              </a:rPr>
              <a:t>2020 m. investuota 566 951,14 Eur iš jų: </a:t>
            </a:r>
          </a:p>
          <a:p>
            <a:r>
              <a:rPr lang="lt-LT" sz="1200" b="1" dirty="0">
                <a:solidFill>
                  <a:schemeClr val="bg1">
                    <a:lumMod val="75000"/>
                  </a:schemeClr>
                </a:solidFill>
                <a:latin typeface="Calibri Light" panose="020F0302020204030204" pitchFamily="34" charset="0"/>
                <a:cs typeface="Calibri Light" panose="020F0302020204030204" pitchFamily="34" charset="0"/>
              </a:rPr>
              <a:t>ES lėšos 352 808,52 Eur, </a:t>
            </a:r>
          </a:p>
          <a:p>
            <a:r>
              <a:rPr lang="lt-LT" sz="1200" b="1" dirty="0">
                <a:solidFill>
                  <a:schemeClr val="bg1">
                    <a:lumMod val="75000"/>
                  </a:schemeClr>
                </a:solidFill>
                <a:latin typeface="Calibri Light" panose="020F0302020204030204" pitchFamily="34" charset="0"/>
                <a:cs typeface="Calibri Light" panose="020F0302020204030204" pitchFamily="34" charset="0"/>
              </a:rPr>
              <a:t>SB lėšos 214 142,62 Eur</a:t>
            </a:r>
          </a:p>
        </p:txBody>
      </p:sp>
      <p:sp>
        <p:nvSpPr>
          <p:cNvPr id="25" name="Stačiakampis: suapvalinti kampai 24">
            <a:extLst>
              <a:ext uri="{FF2B5EF4-FFF2-40B4-BE49-F238E27FC236}">
                <a16:creationId xmlns:a16="http://schemas.microsoft.com/office/drawing/2014/main" id="{D0485B98-70EE-4B61-A5B1-8E993D695556}"/>
              </a:ext>
            </a:extLst>
          </p:cNvPr>
          <p:cNvSpPr/>
          <p:nvPr/>
        </p:nvSpPr>
        <p:spPr>
          <a:xfrm>
            <a:off x="6228184" y="3645024"/>
            <a:ext cx="2736304" cy="29523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lt-LT" sz="1200" b="1" dirty="0">
                <a:solidFill>
                  <a:schemeClr val="bg1">
                    <a:lumMod val="75000"/>
                  </a:schemeClr>
                </a:solidFill>
                <a:latin typeface="Calibri Light" panose="020F0302020204030204" pitchFamily="34" charset="0"/>
                <a:cs typeface="Calibri Light" panose="020F0302020204030204" pitchFamily="34" charset="0"/>
              </a:rPr>
              <a:t>Komplekso energetinė klasė – A</a:t>
            </a:r>
          </a:p>
          <a:p>
            <a:endParaRPr lang="lt-LT" sz="1200" b="1" dirty="0">
              <a:solidFill>
                <a:schemeClr val="bg1">
                  <a:lumMod val="75000"/>
                </a:schemeClr>
              </a:solidFill>
              <a:latin typeface="Calibri Light" panose="020F0302020204030204" pitchFamily="34" charset="0"/>
              <a:cs typeface="Calibri Light" panose="020F0302020204030204" pitchFamily="34" charset="0"/>
            </a:endParaRPr>
          </a:p>
          <a:p>
            <a:r>
              <a:rPr lang="lt-LT" sz="1200" b="1" dirty="0">
                <a:solidFill>
                  <a:schemeClr val="bg1">
                    <a:lumMod val="75000"/>
                  </a:schemeClr>
                </a:solidFill>
                <a:latin typeface="Calibri Light" panose="020F0302020204030204" pitchFamily="34" charset="0"/>
                <a:cs typeface="Calibri Light" panose="020F0302020204030204" pitchFamily="34" charset="0"/>
              </a:rPr>
              <a:t>Įrengta autonominė šildymo sistema (šilumos siurbliai)</a:t>
            </a:r>
          </a:p>
          <a:p>
            <a:endParaRPr lang="lt-LT" sz="1200" b="1" dirty="0">
              <a:solidFill>
                <a:schemeClr val="bg1">
                  <a:lumMod val="75000"/>
                </a:schemeClr>
              </a:solidFill>
              <a:latin typeface="Calibri Light" panose="020F0302020204030204" pitchFamily="34" charset="0"/>
              <a:cs typeface="Calibri Light" panose="020F0302020204030204" pitchFamily="34" charset="0"/>
            </a:endParaRPr>
          </a:p>
          <a:p>
            <a:r>
              <a:rPr lang="lt-LT" sz="1200" b="1" dirty="0">
                <a:solidFill>
                  <a:schemeClr val="bg1">
                    <a:lumMod val="75000"/>
                  </a:schemeClr>
                </a:solidFill>
                <a:latin typeface="Calibri Light" panose="020F0302020204030204" pitchFamily="34" charset="0"/>
                <a:cs typeface="Calibri Light" panose="020F0302020204030204" pitchFamily="34" charset="0"/>
              </a:rPr>
              <a:t>Įrengta vėdinimo sistema su </a:t>
            </a:r>
            <a:r>
              <a:rPr lang="lt-LT" sz="1200" b="1" dirty="0" err="1">
                <a:solidFill>
                  <a:schemeClr val="bg1">
                    <a:lumMod val="75000"/>
                  </a:schemeClr>
                </a:solidFill>
                <a:latin typeface="Calibri Light" panose="020F0302020204030204" pitchFamily="34" charset="0"/>
                <a:cs typeface="Calibri Light" panose="020F0302020204030204" pitchFamily="34" charset="0"/>
              </a:rPr>
              <a:t>rekuperatoriumi</a:t>
            </a:r>
            <a:r>
              <a:rPr lang="lt-LT" sz="1200" b="1" dirty="0">
                <a:solidFill>
                  <a:schemeClr val="bg1">
                    <a:lumMod val="75000"/>
                  </a:schemeClr>
                </a:solidFill>
                <a:latin typeface="Calibri Light" panose="020F0302020204030204" pitchFamily="34" charset="0"/>
                <a:cs typeface="Calibri Light" panose="020F0302020204030204" pitchFamily="34" charset="0"/>
              </a:rPr>
              <a:t>, kurio naudingumas ne mažiau nei 90 proc.</a:t>
            </a:r>
          </a:p>
          <a:p>
            <a:endParaRPr lang="lt-LT" sz="1200" b="1" dirty="0">
              <a:solidFill>
                <a:schemeClr val="bg1">
                  <a:lumMod val="75000"/>
                </a:schemeClr>
              </a:solidFill>
              <a:latin typeface="Calibri Light" panose="020F0302020204030204" pitchFamily="34" charset="0"/>
              <a:cs typeface="Calibri Light" panose="020F0302020204030204" pitchFamily="34" charset="0"/>
            </a:endParaRPr>
          </a:p>
          <a:p>
            <a:r>
              <a:rPr lang="lt-LT" sz="1200" b="1" dirty="0">
                <a:solidFill>
                  <a:schemeClr val="bg1">
                    <a:lumMod val="75000"/>
                  </a:schemeClr>
                </a:solidFill>
                <a:latin typeface="Calibri Light" panose="020F0302020204030204" pitchFamily="34" charset="0"/>
                <a:cs typeface="Calibri Light" panose="020F0302020204030204" pitchFamily="34" charset="0"/>
              </a:rPr>
              <a:t>Suprojektuota ir pastatų stogo konstrukcijos ir nuolydžiai pritaikyti fotovoltinei saulės elektrinei ant pastatų stogo įrengti, siekiant 100 proc. aprūpinti kompleksą elektros energija</a:t>
            </a:r>
          </a:p>
        </p:txBody>
      </p:sp>
    </p:spTree>
    <p:extLst>
      <p:ext uri="{BB962C8B-B14F-4D97-AF65-F5344CB8AC3E}">
        <p14:creationId xmlns:p14="http://schemas.microsoft.com/office/powerpoint/2010/main" val="2639001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4" name="Pavadinimas 3">
            <a:extLst>
              <a:ext uri="{FF2B5EF4-FFF2-40B4-BE49-F238E27FC236}">
                <a16:creationId xmlns:a16="http://schemas.microsoft.com/office/drawing/2014/main" id="{F6AD7551-9242-44C8-955E-5985AEBD687F}"/>
              </a:ext>
            </a:extLst>
          </p:cNvPr>
          <p:cNvSpPr>
            <a:spLocks noGrp="1"/>
          </p:cNvSpPr>
          <p:nvPr>
            <p:ph type="title"/>
          </p:nvPr>
        </p:nvSpPr>
        <p:spPr>
          <a:xfrm>
            <a:off x="323528" y="188640"/>
            <a:ext cx="5328592"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spcBef>
                <a:spcPts val="0"/>
              </a:spcBef>
              <a:defRPr/>
            </a:pPr>
            <a:r>
              <a:rPr lang="lt-LT" sz="2400" b="1" dirty="0">
                <a:solidFill>
                  <a:schemeClr val="bg1">
                    <a:lumMod val="75000"/>
                  </a:schemeClr>
                </a:solidFill>
                <a:latin typeface="Calibri Light" panose="020F0302020204030204" pitchFamily="34" charset="0"/>
                <a:cs typeface="Calibri Light" panose="020F0302020204030204" pitchFamily="34" charset="0"/>
              </a:rPr>
              <a:t>SVEIKATOS PRIEŽIŪRA </a:t>
            </a:r>
          </a:p>
        </p:txBody>
      </p:sp>
      <p:pic>
        <p:nvPicPr>
          <p:cNvPr id="6" name="Grafinis elementas 5" descr="Heart with pulse with solid fill">
            <a:extLst>
              <a:ext uri="{FF2B5EF4-FFF2-40B4-BE49-F238E27FC236}">
                <a16:creationId xmlns:a16="http://schemas.microsoft.com/office/drawing/2014/main" id="{D8C612BD-05CA-4A1A-9CF9-EB1D7399CED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372200" y="1916832"/>
            <a:ext cx="2304256" cy="1944216"/>
          </a:xfrm>
          <a:prstGeom prst="rect">
            <a:avLst/>
          </a:prstGeom>
        </p:spPr>
      </p:pic>
      <p:sp>
        <p:nvSpPr>
          <p:cNvPr id="9" name="Turinio vietos rezervavimo ženklas 7">
            <a:extLst>
              <a:ext uri="{FF2B5EF4-FFF2-40B4-BE49-F238E27FC236}">
                <a16:creationId xmlns:a16="http://schemas.microsoft.com/office/drawing/2014/main" id="{4BE855CB-19EB-4861-9BCC-B26D3BD349F2}"/>
              </a:ext>
            </a:extLst>
          </p:cNvPr>
          <p:cNvSpPr txBox="1">
            <a:spLocks/>
          </p:cNvSpPr>
          <p:nvPr/>
        </p:nvSpPr>
        <p:spPr>
          <a:xfrm>
            <a:off x="251520" y="1700808"/>
            <a:ext cx="5760640" cy="223224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just">
              <a:buNone/>
            </a:pPr>
            <a:r>
              <a:rPr lang="lt-LT" sz="1400" b="1" dirty="0">
                <a:latin typeface="Calibri Light" panose="020F0302020204030204" pitchFamily="34" charset="0"/>
                <a:cs typeface="Calibri Light" panose="020F0302020204030204" pitchFamily="34" charset="0"/>
              </a:rPr>
              <a:t>Viešoji įstaiga „Visagino ligoninė“  įsigijo universalios stacionarios rentgeno diagnostikos priemones, kurių vertė 199 771,00 Eur.  Įrangos įsigijimas  buvo finansuojama valstybės biudžeto lėšomis</a:t>
            </a:r>
          </a:p>
          <a:p>
            <a:pPr marL="0" indent="0" algn="just">
              <a:buNone/>
            </a:pPr>
            <a:r>
              <a:rPr lang="lt-LT" sz="1400" b="1" dirty="0">
                <a:latin typeface="Calibri Light" panose="020F0302020204030204" pitchFamily="34" charset="0"/>
                <a:cs typeface="Calibri Light" panose="020F0302020204030204" pitchFamily="34" charset="0"/>
              </a:rPr>
              <a:t>99 metų laikotarpiui pagal patikėjimo sutartį laikinai neatlygintinai valdyti ir naudotis perduota universali stacionari rentgeno diagnostikos medicinos priemonė (prietaisas) „</a:t>
            </a:r>
            <a:r>
              <a:rPr lang="lt-LT" sz="1400" b="1" dirty="0" err="1">
                <a:latin typeface="Calibri Light" panose="020F0302020204030204" pitchFamily="34" charset="0"/>
                <a:cs typeface="Calibri Light" panose="020F0302020204030204" pitchFamily="34" charset="0"/>
              </a:rPr>
              <a:t>Radspeed</a:t>
            </a:r>
            <a:r>
              <a:rPr lang="lt-LT" sz="1400" b="1" dirty="0">
                <a:latin typeface="Calibri Light" panose="020F0302020204030204" pitchFamily="34" charset="0"/>
                <a:cs typeface="Calibri Light" panose="020F0302020204030204" pitchFamily="34" charset="0"/>
              </a:rPr>
              <a:t>“, kurios vertė 211 145 Eur</a:t>
            </a:r>
          </a:p>
          <a:p>
            <a:pPr marL="0" indent="0" algn="just">
              <a:buNone/>
            </a:pPr>
            <a:r>
              <a:rPr lang="lt-LT" sz="1400" b="1" dirty="0">
                <a:latin typeface="Calibri Light" panose="020F0302020204030204" pitchFamily="34" charset="0"/>
                <a:cs typeface="Calibri Light" panose="020F0302020204030204" pitchFamily="34" charset="0"/>
              </a:rPr>
              <a:t>Perduotas turtinis įnašas - finansinis turtas 149 000 Eur  medicininei įrangai – </a:t>
            </a:r>
            <a:r>
              <a:rPr lang="lt-LT" sz="1400" b="1" dirty="0" err="1">
                <a:latin typeface="Calibri Light" panose="020F0302020204030204" pitchFamily="34" charset="0"/>
                <a:cs typeface="Calibri Light" panose="020F0302020204030204" pitchFamily="34" charset="0"/>
              </a:rPr>
              <a:t>frakcionuotam</a:t>
            </a:r>
            <a:r>
              <a:rPr lang="lt-LT" sz="1400" b="1" dirty="0">
                <a:latin typeface="Calibri Light" panose="020F0302020204030204" pitchFamily="34" charset="0"/>
                <a:cs typeface="Calibri Light" panose="020F0302020204030204" pitchFamily="34" charset="0"/>
              </a:rPr>
              <a:t> vakuumo garų sterilizatoriui įsigyti</a:t>
            </a:r>
          </a:p>
        </p:txBody>
      </p:sp>
      <p:sp>
        <p:nvSpPr>
          <p:cNvPr id="10" name="Turinio vietos rezervavimo ženklas 7">
            <a:extLst>
              <a:ext uri="{FF2B5EF4-FFF2-40B4-BE49-F238E27FC236}">
                <a16:creationId xmlns:a16="http://schemas.microsoft.com/office/drawing/2014/main" id="{99D6DE00-CBE9-4426-88A5-9384A5C282C0}"/>
              </a:ext>
            </a:extLst>
          </p:cNvPr>
          <p:cNvSpPr txBox="1">
            <a:spLocks/>
          </p:cNvSpPr>
          <p:nvPr/>
        </p:nvSpPr>
        <p:spPr>
          <a:xfrm>
            <a:off x="323528" y="4293096"/>
            <a:ext cx="4464496" cy="122413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buNone/>
            </a:pPr>
            <a:r>
              <a:rPr lang="lt-LT" sz="1400" b="1" dirty="0">
                <a:latin typeface="Calibri Light" panose="020F0302020204030204" pitchFamily="34" charset="0"/>
                <a:cs typeface="Calibri Light" panose="020F0302020204030204" pitchFamily="34" charset="0"/>
              </a:rPr>
              <a:t>Viešajai įstaigai Visagino pirminės sveikatos priežiūros centrui perduotas finansinis turtas 50 000 Eur iš Visagino savivaldybės biudžeto lėšų evakuacinės laiptinės, odontologijos poskyrio remonto darbams</a:t>
            </a:r>
          </a:p>
        </p:txBody>
      </p:sp>
      <p:sp>
        <p:nvSpPr>
          <p:cNvPr id="13" name="Turinio vietos rezervavimo ženklas 7">
            <a:extLst>
              <a:ext uri="{FF2B5EF4-FFF2-40B4-BE49-F238E27FC236}">
                <a16:creationId xmlns:a16="http://schemas.microsoft.com/office/drawing/2014/main" id="{29446EF0-D1CA-48B5-AC2F-37DFD956B020}"/>
              </a:ext>
            </a:extLst>
          </p:cNvPr>
          <p:cNvSpPr txBox="1">
            <a:spLocks/>
          </p:cNvSpPr>
          <p:nvPr/>
        </p:nvSpPr>
        <p:spPr>
          <a:xfrm>
            <a:off x="5364088" y="4221088"/>
            <a:ext cx="2376264" cy="208823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buNone/>
            </a:pPr>
            <a:r>
              <a:rPr lang="lt-LT" sz="1400" b="1" dirty="0">
                <a:latin typeface="Calibri Light" panose="020F0302020204030204" pitchFamily="34" charset="0"/>
                <a:cs typeface="Calibri Light" panose="020F0302020204030204" pitchFamily="34" charset="0"/>
              </a:rPr>
              <a:t>Parengtas Visagino ligoninės pastato balkonų pertvarų įrengimo ir pamatų stiprinimo techninis darbo projektas, atlikta projekto ekspertizė, ir gautas statybą leidžiantis dokumentas</a:t>
            </a:r>
          </a:p>
        </p:txBody>
      </p:sp>
      <p:pic>
        <p:nvPicPr>
          <p:cNvPr id="16" name="Grafinis elementas 15" descr="Medical with solid fill">
            <a:extLst>
              <a:ext uri="{FF2B5EF4-FFF2-40B4-BE49-F238E27FC236}">
                <a16:creationId xmlns:a16="http://schemas.microsoft.com/office/drawing/2014/main" id="{F3BE0927-D1FD-4803-9351-4E0363835AB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00192" y="188640"/>
            <a:ext cx="914400" cy="914400"/>
          </a:xfrm>
          <a:prstGeom prst="rect">
            <a:avLst/>
          </a:prstGeom>
        </p:spPr>
      </p:pic>
      <p:pic>
        <p:nvPicPr>
          <p:cNvPr id="18" name="Grafinis elementas 17" descr="Ambulance with solid fill">
            <a:extLst>
              <a:ext uri="{FF2B5EF4-FFF2-40B4-BE49-F238E27FC236}">
                <a16:creationId xmlns:a16="http://schemas.microsoft.com/office/drawing/2014/main" id="{E2E42F42-516C-4A8E-8831-DA13410D806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24328" y="188640"/>
            <a:ext cx="914400" cy="914400"/>
          </a:xfrm>
          <a:prstGeom prst="rect">
            <a:avLst/>
          </a:prstGeom>
        </p:spPr>
      </p:pic>
    </p:spTree>
    <p:extLst>
      <p:ext uri="{BB962C8B-B14F-4D97-AF65-F5344CB8AC3E}">
        <p14:creationId xmlns:p14="http://schemas.microsoft.com/office/powerpoint/2010/main" val="2086472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4" name="Pavadinimas 3">
            <a:extLst>
              <a:ext uri="{FF2B5EF4-FFF2-40B4-BE49-F238E27FC236}">
                <a16:creationId xmlns:a16="http://schemas.microsoft.com/office/drawing/2014/main" id="{8CFD6CEE-3387-4B87-9FB0-E91979BA364A}"/>
              </a:ext>
            </a:extLst>
          </p:cNvPr>
          <p:cNvSpPr>
            <a:spLocks noGrp="1"/>
          </p:cNvSpPr>
          <p:nvPr>
            <p:ph type="title"/>
          </p:nvPr>
        </p:nvSpPr>
        <p:spPr>
          <a:xfrm>
            <a:off x="179512" y="188640"/>
            <a:ext cx="5976664"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algn="ctr">
              <a:spcBef>
                <a:spcPts val="0"/>
              </a:spcBef>
              <a:defRPr/>
            </a:pPr>
            <a:r>
              <a:rPr lang="lt-LT" sz="2400" b="1" dirty="0">
                <a:solidFill>
                  <a:schemeClr val="bg1">
                    <a:lumMod val="75000"/>
                  </a:schemeClr>
                </a:solidFill>
                <a:latin typeface="Calibri Light" panose="020F0302020204030204" pitchFamily="34" charset="0"/>
                <a:cs typeface="Calibri Light" panose="020F0302020204030204" pitchFamily="34" charset="0"/>
              </a:rPr>
              <a:t>VEIKLA SUSIJUSI SU COVID-19 PASEKMIŲ ŠALINIMU  </a:t>
            </a:r>
          </a:p>
        </p:txBody>
      </p:sp>
      <p:sp>
        <p:nvSpPr>
          <p:cNvPr id="6" name="Turinio vietos rezervavimo ženklas 7">
            <a:extLst>
              <a:ext uri="{FF2B5EF4-FFF2-40B4-BE49-F238E27FC236}">
                <a16:creationId xmlns:a16="http://schemas.microsoft.com/office/drawing/2014/main" id="{0B34A620-6DB9-47A1-B7F4-B7170382B155}"/>
              </a:ext>
            </a:extLst>
          </p:cNvPr>
          <p:cNvSpPr txBox="1">
            <a:spLocks/>
          </p:cNvSpPr>
          <p:nvPr/>
        </p:nvSpPr>
        <p:spPr>
          <a:xfrm>
            <a:off x="179512" y="1700808"/>
            <a:ext cx="5112568" cy="108012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just">
              <a:buNone/>
            </a:pPr>
            <a:r>
              <a:rPr lang="lt-LT" sz="1400" b="1" dirty="0">
                <a:latin typeface="Calibri Light" panose="020F0302020204030204" pitchFamily="34" charset="0"/>
                <a:cs typeface="Calibri Light" panose="020F0302020204030204" pitchFamily="34" charset="0"/>
              </a:rPr>
              <a:t>Gyventojų patogumui buvo įdiegta vieno numerio linija, kuria paskambinę gyventojai galėjo gauti aktualią informaciją dėl COVID-19 ligos (</a:t>
            </a:r>
            <a:r>
              <a:rPr lang="lt-LT" sz="1400" b="1" dirty="0" err="1">
                <a:latin typeface="Calibri Light" panose="020F0302020204030204" pitchFamily="34" charset="0"/>
                <a:cs typeface="Calibri Light" panose="020F0302020204030204" pitchFamily="34" charset="0"/>
              </a:rPr>
              <a:t>koronaviruso</a:t>
            </a:r>
            <a:r>
              <a:rPr lang="lt-LT" sz="1400" b="1" dirty="0">
                <a:latin typeface="Calibri Light" panose="020F0302020204030204" pitchFamily="34" charset="0"/>
                <a:cs typeface="Calibri Light" panose="020F0302020204030204" pitchFamily="34" charset="0"/>
              </a:rPr>
              <a:t> infekcijos), </a:t>
            </a:r>
            <a:r>
              <a:rPr lang="lt-LT" sz="1400" b="1" dirty="0" err="1">
                <a:latin typeface="Calibri Light" panose="020F0302020204030204" pitchFamily="34" charset="0"/>
                <a:cs typeface="Calibri Light" panose="020F0302020204030204" pitchFamily="34" charset="0"/>
              </a:rPr>
              <a:t>saviizoliacijos</a:t>
            </a:r>
            <a:r>
              <a:rPr lang="lt-LT" sz="1400" b="1" dirty="0">
                <a:latin typeface="Calibri Light" panose="020F0302020204030204" pitchFamily="34" charset="0"/>
                <a:cs typeface="Calibri Light" panose="020F0302020204030204" pitchFamily="34" charset="0"/>
              </a:rPr>
              <a:t> taisyklių, sugrįžimo į gyvenamąją vietą galimybių ir kt. klausimais</a:t>
            </a:r>
          </a:p>
        </p:txBody>
      </p:sp>
      <p:sp>
        <p:nvSpPr>
          <p:cNvPr id="7" name="Turinio vietos rezervavimo ženklas 7">
            <a:extLst>
              <a:ext uri="{FF2B5EF4-FFF2-40B4-BE49-F238E27FC236}">
                <a16:creationId xmlns:a16="http://schemas.microsoft.com/office/drawing/2014/main" id="{BA4F90FE-6C33-42CF-B5A9-A37F82BC2B7A}"/>
              </a:ext>
            </a:extLst>
          </p:cNvPr>
          <p:cNvSpPr txBox="1">
            <a:spLocks/>
          </p:cNvSpPr>
          <p:nvPr/>
        </p:nvSpPr>
        <p:spPr>
          <a:xfrm>
            <a:off x="107504" y="3356992"/>
            <a:ext cx="5112568" cy="151216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just">
              <a:buNone/>
            </a:pPr>
            <a:r>
              <a:rPr lang="lt-LT" sz="1400" b="1" dirty="0">
                <a:latin typeface="Calibri Light" panose="020F0302020204030204" pitchFamily="34" charset="0"/>
                <a:cs typeface="Calibri Light" panose="020F0302020204030204" pitchFamily="34" charset="0"/>
              </a:rPr>
              <a:t>Vykdant  COVID-19 infekcijos suvaldymo darbus buvusiose Pensininkų klubo patalpose įrengtos 25 vietų atsarginės gydymo patalpos, Vaikų poliklinikos patalpose įrengtas mėginių ėmimo punktas, savivaldybės administracijos skyriai ir organizacijos aprūpinti dezinfekcinėmis priemonėmis, vykdytas sergančių pavėžėjimas į polikliniką ir atgal </a:t>
            </a:r>
          </a:p>
        </p:txBody>
      </p:sp>
      <p:sp>
        <p:nvSpPr>
          <p:cNvPr id="8" name="Turinio vietos rezervavimo ženklas 7">
            <a:extLst>
              <a:ext uri="{FF2B5EF4-FFF2-40B4-BE49-F238E27FC236}">
                <a16:creationId xmlns:a16="http://schemas.microsoft.com/office/drawing/2014/main" id="{77F54BD7-63CF-41F1-976D-1979F75DC69F}"/>
              </a:ext>
            </a:extLst>
          </p:cNvPr>
          <p:cNvSpPr txBox="1">
            <a:spLocks/>
          </p:cNvSpPr>
          <p:nvPr/>
        </p:nvSpPr>
        <p:spPr>
          <a:xfrm>
            <a:off x="35496" y="5517232"/>
            <a:ext cx="5112568" cy="100811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just">
              <a:buNone/>
            </a:pPr>
            <a:r>
              <a:rPr lang="lt-LT" sz="1400" b="1" dirty="0">
                <a:latin typeface="Calibri Light" panose="020F0302020204030204" pitchFamily="34" charset="0"/>
                <a:cs typeface="Calibri Light" panose="020F0302020204030204" pitchFamily="34" charset="0"/>
              </a:rPr>
              <a:t>Nustatyta 100 proc. nuolaida įsigyjant važiavimo vietinio reguliaraus susisiekimo autobusais bilietus, vežant keleivius vietinio reguliaraus susisiekimo autobusų Visagino miesto maršrutu ir maršrutais į sodininkų bendrijas ir į kapines</a:t>
            </a:r>
          </a:p>
        </p:txBody>
      </p:sp>
      <p:sp>
        <p:nvSpPr>
          <p:cNvPr id="9" name="Turinio vietos rezervavimo ženklas 7">
            <a:extLst>
              <a:ext uri="{FF2B5EF4-FFF2-40B4-BE49-F238E27FC236}">
                <a16:creationId xmlns:a16="http://schemas.microsoft.com/office/drawing/2014/main" id="{822DDA89-1627-4BDD-9DC0-5D3C1E3C27C6}"/>
              </a:ext>
            </a:extLst>
          </p:cNvPr>
          <p:cNvSpPr txBox="1">
            <a:spLocks/>
          </p:cNvSpPr>
          <p:nvPr/>
        </p:nvSpPr>
        <p:spPr>
          <a:xfrm>
            <a:off x="5868144" y="1700808"/>
            <a:ext cx="3096344" cy="108012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just">
              <a:buNone/>
            </a:pPr>
            <a:r>
              <a:rPr lang="lt-LT" sz="1400" b="1" dirty="0">
                <a:latin typeface="Calibri Light" panose="020F0302020204030204" pitchFamily="34" charset="0"/>
                <a:cs typeface="Calibri Light" panose="020F0302020204030204" pitchFamily="34" charset="0"/>
              </a:rPr>
              <a:t>Parengtas sprendimas dėl nekilnojamojo turto, žemės ir valstybinės žemės nuomos mokesčių lengvatos suteikimo</a:t>
            </a:r>
          </a:p>
        </p:txBody>
      </p:sp>
      <p:sp>
        <p:nvSpPr>
          <p:cNvPr id="10" name="Turinio vietos rezervavimo ženklas 7">
            <a:extLst>
              <a:ext uri="{FF2B5EF4-FFF2-40B4-BE49-F238E27FC236}">
                <a16:creationId xmlns:a16="http://schemas.microsoft.com/office/drawing/2014/main" id="{D8885783-4387-407F-BDDD-53A851AF380B}"/>
              </a:ext>
            </a:extLst>
          </p:cNvPr>
          <p:cNvSpPr txBox="1">
            <a:spLocks/>
          </p:cNvSpPr>
          <p:nvPr/>
        </p:nvSpPr>
        <p:spPr>
          <a:xfrm>
            <a:off x="5868144" y="3356992"/>
            <a:ext cx="3168352" cy="151216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just">
              <a:buNone/>
            </a:pPr>
            <a:r>
              <a:rPr lang="lt-LT" sz="1400" b="1" dirty="0">
                <a:latin typeface="Calibri Light" panose="020F0302020204030204" pitchFamily="34" charset="0"/>
                <a:cs typeface="Calibri Light" panose="020F0302020204030204" pitchFamily="34" charset="0"/>
              </a:rPr>
              <a:t>Parengti 4 tarybos sprendimų projektai, kuriais  numatyta atleisti savivaldybės biudžeto sąskaita savivaldybės turto nuomininkus nuo nuomos mokesčio ar jį sumažinti</a:t>
            </a:r>
          </a:p>
        </p:txBody>
      </p:sp>
      <p:sp>
        <p:nvSpPr>
          <p:cNvPr id="11" name="Turinio vietos rezervavimo ženklas 7">
            <a:extLst>
              <a:ext uri="{FF2B5EF4-FFF2-40B4-BE49-F238E27FC236}">
                <a16:creationId xmlns:a16="http://schemas.microsoft.com/office/drawing/2014/main" id="{1F961AAF-C825-421A-8A07-0BEC01870C6F}"/>
              </a:ext>
            </a:extLst>
          </p:cNvPr>
          <p:cNvSpPr txBox="1">
            <a:spLocks/>
          </p:cNvSpPr>
          <p:nvPr/>
        </p:nvSpPr>
        <p:spPr>
          <a:xfrm>
            <a:off x="5436096" y="5445224"/>
            <a:ext cx="3600400" cy="122413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just">
              <a:buNone/>
            </a:pPr>
            <a:r>
              <a:rPr lang="lt-LT" sz="1400" b="1" dirty="0">
                <a:latin typeface="Calibri Light" panose="020F0302020204030204" pitchFamily="34" charset="0"/>
                <a:cs typeface="Calibri Light" panose="020F0302020204030204" pitchFamily="34" charset="0"/>
              </a:rPr>
              <a:t>Iš viso 2020 m. ilgalaikių neigiamų COVID-19 pandemijos pasekmių mažinimui iš Valstybės vardu pasiskolintų lėšų panaudota 1 220 888 Eur</a:t>
            </a:r>
          </a:p>
        </p:txBody>
      </p:sp>
      <p:pic>
        <p:nvPicPr>
          <p:cNvPr id="16" name="Grafinis elementas 15" descr="Sanitizer with solid fill">
            <a:extLst>
              <a:ext uri="{FF2B5EF4-FFF2-40B4-BE49-F238E27FC236}">
                <a16:creationId xmlns:a16="http://schemas.microsoft.com/office/drawing/2014/main" id="{73F8D516-CEA8-48B8-8BFA-A5131CD8173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300192" y="260648"/>
            <a:ext cx="914400" cy="914400"/>
          </a:xfrm>
          <a:prstGeom prst="rect">
            <a:avLst/>
          </a:prstGeom>
        </p:spPr>
      </p:pic>
      <p:pic>
        <p:nvPicPr>
          <p:cNvPr id="18" name="Grafinis elementas 17" descr="Face with mask with solid fill">
            <a:extLst>
              <a:ext uri="{FF2B5EF4-FFF2-40B4-BE49-F238E27FC236}">
                <a16:creationId xmlns:a16="http://schemas.microsoft.com/office/drawing/2014/main" id="{545C1C29-51B1-4886-84A1-8936D9752A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80312" y="260648"/>
            <a:ext cx="914400" cy="914400"/>
          </a:xfrm>
          <a:prstGeom prst="rect">
            <a:avLst/>
          </a:prstGeom>
        </p:spPr>
      </p:pic>
      <p:pic>
        <p:nvPicPr>
          <p:cNvPr id="20" name="Grafinis elementas 19" descr="Covid-19 with solid fill">
            <a:extLst>
              <a:ext uri="{FF2B5EF4-FFF2-40B4-BE49-F238E27FC236}">
                <a16:creationId xmlns:a16="http://schemas.microsoft.com/office/drawing/2014/main" id="{51FB4984-C59B-4953-A5E6-DAB53114D0E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a:off x="8316416" y="295334"/>
            <a:ext cx="648072" cy="648072"/>
          </a:xfrm>
          <a:prstGeom prst="rect">
            <a:avLst/>
          </a:prstGeom>
        </p:spPr>
      </p:pic>
      <p:sp>
        <p:nvSpPr>
          <p:cNvPr id="25" name="Rodyklė: žemyn 24">
            <a:extLst>
              <a:ext uri="{FF2B5EF4-FFF2-40B4-BE49-F238E27FC236}">
                <a16:creationId xmlns:a16="http://schemas.microsoft.com/office/drawing/2014/main" id="{AB8E3983-E07F-4BEE-8F0C-C50B04261855}"/>
              </a:ext>
            </a:extLst>
          </p:cNvPr>
          <p:cNvSpPr/>
          <p:nvPr/>
        </p:nvSpPr>
        <p:spPr>
          <a:xfrm>
            <a:off x="2195736" y="4941168"/>
            <a:ext cx="484632"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6" name="Rodyklė: žemyn 25">
            <a:extLst>
              <a:ext uri="{FF2B5EF4-FFF2-40B4-BE49-F238E27FC236}">
                <a16:creationId xmlns:a16="http://schemas.microsoft.com/office/drawing/2014/main" id="{66417583-1901-4513-8CEA-C592801C45F0}"/>
              </a:ext>
            </a:extLst>
          </p:cNvPr>
          <p:cNvSpPr/>
          <p:nvPr/>
        </p:nvSpPr>
        <p:spPr>
          <a:xfrm>
            <a:off x="2195736" y="2852936"/>
            <a:ext cx="484632"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7" name="Rodyklė: žemyn 26">
            <a:extLst>
              <a:ext uri="{FF2B5EF4-FFF2-40B4-BE49-F238E27FC236}">
                <a16:creationId xmlns:a16="http://schemas.microsoft.com/office/drawing/2014/main" id="{9A78FC7F-38F3-4823-BD5D-8F9703F913E1}"/>
              </a:ext>
            </a:extLst>
          </p:cNvPr>
          <p:cNvSpPr/>
          <p:nvPr/>
        </p:nvSpPr>
        <p:spPr>
          <a:xfrm>
            <a:off x="7164288" y="2852936"/>
            <a:ext cx="484632"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31" name="Rodyklė: žemyn 30">
            <a:extLst>
              <a:ext uri="{FF2B5EF4-FFF2-40B4-BE49-F238E27FC236}">
                <a16:creationId xmlns:a16="http://schemas.microsoft.com/office/drawing/2014/main" id="{BB7A2057-8D95-4863-B552-BA4EBD02FA83}"/>
              </a:ext>
            </a:extLst>
          </p:cNvPr>
          <p:cNvSpPr/>
          <p:nvPr/>
        </p:nvSpPr>
        <p:spPr>
          <a:xfrm>
            <a:off x="7092280" y="4941168"/>
            <a:ext cx="484632"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Tree>
    <p:extLst>
      <p:ext uri="{BB962C8B-B14F-4D97-AF65-F5344CB8AC3E}">
        <p14:creationId xmlns:p14="http://schemas.microsoft.com/office/powerpoint/2010/main" val="3538542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4" name="Stačiakampis: suapvalinti kampai 3">
            <a:extLst>
              <a:ext uri="{FF2B5EF4-FFF2-40B4-BE49-F238E27FC236}">
                <a16:creationId xmlns:a16="http://schemas.microsoft.com/office/drawing/2014/main" id="{1DEA32A3-4D02-4DF3-87DC-4C066CD28B7C}"/>
              </a:ext>
            </a:extLst>
          </p:cNvPr>
          <p:cNvSpPr/>
          <p:nvPr/>
        </p:nvSpPr>
        <p:spPr>
          <a:xfrm>
            <a:off x="395536" y="1988840"/>
            <a:ext cx="3904825" cy="165618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1400" b="1" dirty="0">
                <a:latin typeface="Calibri Light" panose="020F0302020204030204" pitchFamily="34" charset="0"/>
                <a:cs typeface="Calibri Light" panose="020F0302020204030204" pitchFamily="34" charset="0"/>
              </a:rPr>
              <a:t>Ataskaitiniu laikotarpiu pradėti diegti inovatyvūs švietimo metodai „Žiburio“ pagrindinėje mokykloje, nuo rugsėjo 1 d.  vykdomas integruotas ugdymas pirmose-antrose klasėse</a:t>
            </a:r>
          </a:p>
        </p:txBody>
      </p:sp>
      <p:sp>
        <p:nvSpPr>
          <p:cNvPr id="5" name="Stačiakampis: suapvalinti kampai 4">
            <a:extLst>
              <a:ext uri="{FF2B5EF4-FFF2-40B4-BE49-F238E27FC236}">
                <a16:creationId xmlns:a16="http://schemas.microsoft.com/office/drawing/2014/main" id="{45015FAD-BB21-4186-A467-C8EDED7BC990}"/>
              </a:ext>
            </a:extLst>
          </p:cNvPr>
          <p:cNvSpPr/>
          <p:nvPr/>
        </p:nvSpPr>
        <p:spPr>
          <a:xfrm>
            <a:off x="5004048" y="1916832"/>
            <a:ext cx="3744416" cy="273630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1400" b="1" dirty="0">
                <a:latin typeface="Calibri Light" panose="020F0302020204030204" pitchFamily="34" charset="0"/>
                <a:cs typeface="Calibri Light" panose="020F0302020204030204" pitchFamily="34" charset="0"/>
              </a:rPr>
              <a:t>2020 m. rugpjūčio 26 d. pasirašyta bendradarbiavimo sutartis tarp Visagino savivaldybės ir Vytauto Didžiojo universiteto siekiant abipusiai naudingų tikslų – kvalifikuoto pedagogų rengimo, užtikrinant pakankamą pedagogų poreikį savivaldybės švietimo įstaigose, ir pedagogų profesinio tobulinimo bei šiuolaikinių kompetencijų įgijimo srityje</a:t>
            </a:r>
          </a:p>
        </p:txBody>
      </p:sp>
      <p:sp>
        <p:nvSpPr>
          <p:cNvPr id="7" name="Stačiakampis: suapvalinti kampai 6">
            <a:extLst>
              <a:ext uri="{FF2B5EF4-FFF2-40B4-BE49-F238E27FC236}">
                <a16:creationId xmlns:a16="http://schemas.microsoft.com/office/drawing/2014/main" id="{ADFF8D65-9AAE-4810-A813-DAFD0AC69E29}"/>
              </a:ext>
            </a:extLst>
          </p:cNvPr>
          <p:cNvSpPr/>
          <p:nvPr/>
        </p:nvSpPr>
        <p:spPr>
          <a:xfrm>
            <a:off x="395536" y="4149080"/>
            <a:ext cx="3815075" cy="136815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1400" b="1" dirty="0">
                <a:latin typeface="Calibri Light" panose="020F0302020204030204" pitchFamily="34" charset="0"/>
                <a:cs typeface="Calibri Light" panose="020F0302020204030204" pitchFamily="34" charset="0"/>
              </a:rPr>
              <a:t>Įgyvendinamas projektas „Mokyklų aprūpinimas gamtos ir technologinių mokslų priemonėmis“</a:t>
            </a:r>
          </a:p>
        </p:txBody>
      </p:sp>
      <p:sp>
        <p:nvSpPr>
          <p:cNvPr id="9" name="Stačiakampis: suapvalinti kampai 8">
            <a:extLst>
              <a:ext uri="{FF2B5EF4-FFF2-40B4-BE49-F238E27FC236}">
                <a16:creationId xmlns:a16="http://schemas.microsoft.com/office/drawing/2014/main" id="{41C0DADD-79A2-4133-9C35-9F66926AA038}"/>
              </a:ext>
            </a:extLst>
          </p:cNvPr>
          <p:cNvSpPr/>
          <p:nvPr/>
        </p:nvSpPr>
        <p:spPr>
          <a:xfrm>
            <a:off x="323528" y="188640"/>
            <a:ext cx="3744416" cy="93610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2000" b="1" dirty="0">
                <a:solidFill>
                  <a:schemeClr val="bg1">
                    <a:lumMod val="75000"/>
                  </a:schemeClr>
                </a:solidFill>
                <a:latin typeface="Calibri Light" panose="020F0302020204030204" pitchFamily="34" charset="0"/>
                <a:cs typeface="Calibri Light" panose="020F0302020204030204" pitchFamily="34" charset="0"/>
              </a:rPr>
              <a:t>Inovatyvių švietimo metodų diegimas</a:t>
            </a:r>
          </a:p>
        </p:txBody>
      </p:sp>
      <p:pic>
        <p:nvPicPr>
          <p:cNvPr id="10" name="Paveikslėlis 9">
            <a:extLst>
              <a:ext uri="{FF2B5EF4-FFF2-40B4-BE49-F238E27FC236}">
                <a16:creationId xmlns:a16="http://schemas.microsoft.com/office/drawing/2014/main" id="{F5F53509-8D42-451E-ABC7-5D67EA32ED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3968" y="188640"/>
            <a:ext cx="2304256" cy="871698"/>
          </a:xfrm>
          <a:prstGeom prst="rect">
            <a:avLst/>
          </a:prstGeom>
        </p:spPr>
      </p:pic>
      <p:pic>
        <p:nvPicPr>
          <p:cNvPr id="15" name="Paveikslėlis 14">
            <a:extLst>
              <a:ext uri="{FF2B5EF4-FFF2-40B4-BE49-F238E27FC236}">
                <a16:creationId xmlns:a16="http://schemas.microsoft.com/office/drawing/2014/main" id="{30CCB863-D8C4-4B8A-948E-081731DBF6AD}"/>
              </a:ext>
            </a:extLst>
          </p:cNvPr>
          <p:cNvPicPr>
            <a:picLocks noChangeAspect="1"/>
          </p:cNvPicPr>
          <p:nvPr/>
        </p:nvPicPr>
        <p:blipFill>
          <a:blip r:embed="rId3"/>
          <a:stretch>
            <a:fillRect/>
          </a:stretch>
        </p:blipFill>
        <p:spPr>
          <a:xfrm>
            <a:off x="7020272" y="188640"/>
            <a:ext cx="936104" cy="900087"/>
          </a:xfrm>
          <a:prstGeom prst="rect">
            <a:avLst/>
          </a:prstGeom>
        </p:spPr>
      </p:pic>
      <p:pic>
        <p:nvPicPr>
          <p:cNvPr id="18" name="Grafinis elementas 17" descr="Books with solid fill">
            <a:extLst>
              <a:ext uri="{FF2B5EF4-FFF2-40B4-BE49-F238E27FC236}">
                <a16:creationId xmlns:a16="http://schemas.microsoft.com/office/drawing/2014/main" id="{2CBDE825-7631-4834-83DD-56540EA3A80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08304" y="5445224"/>
            <a:ext cx="914400" cy="914400"/>
          </a:xfrm>
          <a:prstGeom prst="rect">
            <a:avLst/>
          </a:prstGeom>
        </p:spPr>
      </p:pic>
      <p:pic>
        <p:nvPicPr>
          <p:cNvPr id="20" name="Grafinis elementas 19" descr="Globe outline">
            <a:extLst>
              <a:ext uri="{FF2B5EF4-FFF2-40B4-BE49-F238E27FC236}">
                <a16:creationId xmlns:a16="http://schemas.microsoft.com/office/drawing/2014/main" id="{9D4C1F6D-621F-4CD3-ACAF-E8D30E1C59D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72200" y="5373216"/>
            <a:ext cx="914400" cy="914400"/>
          </a:xfrm>
          <a:prstGeom prst="rect">
            <a:avLst/>
          </a:prstGeom>
        </p:spPr>
      </p:pic>
      <p:pic>
        <p:nvPicPr>
          <p:cNvPr id="22" name="Grafinis elementas 21" descr="Flask with solid fill">
            <a:extLst>
              <a:ext uri="{FF2B5EF4-FFF2-40B4-BE49-F238E27FC236}">
                <a16:creationId xmlns:a16="http://schemas.microsoft.com/office/drawing/2014/main" id="{FCF317A8-76D2-4617-9A91-4C92B6CBE01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508104" y="5373216"/>
            <a:ext cx="914400" cy="914400"/>
          </a:xfrm>
          <a:prstGeom prst="rect">
            <a:avLst/>
          </a:prstGeom>
        </p:spPr>
      </p:pic>
    </p:spTree>
    <p:extLst>
      <p:ext uri="{BB962C8B-B14F-4D97-AF65-F5344CB8AC3E}">
        <p14:creationId xmlns:p14="http://schemas.microsoft.com/office/powerpoint/2010/main" val="1229112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4" name="Pavadinimas 3">
            <a:extLst>
              <a:ext uri="{FF2B5EF4-FFF2-40B4-BE49-F238E27FC236}">
                <a16:creationId xmlns:a16="http://schemas.microsoft.com/office/drawing/2014/main" id="{1249E9D7-A752-4A8D-A9D1-1E835D0317CC}"/>
              </a:ext>
            </a:extLst>
          </p:cNvPr>
          <p:cNvSpPr>
            <a:spLocks noGrp="1"/>
          </p:cNvSpPr>
          <p:nvPr>
            <p:ph type="title"/>
          </p:nvPr>
        </p:nvSpPr>
        <p:spPr>
          <a:xfrm>
            <a:off x="1331640" y="188640"/>
            <a:ext cx="6840760" cy="91859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lt-LT" sz="2000" b="1" dirty="0">
                <a:solidFill>
                  <a:schemeClr val="bg1">
                    <a:lumMod val="75000"/>
                  </a:schemeClr>
                </a:solidFill>
                <a:latin typeface="Calibri Light" panose="020F0302020204030204" pitchFamily="34" charset="0"/>
                <a:cs typeface="Calibri Light" panose="020F0302020204030204" pitchFamily="34" charset="0"/>
              </a:rPr>
              <a:t>NAUJŲ PRIEMONIŲ DIEGIMAS, SIEKIANT KUO EFEKTYVESNIO BENDRAVIMO SU  GYVENTOJAIS</a:t>
            </a:r>
          </a:p>
        </p:txBody>
      </p:sp>
      <p:sp>
        <p:nvSpPr>
          <p:cNvPr id="5" name="Stačiakampis: suapvalinti kampai 4">
            <a:extLst>
              <a:ext uri="{FF2B5EF4-FFF2-40B4-BE49-F238E27FC236}">
                <a16:creationId xmlns:a16="http://schemas.microsoft.com/office/drawing/2014/main" id="{97C5F6E7-0D08-45F1-A385-047A2E0D550B}"/>
              </a:ext>
            </a:extLst>
          </p:cNvPr>
          <p:cNvSpPr/>
          <p:nvPr/>
        </p:nvSpPr>
        <p:spPr>
          <a:xfrm>
            <a:off x="4788024" y="3861048"/>
            <a:ext cx="4104456" cy="244827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just">
              <a:buNone/>
            </a:pPr>
            <a:r>
              <a:rPr lang="lt-LT" sz="1400" b="1" dirty="0">
                <a:latin typeface="Calibri Light" panose="020F0302020204030204" pitchFamily="34" charset="0"/>
                <a:cs typeface="Calibri Light" panose="020F0302020204030204" pitchFamily="34" charset="0"/>
              </a:rPr>
              <a:t>Nuo 2020 m. birželio mėn. Visagino savivaldybės meras  atsakinėja į gyventojų klausimus nuotoliniu būdu filmuojant ir transliuojant vaizdo įrašus ,,YouTube“ interneto svetainėje</a:t>
            </a:r>
          </a:p>
          <a:p>
            <a:pPr marL="0" indent="0">
              <a:buNone/>
            </a:pPr>
            <a:endParaRPr lang="lt-LT" sz="1400" b="1" dirty="0">
              <a:latin typeface="Calibri Light" panose="020F0302020204030204" pitchFamily="34" charset="0"/>
              <a:cs typeface="Calibri Light" panose="020F0302020204030204" pitchFamily="34" charset="0"/>
            </a:endParaRPr>
          </a:p>
          <a:p>
            <a:pPr marL="0" indent="0" algn="ctr">
              <a:buNone/>
            </a:pPr>
            <a:r>
              <a:rPr lang="lt-LT" sz="1400" b="1" dirty="0">
                <a:latin typeface="Calibri Light" panose="020F0302020204030204" pitchFamily="34" charset="0"/>
                <a:cs typeface="Calibri Light" panose="020F0302020204030204" pitchFamily="34" charset="0"/>
                <a:hlinkClick r:id="rId2">
                  <a:extLst>
                    <a:ext uri="{A12FA001-AC4F-418D-AE19-62706E023703}">
                      <ahyp:hlinkClr xmlns:ahyp="http://schemas.microsoft.com/office/drawing/2018/hyperlinkcolor" val="tx"/>
                    </a:ext>
                  </a:extLst>
                </a:hlinkClick>
              </a:rPr>
              <a:t>https://www.youtube.com/watch?v=c6BRfFbYNYI</a:t>
            </a:r>
            <a:endParaRPr lang="lt-LT" sz="1400" b="1" dirty="0">
              <a:latin typeface="Calibri Light" panose="020F0302020204030204" pitchFamily="34" charset="0"/>
              <a:cs typeface="Calibri Light" panose="020F0302020204030204" pitchFamily="34" charset="0"/>
            </a:endParaRPr>
          </a:p>
        </p:txBody>
      </p:sp>
      <p:pic>
        <p:nvPicPr>
          <p:cNvPr id="6" name="Picture 2">
            <a:extLst>
              <a:ext uri="{FF2B5EF4-FFF2-40B4-BE49-F238E27FC236}">
                <a16:creationId xmlns:a16="http://schemas.microsoft.com/office/drawing/2014/main" id="{14F6BBF0-2980-44F5-8E73-6987BBD95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844824"/>
            <a:ext cx="4392488" cy="244827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8" name="Grafinis elementas 7" descr="Comment Like with solid fill">
            <a:extLst>
              <a:ext uri="{FF2B5EF4-FFF2-40B4-BE49-F238E27FC236}">
                <a16:creationId xmlns:a16="http://schemas.microsoft.com/office/drawing/2014/main" id="{354487E3-63B6-4896-A6BE-5FE08C8F940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40152" y="2708920"/>
            <a:ext cx="1368152" cy="1296144"/>
          </a:xfrm>
          <a:prstGeom prst="rect">
            <a:avLst/>
          </a:prstGeom>
        </p:spPr>
      </p:pic>
      <p:pic>
        <p:nvPicPr>
          <p:cNvPr id="10" name="Grafinis elementas 9" descr="Customer review with solid fill">
            <a:extLst>
              <a:ext uri="{FF2B5EF4-FFF2-40B4-BE49-F238E27FC236}">
                <a16:creationId xmlns:a16="http://schemas.microsoft.com/office/drawing/2014/main" id="{03AD4B91-501F-4558-A7FE-52976E6992B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63688" y="5013176"/>
            <a:ext cx="914400" cy="914400"/>
          </a:xfrm>
          <a:prstGeom prst="rect">
            <a:avLst/>
          </a:prstGeom>
        </p:spPr>
      </p:pic>
    </p:spTree>
    <p:extLst>
      <p:ext uri="{BB962C8B-B14F-4D97-AF65-F5344CB8AC3E}">
        <p14:creationId xmlns:p14="http://schemas.microsoft.com/office/powerpoint/2010/main" val="2996020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4" name="Turinio vietos rezervavimo ženklas 3">
            <a:extLst>
              <a:ext uri="{FF2B5EF4-FFF2-40B4-BE49-F238E27FC236}">
                <a16:creationId xmlns:a16="http://schemas.microsoft.com/office/drawing/2014/main" id="{BFC10877-5B6D-4159-B6E6-A184E4011C7F}"/>
              </a:ext>
            </a:extLst>
          </p:cNvPr>
          <p:cNvPicPr>
            <a:picLocks noGrp="1" noChangeAspect="1"/>
          </p:cNvPicPr>
          <p:nvPr>
            <p:ph sz="quarter" idx="1"/>
          </p:nvPr>
        </p:nvPicPr>
        <p:blipFill>
          <a:blip r:embed="rId2"/>
          <a:stretch>
            <a:fillRect/>
          </a:stretch>
        </p:blipFill>
        <p:spPr>
          <a:xfrm>
            <a:off x="251520" y="1772816"/>
            <a:ext cx="2560284" cy="144016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aveikslėlis 4">
            <a:extLst>
              <a:ext uri="{FF2B5EF4-FFF2-40B4-BE49-F238E27FC236}">
                <a16:creationId xmlns:a16="http://schemas.microsoft.com/office/drawing/2014/main" id="{AB40DD2C-7EBD-4F18-AF8D-8E506C68D0A4}"/>
              </a:ext>
            </a:extLst>
          </p:cNvPr>
          <p:cNvPicPr>
            <a:picLocks noChangeAspect="1"/>
          </p:cNvPicPr>
          <p:nvPr/>
        </p:nvPicPr>
        <p:blipFill>
          <a:blip r:embed="rId3"/>
          <a:stretch>
            <a:fillRect/>
          </a:stretch>
        </p:blipFill>
        <p:spPr>
          <a:xfrm>
            <a:off x="2627784" y="3212976"/>
            <a:ext cx="6192688" cy="331236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0" name="Stačiakampis: suapvalinti kampai 9">
            <a:extLst>
              <a:ext uri="{FF2B5EF4-FFF2-40B4-BE49-F238E27FC236}">
                <a16:creationId xmlns:a16="http://schemas.microsoft.com/office/drawing/2014/main" id="{6A38B5A1-01DB-4059-93AA-24404C0F3675}"/>
              </a:ext>
            </a:extLst>
          </p:cNvPr>
          <p:cNvSpPr/>
          <p:nvPr/>
        </p:nvSpPr>
        <p:spPr>
          <a:xfrm>
            <a:off x="539552" y="260648"/>
            <a:ext cx="7704856" cy="72008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lt-LT" sz="2800" b="1" dirty="0">
                <a:solidFill>
                  <a:srgbClr val="0B5394"/>
                </a:solidFill>
                <a:latin typeface="Calibri Light" panose="020F0302020204030204" pitchFamily="34" charset="0"/>
                <a:cs typeface="Calibri Light" panose="020F0302020204030204" pitchFamily="34" charset="0"/>
              </a:rPr>
              <a:t>WI-FI ZONOS MIESTE</a:t>
            </a:r>
          </a:p>
        </p:txBody>
      </p:sp>
      <p:sp>
        <p:nvSpPr>
          <p:cNvPr id="11" name="Stačiakampis: suapvalinti kampai 10">
            <a:extLst>
              <a:ext uri="{FF2B5EF4-FFF2-40B4-BE49-F238E27FC236}">
                <a16:creationId xmlns:a16="http://schemas.microsoft.com/office/drawing/2014/main" id="{8D5272BC-6481-49A3-8ED2-A3D0596F5017}"/>
              </a:ext>
            </a:extLst>
          </p:cNvPr>
          <p:cNvSpPr/>
          <p:nvPr/>
        </p:nvSpPr>
        <p:spPr>
          <a:xfrm>
            <a:off x="3707904" y="2096852"/>
            <a:ext cx="4464496" cy="79208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dirty="0">
              <a:solidFill>
                <a:schemeClr val="bg1"/>
              </a:solidFill>
            </a:endParaRPr>
          </a:p>
          <a:p>
            <a:pPr algn="ctr"/>
            <a:r>
              <a:rPr lang="lt-LT" sz="1400" b="1" dirty="0">
                <a:solidFill>
                  <a:srgbClr val="0B5394"/>
                </a:solidFill>
                <a:latin typeface="Calibri Light" panose="020F0302020204030204" pitchFamily="34" charset="0"/>
                <a:cs typeface="Calibri Light" panose="020F0302020204030204" pitchFamily="34" charset="0"/>
              </a:rPr>
              <a:t>Gyventojų patogumui mieste įrengta ir veikia 12 </a:t>
            </a:r>
            <a:r>
              <a:rPr lang="lt-LT" sz="1400" b="1" dirty="0" err="1">
                <a:solidFill>
                  <a:srgbClr val="0B5394"/>
                </a:solidFill>
                <a:latin typeface="Calibri Light" panose="020F0302020204030204" pitchFamily="34" charset="0"/>
                <a:cs typeface="Calibri Light" panose="020F0302020204030204" pitchFamily="34" charset="0"/>
              </a:rPr>
              <a:t>Wi</a:t>
            </a:r>
            <a:r>
              <a:rPr lang="lt-LT" sz="1400" b="1" dirty="0">
                <a:solidFill>
                  <a:srgbClr val="0B5394"/>
                </a:solidFill>
                <a:latin typeface="Calibri Light" panose="020F0302020204030204" pitchFamily="34" charset="0"/>
                <a:cs typeface="Calibri Light" panose="020F0302020204030204" pitchFamily="34" charset="0"/>
              </a:rPr>
              <a:t>-Fi prieigos taškų</a:t>
            </a:r>
          </a:p>
          <a:p>
            <a:pPr algn="ctr"/>
            <a:endParaRPr lang="lt-LT" dirty="0"/>
          </a:p>
        </p:txBody>
      </p:sp>
      <p:pic>
        <p:nvPicPr>
          <p:cNvPr id="3" name="Grafinis elementas 2" descr="Wireless router with solid fill">
            <a:extLst>
              <a:ext uri="{FF2B5EF4-FFF2-40B4-BE49-F238E27FC236}">
                <a16:creationId xmlns:a16="http://schemas.microsoft.com/office/drawing/2014/main" id="{9B17AE99-C51D-415F-BC5B-A3A414DA970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11560" y="5306374"/>
            <a:ext cx="1296144" cy="1296144"/>
          </a:xfrm>
          <a:prstGeom prst="rect">
            <a:avLst/>
          </a:prstGeom>
        </p:spPr>
      </p:pic>
    </p:spTree>
    <p:extLst>
      <p:ext uri="{BB962C8B-B14F-4D97-AF65-F5344CB8AC3E}">
        <p14:creationId xmlns:p14="http://schemas.microsoft.com/office/powerpoint/2010/main" val="2305857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3" name="Turinio vietos rezervavimo ženklas 2">
            <a:extLst>
              <a:ext uri="{FF2B5EF4-FFF2-40B4-BE49-F238E27FC236}">
                <a16:creationId xmlns:a16="http://schemas.microsoft.com/office/drawing/2014/main" id="{0AE54D81-CB04-4359-9399-1FE6A72E881D}"/>
              </a:ext>
            </a:extLst>
          </p:cNvPr>
          <p:cNvSpPr>
            <a:spLocks noGrp="1"/>
          </p:cNvSpPr>
          <p:nvPr>
            <p:ph sz="half" idx="1"/>
          </p:nvPr>
        </p:nvSpPr>
        <p:spPr>
          <a:xfrm>
            <a:off x="418555" y="2228538"/>
            <a:ext cx="3703241" cy="1452344"/>
          </a:xfrm>
        </p:spPr>
        <p:txBody>
          <a:bodyPr>
            <a:normAutofit lnSpcReduction="10000"/>
          </a:bodyPr>
          <a:lstStyle/>
          <a:p>
            <a:pPr marL="0" indent="0" algn="ctr">
              <a:buNone/>
            </a:pPr>
            <a:endParaRPr lang="lt-LT" sz="2401" b="1" dirty="0"/>
          </a:p>
          <a:p>
            <a:pPr marL="0" indent="0" algn="ctr">
              <a:buNone/>
            </a:pPr>
            <a:endParaRPr lang="lt-LT" sz="2401" b="1" dirty="0">
              <a:solidFill>
                <a:schemeClr val="bg1">
                  <a:lumMod val="50000"/>
                </a:schemeClr>
              </a:solidFill>
            </a:endParaRPr>
          </a:p>
          <a:p>
            <a:pPr marL="0" indent="0" algn="ctr">
              <a:buNone/>
            </a:pPr>
            <a:r>
              <a:rPr lang="lt-LT" sz="2800" b="1" dirty="0">
                <a:solidFill>
                  <a:srgbClr val="0B5394"/>
                </a:solidFill>
                <a:latin typeface="Calibri Light" panose="020F0302020204030204" pitchFamily="34" charset="0"/>
                <a:cs typeface="Calibri Light" panose="020F0302020204030204" pitchFamily="34" charset="0"/>
              </a:rPr>
              <a:t>Energetika</a:t>
            </a:r>
          </a:p>
          <a:p>
            <a:pPr marL="0" indent="0">
              <a:buNone/>
            </a:pPr>
            <a:endParaRPr lang="lt-LT" b="1" dirty="0">
              <a:solidFill>
                <a:schemeClr val="tx1"/>
              </a:solidFill>
            </a:endParaRPr>
          </a:p>
          <a:p>
            <a:pPr marL="0" indent="0">
              <a:buNone/>
            </a:pPr>
            <a:endParaRPr lang="lt-LT" b="1" dirty="0">
              <a:solidFill>
                <a:schemeClr val="tx1"/>
              </a:solidFill>
            </a:endParaRPr>
          </a:p>
          <a:p>
            <a:pPr marL="0" indent="0">
              <a:buNone/>
            </a:pPr>
            <a:endParaRPr lang="lt-LT" b="1" dirty="0">
              <a:solidFill>
                <a:schemeClr val="tx1"/>
              </a:solidFill>
            </a:endParaRPr>
          </a:p>
          <a:p>
            <a:pPr marL="0" indent="0">
              <a:buNone/>
            </a:pPr>
            <a:endParaRPr lang="lt-LT" dirty="0">
              <a:solidFill>
                <a:schemeClr val="tx1"/>
              </a:solidFill>
            </a:endParaRPr>
          </a:p>
        </p:txBody>
      </p:sp>
      <p:sp>
        <p:nvSpPr>
          <p:cNvPr id="4" name="Turinio vietos rezervavimo ženklas 3">
            <a:extLst>
              <a:ext uri="{FF2B5EF4-FFF2-40B4-BE49-F238E27FC236}">
                <a16:creationId xmlns:a16="http://schemas.microsoft.com/office/drawing/2014/main" id="{CB614801-218A-46AD-8EDB-8E53D3206B8D}"/>
              </a:ext>
            </a:extLst>
          </p:cNvPr>
          <p:cNvSpPr>
            <a:spLocks noGrp="1"/>
          </p:cNvSpPr>
          <p:nvPr>
            <p:ph sz="half" idx="2"/>
          </p:nvPr>
        </p:nvSpPr>
        <p:spPr>
          <a:xfrm>
            <a:off x="4347861" y="2050692"/>
            <a:ext cx="3700859" cy="1577395"/>
          </a:xfrm>
        </p:spPr>
        <p:txBody>
          <a:bodyPr>
            <a:normAutofit lnSpcReduction="10000"/>
          </a:bodyPr>
          <a:lstStyle/>
          <a:p>
            <a:pPr marL="0" indent="0" algn="ctr">
              <a:buNone/>
            </a:pPr>
            <a:endParaRPr lang="lt-LT" sz="2401" b="1" dirty="0"/>
          </a:p>
          <a:p>
            <a:pPr marL="0" indent="0" algn="ctr">
              <a:buNone/>
            </a:pPr>
            <a:endParaRPr lang="lt-LT" sz="2401" b="1" dirty="0"/>
          </a:p>
          <a:p>
            <a:pPr marL="0" indent="0" algn="ctr">
              <a:buNone/>
            </a:pPr>
            <a:endParaRPr lang="lt-LT" sz="900" b="1" dirty="0"/>
          </a:p>
          <a:p>
            <a:pPr marL="0" indent="0" algn="ctr">
              <a:buNone/>
            </a:pPr>
            <a:r>
              <a:rPr lang="lt-LT" sz="2401" b="1" dirty="0"/>
              <a:t> </a:t>
            </a:r>
            <a:r>
              <a:rPr lang="lt-LT" sz="2800" b="1" dirty="0">
                <a:solidFill>
                  <a:srgbClr val="0B5394"/>
                </a:solidFill>
                <a:latin typeface="Calibri Light" panose="020F0302020204030204" pitchFamily="34" charset="0"/>
                <a:cs typeface="Calibri Light" panose="020F0302020204030204" pitchFamily="34" charset="0"/>
              </a:rPr>
              <a:t>Kūrybinė industrija</a:t>
            </a:r>
          </a:p>
          <a:p>
            <a:pPr marL="0" indent="0">
              <a:buNone/>
            </a:pPr>
            <a:endParaRPr lang="lt-LT" dirty="0"/>
          </a:p>
          <a:p>
            <a:endParaRPr lang="lt-LT" dirty="0"/>
          </a:p>
          <a:p>
            <a:endParaRPr lang="lt-LT" dirty="0"/>
          </a:p>
          <a:p>
            <a:endParaRPr lang="lt-LT" dirty="0"/>
          </a:p>
        </p:txBody>
      </p:sp>
      <p:sp>
        <p:nvSpPr>
          <p:cNvPr id="6" name="TextBox 5">
            <a:extLst>
              <a:ext uri="{FF2B5EF4-FFF2-40B4-BE49-F238E27FC236}">
                <a16:creationId xmlns:a16="http://schemas.microsoft.com/office/drawing/2014/main" id="{324A6B78-147E-4EAC-9876-A32519EAD761}"/>
              </a:ext>
            </a:extLst>
          </p:cNvPr>
          <p:cNvSpPr txBox="1"/>
          <p:nvPr/>
        </p:nvSpPr>
        <p:spPr>
          <a:xfrm>
            <a:off x="364476" y="6126912"/>
            <a:ext cx="8517568" cy="230832"/>
          </a:xfrm>
          <a:prstGeom prst="rect">
            <a:avLst/>
          </a:prstGeom>
          <a:noFill/>
        </p:spPr>
        <p:txBody>
          <a:bodyPr wrap="square">
            <a:spAutoFit/>
          </a:bodyPr>
          <a:lstStyle/>
          <a:p>
            <a:r>
              <a:rPr lang="lt-LT" sz="900" dirty="0">
                <a:solidFill>
                  <a:schemeClr val="bg1">
                    <a:lumMod val="75000"/>
                  </a:schemeClr>
                </a:solidFill>
              </a:rPr>
              <a:t>Visagino savivaldybės tarybos 2019-10-30 sprendimas Nr. TS-253 „Dėl Visagino savivaldybės 2020–2030 metų ekonominės plėtros gairių patvirtinimo“</a:t>
            </a:r>
          </a:p>
        </p:txBody>
      </p:sp>
      <p:sp>
        <p:nvSpPr>
          <p:cNvPr id="8" name="TextBox 7">
            <a:extLst>
              <a:ext uri="{FF2B5EF4-FFF2-40B4-BE49-F238E27FC236}">
                <a16:creationId xmlns:a16="http://schemas.microsoft.com/office/drawing/2014/main" id="{9FC47E0E-555A-45A4-8386-EF90E9ADD39F}"/>
              </a:ext>
            </a:extLst>
          </p:cNvPr>
          <p:cNvSpPr txBox="1"/>
          <p:nvPr/>
        </p:nvSpPr>
        <p:spPr>
          <a:xfrm>
            <a:off x="599203" y="4420671"/>
            <a:ext cx="2000771" cy="646331"/>
          </a:xfrm>
          <a:prstGeom prst="rect">
            <a:avLst/>
          </a:prstGeom>
          <a:noFill/>
        </p:spPr>
        <p:txBody>
          <a:bodyPr wrap="square">
            <a:spAutoFit/>
          </a:bodyPr>
          <a:lstStyle/>
          <a:p>
            <a:pPr algn="ctr"/>
            <a:r>
              <a:rPr lang="lt-LT" b="1" dirty="0">
                <a:solidFill>
                  <a:srgbClr val="0B5394"/>
                </a:solidFill>
                <a:latin typeface="Calibri Light" panose="020F0302020204030204" pitchFamily="34" charset="0"/>
                <a:cs typeface="Calibri Light" panose="020F0302020204030204" pitchFamily="34" charset="0"/>
              </a:rPr>
              <a:t>Horizontalūs prioritetai </a:t>
            </a:r>
          </a:p>
        </p:txBody>
      </p:sp>
      <p:sp>
        <p:nvSpPr>
          <p:cNvPr id="11" name="Stačiakampis: suapvalinti kampai 10">
            <a:extLst>
              <a:ext uri="{FF2B5EF4-FFF2-40B4-BE49-F238E27FC236}">
                <a16:creationId xmlns:a16="http://schemas.microsoft.com/office/drawing/2014/main" id="{4D1EA064-0B2B-43A9-ADFE-09BE0CF995A1}"/>
              </a:ext>
            </a:extLst>
          </p:cNvPr>
          <p:cNvSpPr/>
          <p:nvPr/>
        </p:nvSpPr>
        <p:spPr>
          <a:xfrm>
            <a:off x="2583984" y="3982300"/>
            <a:ext cx="1290866" cy="1152547"/>
          </a:xfrm>
          <a:prstGeom prst="round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sz="1350"/>
          </a:p>
        </p:txBody>
      </p:sp>
      <p:sp>
        <p:nvSpPr>
          <p:cNvPr id="18" name="Stačiakampis: suapvalinti kampai 17">
            <a:extLst>
              <a:ext uri="{FF2B5EF4-FFF2-40B4-BE49-F238E27FC236}">
                <a16:creationId xmlns:a16="http://schemas.microsoft.com/office/drawing/2014/main" id="{36022548-BD48-4DFA-B21F-D5E29E90D42A}"/>
              </a:ext>
            </a:extLst>
          </p:cNvPr>
          <p:cNvSpPr/>
          <p:nvPr/>
        </p:nvSpPr>
        <p:spPr>
          <a:xfrm>
            <a:off x="4128114" y="3995679"/>
            <a:ext cx="1235289" cy="1152547"/>
          </a:xfrm>
          <a:prstGeom prst="round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sz="1350"/>
          </a:p>
        </p:txBody>
      </p:sp>
      <p:sp>
        <p:nvSpPr>
          <p:cNvPr id="22" name="Stačiakampis: suapvalinti kampai 21">
            <a:extLst>
              <a:ext uri="{FF2B5EF4-FFF2-40B4-BE49-F238E27FC236}">
                <a16:creationId xmlns:a16="http://schemas.microsoft.com/office/drawing/2014/main" id="{40AC77EC-E78E-4903-AD64-293289313298}"/>
              </a:ext>
            </a:extLst>
          </p:cNvPr>
          <p:cNvSpPr/>
          <p:nvPr/>
        </p:nvSpPr>
        <p:spPr>
          <a:xfrm>
            <a:off x="5595276" y="3982300"/>
            <a:ext cx="1290866" cy="1165926"/>
          </a:xfrm>
          <a:prstGeom prst="round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sz="1350"/>
          </a:p>
        </p:txBody>
      </p:sp>
      <p:pic>
        <p:nvPicPr>
          <p:cNvPr id="25" name="Grafinis elementas 24" descr="Classroom outline">
            <a:extLst>
              <a:ext uri="{FF2B5EF4-FFF2-40B4-BE49-F238E27FC236}">
                <a16:creationId xmlns:a16="http://schemas.microsoft.com/office/drawing/2014/main" id="{D544EC90-85F7-4CBF-A3E0-C0AD30474FD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405295" y="5223703"/>
            <a:ext cx="571649" cy="571649"/>
          </a:xfrm>
          <a:prstGeom prst="rect">
            <a:avLst/>
          </a:prstGeom>
        </p:spPr>
      </p:pic>
      <p:pic>
        <p:nvPicPr>
          <p:cNvPr id="31" name="Grafinis elementas 30" descr="Architecture outline">
            <a:extLst>
              <a:ext uri="{FF2B5EF4-FFF2-40B4-BE49-F238E27FC236}">
                <a16:creationId xmlns:a16="http://schemas.microsoft.com/office/drawing/2014/main" id="{BA841FA7-A10E-4B02-8681-84D7DEE11F5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69931" y="5134847"/>
            <a:ext cx="685979" cy="685979"/>
          </a:xfrm>
          <a:prstGeom prst="rect">
            <a:avLst/>
          </a:prstGeom>
        </p:spPr>
      </p:pic>
      <p:pic>
        <p:nvPicPr>
          <p:cNvPr id="16" name="Grafinis elementas 15" descr="Sustainability with solid fill">
            <a:extLst>
              <a:ext uri="{FF2B5EF4-FFF2-40B4-BE49-F238E27FC236}">
                <a16:creationId xmlns:a16="http://schemas.microsoft.com/office/drawing/2014/main" id="{3C09978F-B26F-4616-BA6A-699567BBD0E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7674" y="2546298"/>
            <a:ext cx="616008" cy="616008"/>
          </a:xfrm>
          <a:prstGeom prst="rect">
            <a:avLst/>
          </a:prstGeom>
        </p:spPr>
      </p:pic>
      <p:pic>
        <p:nvPicPr>
          <p:cNvPr id="19" name="Grafinis elementas 18" descr="Person with idea with solid fill">
            <a:extLst>
              <a:ext uri="{FF2B5EF4-FFF2-40B4-BE49-F238E27FC236}">
                <a16:creationId xmlns:a16="http://schemas.microsoft.com/office/drawing/2014/main" id="{DFF3DD3E-BF54-4213-B811-055837EECD4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269577" y="2454939"/>
            <a:ext cx="707367" cy="707367"/>
          </a:xfrm>
          <a:prstGeom prst="rect">
            <a:avLst/>
          </a:prstGeom>
        </p:spPr>
      </p:pic>
      <p:sp>
        <p:nvSpPr>
          <p:cNvPr id="5" name="TextBox 4">
            <a:extLst>
              <a:ext uri="{FF2B5EF4-FFF2-40B4-BE49-F238E27FC236}">
                <a16:creationId xmlns:a16="http://schemas.microsoft.com/office/drawing/2014/main" id="{3C95D62F-CF7C-422C-B6AB-E472E8F094ED}"/>
              </a:ext>
            </a:extLst>
          </p:cNvPr>
          <p:cNvSpPr txBox="1"/>
          <p:nvPr/>
        </p:nvSpPr>
        <p:spPr>
          <a:xfrm>
            <a:off x="2627784" y="4138835"/>
            <a:ext cx="1224136" cy="769441"/>
          </a:xfrm>
          <a:prstGeom prst="rect">
            <a:avLst/>
          </a:prstGeom>
          <a:noFill/>
        </p:spPr>
        <p:txBody>
          <a:bodyPr wrap="square" rtlCol="0">
            <a:spAutoFit/>
          </a:bodyPr>
          <a:lstStyle/>
          <a:p>
            <a:pPr algn="ctr"/>
            <a:r>
              <a:rPr lang="lt-LT" sz="1100" b="1" dirty="0">
                <a:solidFill>
                  <a:srgbClr val="0B5394"/>
                </a:solidFill>
                <a:latin typeface="Calibri Light" panose="020F0302020204030204" pitchFamily="34" charset="0"/>
                <a:cs typeface="Calibri Light" panose="020F0302020204030204" pitchFamily="34" charset="0"/>
              </a:rPr>
              <a:t>Palankios sąlygos verslui, investuotojams ir talentams</a:t>
            </a:r>
          </a:p>
        </p:txBody>
      </p:sp>
      <p:sp>
        <p:nvSpPr>
          <p:cNvPr id="20" name="TextBox 19">
            <a:extLst>
              <a:ext uri="{FF2B5EF4-FFF2-40B4-BE49-F238E27FC236}">
                <a16:creationId xmlns:a16="http://schemas.microsoft.com/office/drawing/2014/main" id="{292BC9A1-B6C7-42DE-BE00-7DD74659667E}"/>
              </a:ext>
            </a:extLst>
          </p:cNvPr>
          <p:cNvSpPr txBox="1"/>
          <p:nvPr/>
        </p:nvSpPr>
        <p:spPr>
          <a:xfrm>
            <a:off x="4180814" y="4032334"/>
            <a:ext cx="1109374" cy="1061829"/>
          </a:xfrm>
          <a:prstGeom prst="rect">
            <a:avLst/>
          </a:prstGeom>
          <a:noFill/>
        </p:spPr>
        <p:txBody>
          <a:bodyPr wrap="square" rtlCol="0">
            <a:spAutoFit/>
          </a:bodyPr>
          <a:lstStyle/>
          <a:p>
            <a:pPr algn="ctr"/>
            <a:r>
              <a:rPr lang="lt-LT" sz="1050" b="1" dirty="0">
                <a:solidFill>
                  <a:srgbClr val="0B5394"/>
                </a:solidFill>
                <a:latin typeface="Calibri Light" panose="020F0302020204030204" pitchFamily="34" charset="0"/>
                <a:cs typeface="Calibri Light" panose="020F0302020204030204" pitchFamily="34" charset="0"/>
              </a:rPr>
              <a:t>Inovatyvi ateities ekonomikos poreikius atitinkanti švietimo ir mokslo sistema</a:t>
            </a:r>
          </a:p>
        </p:txBody>
      </p:sp>
      <p:sp>
        <p:nvSpPr>
          <p:cNvPr id="24" name="TextBox 23">
            <a:extLst>
              <a:ext uri="{FF2B5EF4-FFF2-40B4-BE49-F238E27FC236}">
                <a16:creationId xmlns:a16="http://schemas.microsoft.com/office/drawing/2014/main" id="{75186F66-DE76-464F-9AC8-79FCE91D7441}"/>
              </a:ext>
            </a:extLst>
          </p:cNvPr>
          <p:cNvSpPr txBox="1"/>
          <p:nvPr/>
        </p:nvSpPr>
        <p:spPr>
          <a:xfrm>
            <a:off x="5658233" y="4138835"/>
            <a:ext cx="1109374" cy="738664"/>
          </a:xfrm>
          <a:prstGeom prst="rect">
            <a:avLst/>
          </a:prstGeom>
          <a:noFill/>
        </p:spPr>
        <p:txBody>
          <a:bodyPr wrap="square" rtlCol="0">
            <a:spAutoFit/>
          </a:bodyPr>
          <a:lstStyle/>
          <a:p>
            <a:pPr algn="ctr"/>
            <a:r>
              <a:rPr lang="lt-LT" sz="1050" b="1" dirty="0">
                <a:solidFill>
                  <a:srgbClr val="0B5394"/>
                </a:solidFill>
                <a:latin typeface="Calibri Light" panose="020F0302020204030204" pitchFamily="34" charset="0"/>
                <a:cs typeface="Calibri Light" panose="020F0302020204030204" pitchFamily="34" charset="0"/>
              </a:rPr>
              <a:t>Patrauklus, įtraukiantis ir pasiekiamas miestas</a:t>
            </a:r>
          </a:p>
        </p:txBody>
      </p:sp>
      <p:pic>
        <p:nvPicPr>
          <p:cNvPr id="15" name="Grafinis elementas 14" descr="Group brainstorm outline">
            <a:extLst>
              <a:ext uri="{FF2B5EF4-FFF2-40B4-BE49-F238E27FC236}">
                <a16:creationId xmlns:a16="http://schemas.microsoft.com/office/drawing/2014/main" id="{897A2600-C95E-4345-8B80-1997FD0964F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961818" y="5148226"/>
            <a:ext cx="685979" cy="685979"/>
          </a:xfrm>
          <a:prstGeom prst="rect">
            <a:avLst/>
          </a:prstGeom>
        </p:spPr>
      </p:pic>
      <p:sp>
        <p:nvSpPr>
          <p:cNvPr id="21" name="Stačiakampis: suapvalinti kampai 20">
            <a:extLst>
              <a:ext uri="{FF2B5EF4-FFF2-40B4-BE49-F238E27FC236}">
                <a16:creationId xmlns:a16="http://schemas.microsoft.com/office/drawing/2014/main" id="{8AAEAC56-ECE3-44B7-B3B6-A2BAFD5A1E6C}"/>
              </a:ext>
            </a:extLst>
          </p:cNvPr>
          <p:cNvSpPr/>
          <p:nvPr/>
        </p:nvSpPr>
        <p:spPr>
          <a:xfrm>
            <a:off x="395536" y="188640"/>
            <a:ext cx="8496944" cy="93610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lt-LT" b="1" dirty="0">
                <a:solidFill>
                  <a:srgbClr val="0B5394"/>
                </a:solidFill>
                <a:latin typeface="Calibri Light" panose="020F0302020204030204" pitchFamily="34" charset="0"/>
                <a:cs typeface="Calibri Light" panose="020F0302020204030204" pitchFamily="34" charset="0"/>
              </a:rPr>
              <a:t>2020 m. Visagino savivaldybės darbas organizuotas remiantis </a:t>
            </a:r>
            <a:br>
              <a:rPr lang="lt-LT" b="1" dirty="0">
                <a:solidFill>
                  <a:srgbClr val="0B5394"/>
                </a:solidFill>
                <a:latin typeface="Calibri Light" panose="020F0302020204030204" pitchFamily="34" charset="0"/>
                <a:cs typeface="Calibri Light" panose="020F0302020204030204" pitchFamily="34" charset="0"/>
              </a:rPr>
            </a:br>
            <a:r>
              <a:rPr lang="lt-LT" b="1" dirty="0">
                <a:solidFill>
                  <a:srgbClr val="0B5394"/>
                </a:solidFill>
                <a:latin typeface="Calibri Light" panose="020F0302020204030204" pitchFamily="34" charset="0"/>
                <a:cs typeface="Calibri Light" panose="020F0302020204030204" pitchFamily="34" charset="0"/>
              </a:rPr>
              <a:t>prioritetinėmis Visagino savivaldybės 2020-2030 metų ekonominės plėtros gairėmis</a:t>
            </a:r>
          </a:p>
        </p:txBody>
      </p:sp>
    </p:spTree>
    <p:extLst>
      <p:ext uri="{BB962C8B-B14F-4D97-AF65-F5344CB8AC3E}">
        <p14:creationId xmlns:p14="http://schemas.microsoft.com/office/powerpoint/2010/main" val="3064007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7" name="Stačiakampis: suapvalinti kampai 6">
            <a:extLst>
              <a:ext uri="{FF2B5EF4-FFF2-40B4-BE49-F238E27FC236}">
                <a16:creationId xmlns:a16="http://schemas.microsoft.com/office/drawing/2014/main" id="{5EE23B37-02D5-4731-855B-C20DC492FCA2}"/>
              </a:ext>
            </a:extLst>
          </p:cNvPr>
          <p:cNvSpPr/>
          <p:nvPr/>
        </p:nvSpPr>
        <p:spPr>
          <a:xfrm>
            <a:off x="323528" y="188640"/>
            <a:ext cx="8640960"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lt-LT" sz="2800" b="1" dirty="0">
                <a:solidFill>
                  <a:srgbClr val="0B5394"/>
                </a:solidFill>
                <a:latin typeface="Calibri Light" panose="020F0302020204030204" pitchFamily="34" charset="0"/>
                <a:cs typeface="Calibri Light" panose="020F0302020204030204" pitchFamily="34" charset="0"/>
              </a:rPr>
              <a:t>INFORMACINĖ SISTEMA „Tvarkau Visaginą“</a:t>
            </a:r>
          </a:p>
        </p:txBody>
      </p:sp>
      <p:pic>
        <p:nvPicPr>
          <p:cNvPr id="18" name="Paveikslėlis 17">
            <a:extLst>
              <a:ext uri="{FF2B5EF4-FFF2-40B4-BE49-F238E27FC236}">
                <a16:creationId xmlns:a16="http://schemas.microsoft.com/office/drawing/2014/main" id="{785ECFA4-0B3E-4ABD-95B7-F3BC5DA2193A}"/>
              </a:ext>
            </a:extLst>
          </p:cNvPr>
          <p:cNvPicPr>
            <a:picLocks noChangeAspect="1"/>
          </p:cNvPicPr>
          <p:nvPr/>
        </p:nvPicPr>
        <p:blipFill>
          <a:blip r:embed="rId2"/>
          <a:stretch>
            <a:fillRect/>
          </a:stretch>
        </p:blipFill>
        <p:spPr>
          <a:xfrm>
            <a:off x="467544" y="1772816"/>
            <a:ext cx="4791059" cy="492069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9" name="Stačiakampis: suapvalinti kampai 18">
            <a:extLst>
              <a:ext uri="{FF2B5EF4-FFF2-40B4-BE49-F238E27FC236}">
                <a16:creationId xmlns:a16="http://schemas.microsoft.com/office/drawing/2014/main" id="{D98877AF-64B3-4FE0-A006-FC5075008F83}"/>
              </a:ext>
            </a:extLst>
          </p:cNvPr>
          <p:cNvSpPr/>
          <p:nvPr/>
        </p:nvSpPr>
        <p:spPr>
          <a:xfrm>
            <a:off x="5508104" y="3068960"/>
            <a:ext cx="3240360" cy="244827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sz="1400" i="1" dirty="0"/>
          </a:p>
          <a:p>
            <a:pPr algn="ctr"/>
            <a:r>
              <a:rPr lang="lt-LT" sz="1400" b="1" dirty="0">
                <a:solidFill>
                  <a:srgbClr val="0B5394"/>
                </a:solidFill>
                <a:latin typeface="Calibri Light" panose="020F0302020204030204" pitchFamily="34" charset="0"/>
                <a:cs typeface="Calibri Light" panose="020F0302020204030204" pitchFamily="34" charset="0"/>
              </a:rPr>
              <a:t>2020 m. įdiegta informacinė sistema „Tvarkau Visaginą“, kurioje gyventojai gali registruoti įvairius pranešimus susijusius su miesto tvarkymu ir priežiūra</a:t>
            </a:r>
          </a:p>
          <a:p>
            <a:pPr algn="ctr"/>
            <a:endParaRPr lang="lt-LT" sz="1400" b="1" dirty="0">
              <a:solidFill>
                <a:srgbClr val="0B5394"/>
              </a:solidFill>
              <a:effectLst/>
              <a:latin typeface="Calibri Light" panose="020F0302020204030204" pitchFamily="34" charset="0"/>
              <a:ea typeface="Times New Roman" panose="02020603050405020304" pitchFamily="18" charset="0"/>
              <a:cs typeface="Calibri Light" panose="020F0302020204030204" pitchFamily="34" charset="0"/>
            </a:endParaRPr>
          </a:p>
          <a:p>
            <a:pPr algn="ctr"/>
            <a:r>
              <a:rPr lang="lt-LT" sz="1400" b="1" dirty="0">
                <a:solidFill>
                  <a:srgbClr val="0B5394"/>
                </a:solidFill>
                <a:latin typeface="Calibri Light" panose="020F0302020204030204" pitchFamily="34" charset="0"/>
                <a:cs typeface="Calibri Light" panose="020F0302020204030204" pitchFamily="34" charset="0"/>
              </a:rPr>
              <a:t>Per sistemos veikimo laikotarpį gauti –34 gyventojų pranešimai apie pastebėtas problemas mieste ir kt.</a:t>
            </a:r>
          </a:p>
          <a:p>
            <a:pPr algn="ctr"/>
            <a:endParaRPr lang="lt-LT" sz="1400" b="1" dirty="0">
              <a:solidFill>
                <a:srgbClr val="0B5394"/>
              </a:solidFill>
              <a:latin typeface="Calibri Light" panose="020F0302020204030204" pitchFamily="34" charset="0"/>
              <a:cs typeface="Calibri Light" panose="020F0302020204030204" pitchFamily="34" charset="0"/>
            </a:endParaRPr>
          </a:p>
        </p:txBody>
      </p:sp>
      <p:pic>
        <p:nvPicPr>
          <p:cNvPr id="3" name="Grafinis elementas 2" descr="Eye outline">
            <a:extLst>
              <a:ext uri="{FF2B5EF4-FFF2-40B4-BE49-F238E27FC236}">
                <a16:creationId xmlns:a16="http://schemas.microsoft.com/office/drawing/2014/main" id="{B631547F-8795-49F3-892D-7C1E9F5551E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60232" y="2132856"/>
            <a:ext cx="864096" cy="864096"/>
          </a:xfrm>
          <a:prstGeom prst="rect">
            <a:avLst/>
          </a:prstGeom>
        </p:spPr>
      </p:pic>
    </p:spTree>
    <p:extLst>
      <p:ext uri="{BB962C8B-B14F-4D97-AF65-F5344CB8AC3E}">
        <p14:creationId xmlns:p14="http://schemas.microsoft.com/office/powerpoint/2010/main" val="283252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4" name="Pavadinimas 3">
            <a:extLst>
              <a:ext uri="{FF2B5EF4-FFF2-40B4-BE49-F238E27FC236}">
                <a16:creationId xmlns:a16="http://schemas.microsoft.com/office/drawing/2014/main" id="{B660436C-C0D2-48CA-AC4B-46C4B4825576}"/>
              </a:ext>
            </a:extLst>
          </p:cNvPr>
          <p:cNvSpPr>
            <a:spLocks noGrp="1"/>
          </p:cNvSpPr>
          <p:nvPr>
            <p:ph type="title"/>
          </p:nvPr>
        </p:nvSpPr>
        <p:spPr>
          <a:xfrm>
            <a:off x="539552" y="260648"/>
            <a:ext cx="3960440" cy="7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spcBef>
                <a:spcPts val="0"/>
              </a:spcBef>
              <a:defRPr/>
            </a:pPr>
            <a:r>
              <a:rPr lang="lt-LT" sz="2400" b="1" dirty="0">
                <a:solidFill>
                  <a:schemeClr val="bg1">
                    <a:lumMod val="75000"/>
                  </a:schemeClr>
                </a:solidFill>
                <a:latin typeface="Calibri Light" panose="020F0302020204030204" pitchFamily="34" charset="0"/>
                <a:cs typeface="Calibri Light" panose="020F0302020204030204" pitchFamily="34" charset="0"/>
              </a:rPr>
              <a:t>Miesto tvarkymas </a:t>
            </a:r>
          </a:p>
        </p:txBody>
      </p:sp>
      <p:pic>
        <p:nvPicPr>
          <p:cNvPr id="3074" name="Picture 2">
            <a:extLst>
              <a:ext uri="{FF2B5EF4-FFF2-40B4-BE49-F238E27FC236}">
                <a16:creationId xmlns:a16="http://schemas.microsoft.com/office/drawing/2014/main" id="{C59FF42D-868E-40B5-8F8B-70CED07A0E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772816"/>
            <a:ext cx="3888432" cy="291632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075" name="Picture 3">
            <a:extLst>
              <a:ext uri="{FF2B5EF4-FFF2-40B4-BE49-F238E27FC236}">
                <a16:creationId xmlns:a16="http://schemas.microsoft.com/office/drawing/2014/main" id="{17801312-CDDD-4236-8846-67A2AA3E47B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9992" y="3789040"/>
            <a:ext cx="4176464" cy="288032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Turinio vietos rezervavimo ženklas 7">
            <a:extLst>
              <a:ext uri="{FF2B5EF4-FFF2-40B4-BE49-F238E27FC236}">
                <a16:creationId xmlns:a16="http://schemas.microsoft.com/office/drawing/2014/main" id="{2F38236A-494E-4F87-B479-A839684C8620}"/>
              </a:ext>
            </a:extLst>
          </p:cNvPr>
          <p:cNvSpPr txBox="1">
            <a:spLocks/>
          </p:cNvSpPr>
          <p:nvPr/>
        </p:nvSpPr>
        <p:spPr>
          <a:xfrm>
            <a:off x="4499992" y="1628800"/>
            <a:ext cx="4320480" cy="201622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just">
              <a:buNone/>
            </a:pPr>
            <a:r>
              <a:rPr lang="lt-LT" sz="1100" b="1" dirty="0">
                <a:solidFill>
                  <a:srgbClr val="0B5394"/>
                </a:solidFill>
                <a:latin typeface="Calibri Light" panose="020F0302020204030204" pitchFamily="34" charset="0"/>
                <a:cs typeface="Calibri Light" panose="020F0302020204030204" pitchFamily="34" charset="0"/>
              </a:rPr>
              <a:t>2020 m. buvo atlikti esamų nesaugių, senų vaikų žaidimų aikštelių demontavimo darbai šiais adresais: Visagino g. 27, Taikos pr. 42, Kosmoso g. 8, Jaunystės g. 5 ir Parko g. 11</a:t>
            </a:r>
          </a:p>
          <a:p>
            <a:pPr marL="0" indent="0" algn="just">
              <a:buNone/>
            </a:pPr>
            <a:r>
              <a:rPr lang="lt-LT" sz="1100" b="1" dirty="0">
                <a:solidFill>
                  <a:srgbClr val="0B5394"/>
                </a:solidFill>
                <a:latin typeface="Calibri Light" panose="020F0302020204030204" pitchFamily="34" charset="0"/>
                <a:cs typeface="Calibri Light" panose="020F0302020204030204" pitchFamily="34" charset="0"/>
              </a:rPr>
              <a:t>Po demontavimo darbų nurodytuose kiemuose pradėtos įrenginėti naujos modernios aikštelės</a:t>
            </a:r>
          </a:p>
          <a:p>
            <a:pPr marL="0" indent="0" algn="just">
              <a:buNone/>
            </a:pPr>
            <a:r>
              <a:rPr lang="lt-LT" sz="1100" b="1" dirty="0">
                <a:solidFill>
                  <a:srgbClr val="0B5394"/>
                </a:solidFill>
                <a:latin typeface="Calibri Light" panose="020F0302020204030204" pitchFamily="34" charset="0"/>
                <a:cs typeface="Calibri Light" panose="020F0302020204030204" pitchFamily="34" charset="0"/>
              </a:rPr>
              <a:t>Pagal 2019 metais parengtą vaikų žaidimų aikštelių įrengimo Visagino savivaldybėje koncepciją iki 2023 m. šiuolaikinių vaikų žaidimų aikštelių Visagine vis daugės</a:t>
            </a:r>
          </a:p>
        </p:txBody>
      </p:sp>
      <p:sp>
        <p:nvSpPr>
          <p:cNvPr id="8" name="Turinio vietos rezervavimo ženklas 7">
            <a:extLst>
              <a:ext uri="{FF2B5EF4-FFF2-40B4-BE49-F238E27FC236}">
                <a16:creationId xmlns:a16="http://schemas.microsoft.com/office/drawing/2014/main" id="{F612EB2E-77CD-4EEA-B468-C8E1D2B74CC7}"/>
              </a:ext>
            </a:extLst>
          </p:cNvPr>
          <p:cNvSpPr txBox="1">
            <a:spLocks/>
          </p:cNvSpPr>
          <p:nvPr/>
        </p:nvSpPr>
        <p:spPr>
          <a:xfrm>
            <a:off x="251520" y="5085184"/>
            <a:ext cx="3744416"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just">
              <a:buNone/>
            </a:pPr>
            <a:r>
              <a:rPr lang="lt-LT" sz="1100" b="1" dirty="0">
                <a:solidFill>
                  <a:srgbClr val="0B5394"/>
                </a:solidFill>
                <a:latin typeface="Calibri Light" panose="020F0302020204030204" pitchFamily="34" charset="0"/>
                <a:cs typeface="Calibri Light" panose="020F0302020204030204" pitchFamily="34" charset="0"/>
              </a:rPr>
              <a:t>2020 m. vaikų žaidimų aikštelių demontavimui ir įrengimui panaudota  52 747,47 Eur</a:t>
            </a:r>
          </a:p>
        </p:txBody>
      </p:sp>
      <p:pic>
        <p:nvPicPr>
          <p:cNvPr id="6" name="Grafinis elementas 5" descr="Children with solid fill">
            <a:extLst>
              <a:ext uri="{FF2B5EF4-FFF2-40B4-BE49-F238E27FC236}">
                <a16:creationId xmlns:a16="http://schemas.microsoft.com/office/drawing/2014/main" id="{D7503D29-100B-4BFB-AF49-2FF42CDE68C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00192" y="260648"/>
            <a:ext cx="914400" cy="914400"/>
          </a:xfrm>
          <a:prstGeom prst="rect">
            <a:avLst/>
          </a:prstGeom>
        </p:spPr>
      </p:pic>
      <p:pic>
        <p:nvPicPr>
          <p:cNvPr id="10" name="Grafinis elementas 9" descr="Playground with solid fill">
            <a:extLst>
              <a:ext uri="{FF2B5EF4-FFF2-40B4-BE49-F238E27FC236}">
                <a16:creationId xmlns:a16="http://schemas.microsoft.com/office/drawing/2014/main" id="{68B34B7C-DF5B-41D5-BC3C-D78FE057D19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076056" y="188640"/>
            <a:ext cx="914400" cy="914400"/>
          </a:xfrm>
          <a:prstGeom prst="rect">
            <a:avLst/>
          </a:prstGeom>
        </p:spPr>
      </p:pic>
      <p:pic>
        <p:nvPicPr>
          <p:cNvPr id="12" name="Grafinis elementas 11" descr="Park scene with solid fill">
            <a:extLst>
              <a:ext uri="{FF2B5EF4-FFF2-40B4-BE49-F238E27FC236}">
                <a16:creationId xmlns:a16="http://schemas.microsoft.com/office/drawing/2014/main" id="{B3E0EF75-C961-40AB-8294-2CCC38B0483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596336" y="116632"/>
            <a:ext cx="914400" cy="914400"/>
          </a:xfrm>
          <a:prstGeom prst="rect">
            <a:avLst/>
          </a:prstGeom>
        </p:spPr>
      </p:pic>
    </p:spTree>
    <p:extLst>
      <p:ext uri="{BB962C8B-B14F-4D97-AF65-F5344CB8AC3E}">
        <p14:creationId xmlns:p14="http://schemas.microsoft.com/office/powerpoint/2010/main" val="755992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4" name="Pavadinimas 3">
            <a:extLst>
              <a:ext uri="{FF2B5EF4-FFF2-40B4-BE49-F238E27FC236}">
                <a16:creationId xmlns:a16="http://schemas.microsoft.com/office/drawing/2014/main" id="{A4A2A6BF-DC05-40AB-90EB-02F98CD423FC}"/>
              </a:ext>
            </a:extLst>
          </p:cNvPr>
          <p:cNvSpPr>
            <a:spLocks noGrp="1"/>
          </p:cNvSpPr>
          <p:nvPr>
            <p:ph type="title"/>
          </p:nvPr>
        </p:nvSpPr>
        <p:spPr>
          <a:xfrm>
            <a:off x="395536" y="116632"/>
            <a:ext cx="8064896" cy="100811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r>
              <a:rPr lang="lt-LT" sz="2000" b="1" dirty="0">
                <a:solidFill>
                  <a:srgbClr val="0B5394"/>
                </a:solidFill>
                <a:latin typeface="Calibri Light" panose="020F0302020204030204" pitchFamily="34" charset="0"/>
                <a:cs typeface="Calibri Light" panose="020F0302020204030204" pitchFamily="34" charset="0"/>
              </a:rPr>
              <a:t>SAVIVALDYBĖS RELIGINIŲ BENDRUOMENIŲ SKATINIMAS</a:t>
            </a:r>
          </a:p>
        </p:txBody>
      </p:sp>
      <p:sp>
        <p:nvSpPr>
          <p:cNvPr id="6" name="Turinio vietos rezervavimo ženklas 5">
            <a:extLst>
              <a:ext uri="{FF2B5EF4-FFF2-40B4-BE49-F238E27FC236}">
                <a16:creationId xmlns:a16="http://schemas.microsoft.com/office/drawing/2014/main" id="{4AE09418-069A-4182-AF61-B9B581F62CD1}"/>
              </a:ext>
            </a:extLst>
          </p:cNvPr>
          <p:cNvSpPr>
            <a:spLocks noGrp="1"/>
          </p:cNvSpPr>
          <p:nvPr>
            <p:ph sz="quarter" idx="1"/>
          </p:nvPr>
        </p:nvSpPr>
        <p:spPr>
          <a:xfrm>
            <a:off x="4427984" y="1556792"/>
            <a:ext cx="4248472" cy="504056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indent="0">
              <a:buNone/>
            </a:pPr>
            <a:r>
              <a:rPr lang="lt-LT" sz="1400" b="1" dirty="0">
                <a:solidFill>
                  <a:srgbClr val="0B5394"/>
                </a:solidFill>
                <a:latin typeface="Calibri Light" panose="020F0302020204030204" pitchFamily="34" charset="0"/>
                <a:cs typeface="Calibri Light" panose="020F0302020204030204" pitchFamily="34" charset="0"/>
              </a:rPr>
              <a:t>2020 m. projektinėje veikloje dalyvavo 4 religinės  bendruomenės: </a:t>
            </a:r>
          </a:p>
          <a:p>
            <a:pPr marL="0" indent="0">
              <a:buNone/>
            </a:pPr>
            <a:endParaRPr lang="lt-LT" sz="1400" b="1" dirty="0">
              <a:solidFill>
                <a:srgbClr val="0B5394"/>
              </a:solidFill>
              <a:latin typeface="Calibri Light" panose="020F0302020204030204" pitchFamily="34" charset="0"/>
              <a:cs typeface="Calibri Light" panose="020F0302020204030204" pitchFamily="34" charset="0"/>
            </a:endParaRPr>
          </a:p>
          <a:p>
            <a:pPr marL="0" indent="0">
              <a:buNone/>
            </a:pPr>
            <a:r>
              <a:rPr lang="lt-LT" sz="1400" b="1" dirty="0">
                <a:solidFill>
                  <a:srgbClr val="0B5394"/>
                </a:solidFill>
                <a:latin typeface="Calibri Light" panose="020F0302020204030204" pitchFamily="34" charset="0"/>
                <a:cs typeface="Calibri Light" panose="020F0302020204030204" pitchFamily="34" charset="0"/>
              </a:rPr>
              <a:t>1) Visagino stačiatikių Šv. </a:t>
            </a:r>
            <a:r>
              <a:rPr lang="lt-LT" sz="1400" b="1" dirty="0" err="1">
                <a:solidFill>
                  <a:srgbClr val="0B5394"/>
                </a:solidFill>
                <a:latin typeface="Calibri Light" panose="020F0302020204030204" pitchFamily="34" charset="0"/>
                <a:cs typeface="Calibri Light" panose="020F0302020204030204" pitchFamily="34" charset="0"/>
              </a:rPr>
              <a:t>Panteleimono</a:t>
            </a:r>
            <a:r>
              <a:rPr lang="lt-LT" sz="1400" b="1" dirty="0">
                <a:solidFill>
                  <a:srgbClr val="0B5394"/>
                </a:solidFill>
                <a:latin typeface="Calibri Light" panose="020F0302020204030204" pitchFamily="34" charset="0"/>
                <a:cs typeface="Calibri Light" panose="020F0302020204030204" pitchFamily="34" charset="0"/>
              </a:rPr>
              <a:t> bažnyčia įgyvendino projektą „Pastato pritaikymas žmonėms su negalia“</a:t>
            </a:r>
          </a:p>
          <a:p>
            <a:pPr marL="0" indent="0">
              <a:buNone/>
            </a:pPr>
            <a:r>
              <a:rPr lang="lt-LT" sz="1400" b="1" dirty="0">
                <a:solidFill>
                  <a:srgbClr val="0B5394"/>
                </a:solidFill>
                <a:latin typeface="Calibri Light" panose="020F0302020204030204" pitchFamily="34" charset="0"/>
                <a:cs typeface="Calibri Light" panose="020F0302020204030204" pitchFamily="34" charset="0"/>
              </a:rPr>
              <a:t>2) Visagino sentikių religinė bendruomenė įgyvendino projektą Visagino sentikių religinės bendruomenės veikla</a:t>
            </a:r>
          </a:p>
          <a:p>
            <a:pPr marL="0" indent="0">
              <a:buNone/>
            </a:pPr>
            <a:r>
              <a:rPr lang="lt-LT" sz="1400" b="1" dirty="0">
                <a:solidFill>
                  <a:srgbClr val="0B5394"/>
                </a:solidFill>
                <a:latin typeface="Calibri Light" panose="020F0302020204030204" pitchFamily="34" charset="0"/>
                <a:cs typeface="Calibri Light" panose="020F0302020204030204" pitchFamily="34" charset="0"/>
              </a:rPr>
              <a:t>3) Visagino Šv. Apaštalo Pauliaus parapija įgyvendino projektą Sieninė tapyba „Šventojo Apaštalo Pauliaus atsivertimo kelias“ (tęsinys)</a:t>
            </a:r>
          </a:p>
          <a:p>
            <a:pPr marL="0" indent="0">
              <a:buNone/>
            </a:pPr>
            <a:r>
              <a:rPr lang="lt-LT" sz="1400" b="1" dirty="0">
                <a:solidFill>
                  <a:srgbClr val="0B5394"/>
                </a:solidFill>
                <a:latin typeface="Calibri Light" panose="020F0302020204030204" pitchFamily="34" charset="0"/>
                <a:cs typeface="Calibri Light" panose="020F0302020204030204" pitchFamily="34" charset="0"/>
              </a:rPr>
              <a:t>4) Visagino krikščionių bažnyčia „Atgimimas“ įgyvendino projektą „Lietaus kanalizacijos įrengimas bei paruošimas panduso neįgaliesiems įrengimui“</a:t>
            </a:r>
          </a:p>
          <a:p>
            <a:pPr marL="0" indent="0">
              <a:buNone/>
            </a:pPr>
            <a:endParaRPr lang="lt-LT" sz="1400" b="1" dirty="0">
              <a:solidFill>
                <a:srgbClr val="0B5394"/>
              </a:solidFill>
              <a:latin typeface="Calibri Light" panose="020F0302020204030204" pitchFamily="34" charset="0"/>
              <a:cs typeface="Calibri Light" panose="020F0302020204030204" pitchFamily="34" charset="0"/>
            </a:endParaRPr>
          </a:p>
          <a:p>
            <a:pPr marL="0" indent="0">
              <a:buNone/>
            </a:pPr>
            <a:r>
              <a:rPr lang="lt-LT" sz="1400" b="1" dirty="0">
                <a:solidFill>
                  <a:srgbClr val="0B5394"/>
                </a:solidFill>
                <a:latin typeface="Calibri Light" panose="020F0302020204030204" pitchFamily="34" charset="0"/>
                <a:cs typeface="Calibri Light" panose="020F0302020204030204" pitchFamily="34" charset="0"/>
              </a:rPr>
              <a:t>Iš viso projektų įgyvendinimui skirta 45 000 Eur</a:t>
            </a:r>
          </a:p>
          <a:p>
            <a:pPr marL="0" indent="0" algn="ctr">
              <a:buNone/>
            </a:pPr>
            <a:endParaRPr lang="lt-LT" sz="1600" b="1" dirty="0">
              <a:solidFill>
                <a:schemeClr val="bg1">
                  <a:lumMod val="75000"/>
                </a:schemeClr>
              </a:solidFill>
              <a:latin typeface="Calibri Light" panose="020F0302020204030204" pitchFamily="34" charset="0"/>
              <a:cs typeface="Calibri Light" panose="020F0302020204030204" pitchFamily="34" charset="0"/>
            </a:endParaRPr>
          </a:p>
        </p:txBody>
      </p:sp>
      <p:pic>
        <p:nvPicPr>
          <p:cNvPr id="12" name="Grafinis elementas 11" descr="Russian cathedral outline">
            <a:extLst>
              <a:ext uri="{FF2B5EF4-FFF2-40B4-BE49-F238E27FC236}">
                <a16:creationId xmlns:a16="http://schemas.microsoft.com/office/drawing/2014/main" id="{691D7353-AE23-4AAD-9344-233B0C07F07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372200" y="116632"/>
            <a:ext cx="914400" cy="914400"/>
          </a:xfrm>
          <a:prstGeom prst="rect">
            <a:avLst/>
          </a:prstGeom>
        </p:spPr>
      </p:pic>
      <p:pic>
        <p:nvPicPr>
          <p:cNvPr id="13" name="Paveikslėlis 12" descr="Paveikslėlis, kuriame yra medis, laukas, bažnyčia, šventovė&#10;&#10;Automatiškai sugeneruotas aprašymas">
            <a:extLst>
              <a:ext uri="{FF2B5EF4-FFF2-40B4-BE49-F238E27FC236}">
                <a16:creationId xmlns:a16="http://schemas.microsoft.com/office/drawing/2014/main" id="{5A9B5C50-27B9-496F-80AC-032F5CD409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536" y="1772816"/>
            <a:ext cx="2151136" cy="144016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4" name="Paveikslėlis 13">
            <a:extLst>
              <a:ext uri="{FF2B5EF4-FFF2-40B4-BE49-F238E27FC236}">
                <a16:creationId xmlns:a16="http://schemas.microsoft.com/office/drawing/2014/main" id="{4ECF3576-E5C1-4F7C-9A34-87027FE792B9}"/>
              </a:ext>
            </a:extLst>
          </p:cNvPr>
          <p:cNvPicPr>
            <a:picLocks noChangeAspect="1"/>
          </p:cNvPicPr>
          <p:nvPr/>
        </p:nvPicPr>
        <p:blipFill>
          <a:blip r:embed="rId5"/>
          <a:stretch>
            <a:fillRect/>
          </a:stretch>
        </p:blipFill>
        <p:spPr>
          <a:xfrm>
            <a:off x="2627784" y="2996952"/>
            <a:ext cx="1541359" cy="172819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6" name="Paveikslėlis 15" descr="Paveikslėlis, kuriame yra medis, laukas, dangus, namas&#10;&#10;Automatiškai sugeneruotas aprašymas">
            <a:extLst>
              <a:ext uri="{FF2B5EF4-FFF2-40B4-BE49-F238E27FC236}">
                <a16:creationId xmlns:a16="http://schemas.microsoft.com/office/drawing/2014/main" id="{10E897E8-868C-4649-9C1E-320D587CAE0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3528" y="4797152"/>
            <a:ext cx="2362810" cy="177122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085396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4" name="Stačiakampis: suapvalinti kampai 3">
            <a:extLst>
              <a:ext uri="{FF2B5EF4-FFF2-40B4-BE49-F238E27FC236}">
                <a16:creationId xmlns:a16="http://schemas.microsoft.com/office/drawing/2014/main" id="{6FD3CCCD-CCC5-454D-BDA0-ED21C74FDE23}"/>
              </a:ext>
            </a:extLst>
          </p:cNvPr>
          <p:cNvSpPr/>
          <p:nvPr/>
        </p:nvSpPr>
        <p:spPr>
          <a:xfrm>
            <a:off x="251520" y="332656"/>
            <a:ext cx="7128792" cy="72008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lt-LT" sz="2000" b="1" dirty="0">
                <a:solidFill>
                  <a:srgbClr val="0B5394"/>
                </a:solidFill>
                <a:latin typeface="Calibri Light" panose="020F0302020204030204" pitchFamily="34" charset="0"/>
                <a:cs typeface="Calibri Light" panose="020F0302020204030204" pitchFamily="34" charset="0"/>
              </a:rPr>
              <a:t>PADĖKOS GYVENTOJAMS RENGINYS ,,MANO MIESTAS – VISAGINAS“</a:t>
            </a:r>
          </a:p>
        </p:txBody>
      </p:sp>
      <p:sp>
        <p:nvSpPr>
          <p:cNvPr id="5" name="Turinio vietos rezervavimo ženklas 5">
            <a:extLst>
              <a:ext uri="{FF2B5EF4-FFF2-40B4-BE49-F238E27FC236}">
                <a16:creationId xmlns:a16="http://schemas.microsoft.com/office/drawing/2014/main" id="{2BD82B6B-C9AB-4481-A869-EDCB69F98495}"/>
              </a:ext>
            </a:extLst>
          </p:cNvPr>
          <p:cNvSpPr>
            <a:spLocks noGrp="1"/>
          </p:cNvSpPr>
          <p:nvPr>
            <p:ph sz="quarter" idx="1"/>
          </p:nvPr>
        </p:nvSpPr>
        <p:spPr>
          <a:xfrm>
            <a:off x="683568" y="1844824"/>
            <a:ext cx="3168352" cy="108012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indent="0" algn="just">
              <a:buNone/>
            </a:pPr>
            <a:r>
              <a:rPr lang="lt-LT" sz="1400" b="1" dirty="0">
                <a:solidFill>
                  <a:srgbClr val="0B5394"/>
                </a:solidFill>
                <a:latin typeface="Calibri Light" panose="020F0302020204030204" pitchFamily="34" charset="0"/>
                <a:cs typeface="Calibri Light" panose="020F0302020204030204" pitchFamily="34" charset="0"/>
              </a:rPr>
              <a:t>2020 m. gruodžio 30 d. įvyko iškilmingas </a:t>
            </a:r>
          </a:p>
          <a:p>
            <a:pPr marL="0" indent="0" algn="just">
              <a:buNone/>
            </a:pPr>
            <a:r>
              <a:rPr lang="lt-LT" sz="1400" b="1" dirty="0">
                <a:solidFill>
                  <a:srgbClr val="0B5394"/>
                </a:solidFill>
                <a:latin typeface="Calibri Light" panose="020F0302020204030204" pitchFamily="34" charset="0"/>
                <a:cs typeface="Calibri Light" panose="020F0302020204030204" pitchFamily="34" charset="0"/>
              </a:rPr>
              <a:t>šventinis renginys, kuriame pagerbti ir </a:t>
            </a:r>
          </a:p>
          <a:p>
            <a:pPr marL="0" indent="0" algn="just">
              <a:buNone/>
            </a:pPr>
            <a:r>
              <a:rPr lang="lt-LT" sz="1400" b="1" dirty="0">
                <a:solidFill>
                  <a:srgbClr val="0B5394"/>
                </a:solidFill>
                <a:latin typeface="Calibri Light" panose="020F0302020204030204" pitchFamily="34" charset="0"/>
                <a:cs typeface="Calibri Light" panose="020F0302020204030204" pitchFamily="34" charset="0"/>
              </a:rPr>
              <a:t>apdovanoti  miesto gyventojai</a:t>
            </a:r>
          </a:p>
        </p:txBody>
      </p:sp>
      <p:sp>
        <p:nvSpPr>
          <p:cNvPr id="8" name="Turinio vietos rezervavimo ženklas 5">
            <a:extLst>
              <a:ext uri="{FF2B5EF4-FFF2-40B4-BE49-F238E27FC236}">
                <a16:creationId xmlns:a16="http://schemas.microsoft.com/office/drawing/2014/main" id="{E0E15218-D611-4113-A769-87FCDCD74DBD}"/>
              </a:ext>
            </a:extLst>
          </p:cNvPr>
          <p:cNvSpPr txBox="1">
            <a:spLocks/>
          </p:cNvSpPr>
          <p:nvPr/>
        </p:nvSpPr>
        <p:spPr>
          <a:xfrm>
            <a:off x="4572000" y="1844824"/>
            <a:ext cx="4248472" cy="453650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just">
              <a:buNone/>
            </a:pPr>
            <a:r>
              <a:rPr lang="lt-LT" sz="1400" b="1" dirty="0">
                <a:solidFill>
                  <a:srgbClr val="0B5394"/>
                </a:solidFill>
                <a:latin typeface="Calibri Light" panose="020F0302020204030204" pitchFamily="34" charset="0"/>
                <a:cs typeface="Calibri Light" panose="020F0302020204030204" pitchFamily="34" charset="0"/>
              </a:rPr>
              <a:t>Už aktyvią visuomeninę veiklą - </a:t>
            </a:r>
            <a:r>
              <a:rPr lang="lt-LT" sz="1400" b="1" i="1" dirty="0">
                <a:solidFill>
                  <a:srgbClr val="0B5394"/>
                </a:solidFill>
                <a:latin typeface="Calibri Light" panose="020F0302020204030204" pitchFamily="34" charset="0"/>
                <a:cs typeface="Calibri Light" panose="020F0302020204030204" pitchFamily="34" charset="0"/>
              </a:rPr>
              <a:t>Nadežda </a:t>
            </a:r>
            <a:r>
              <a:rPr lang="lt-LT" sz="1400" b="1" i="1" dirty="0" err="1">
                <a:solidFill>
                  <a:srgbClr val="0B5394"/>
                </a:solidFill>
                <a:latin typeface="Calibri Light" panose="020F0302020204030204" pitchFamily="34" charset="0"/>
                <a:cs typeface="Calibri Light" panose="020F0302020204030204" pitchFamily="34" charset="0"/>
              </a:rPr>
              <a:t>Ostrižnova</a:t>
            </a:r>
            <a:endParaRPr lang="lt-LT" sz="1400" b="1" i="1" dirty="0">
              <a:solidFill>
                <a:srgbClr val="0B5394"/>
              </a:solidFill>
              <a:latin typeface="Calibri Light" panose="020F0302020204030204" pitchFamily="34" charset="0"/>
              <a:cs typeface="Calibri Light" panose="020F0302020204030204" pitchFamily="34" charset="0"/>
            </a:endParaRPr>
          </a:p>
          <a:p>
            <a:pPr marL="0" indent="0" algn="just">
              <a:buNone/>
            </a:pPr>
            <a:r>
              <a:rPr lang="lt-LT" sz="1400" b="1" dirty="0">
                <a:solidFill>
                  <a:srgbClr val="0B5394"/>
                </a:solidFill>
                <a:latin typeface="Calibri Light" panose="020F0302020204030204" pitchFamily="34" charset="0"/>
                <a:cs typeface="Calibri Light" panose="020F0302020204030204" pitchFamily="34" charset="0"/>
              </a:rPr>
              <a:t>Už sutelktą ir atsakingą savanorišką veiklą - savanoriai ir vadovė </a:t>
            </a:r>
            <a:r>
              <a:rPr lang="lt-LT" sz="1400" b="1" i="1" dirty="0">
                <a:solidFill>
                  <a:srgbClr val="0B5394"/>
                </a:solidFill>
                <a:latin typeface="Calibri Light" panose="020F0302020204030204" pitchFamily="34" charset="0"/>
                <a:cs typeface="Calibri Light" panose="020F0302020204030204" pitchFamily="34" charset="0"/>
              </a:rPr>
              <a:t>Marijai </a:t>
            </a:r>
            <a:r>
              <a:rPr lang="lt-LT" sz="1400" b="1" i="1" dirty="0" err="1">
                <a:solidFill>
                  <a:srgbClr val="0B5394"/>
                </a:solidFill>
                <a:latin typeface="Calibri Light" panose="020F0302020204030204" pitchFamily="34" charset="0"/>
                <a:cs typeface="Calibri Light" panose="020F0302020204030204" pitchFamily="34" charset="0"/>
              </a:rPr>
              <a:t>Korkut</a:t>
            </a:r>
            <a:endParaRPr lang="lt-LT" sz="1400" b="1" i="1" dirty="0">
              <a:solidFill>
                <a:srgbClr val="0B5394"/>
              </a:solidFill>
              <a:latin typeface="Calibri Light" panose="020F0302020204030204" pitchFamily="34" charset="0"/>
              <a:cs typeface="Calibri Light" panose="020F0302020204030204" pitchFamily="34" charset="0"/>
            </a:endParaRPr>
          </a:p>
          <a:p>
            <a:pPr marL="0" indent="0" algn="just">
              <a:buNone/>
            </a:pPr>
            <a:r>
              <a:rPr lang="lt-LT" sz="1400" b="1" dirty="0">
                <a:solidFill>
                  <a:srgbClr val="0B5394"/>
                </a:solidFill>
                <a:latin typeface="Calibri Light" panose="020F0302020204030204" pitchFamily="34" charset="0"/>
                <a:cs typeface="Calibri Light" panose="020F0302020204030204" pitchFamily="34" charset="0"/>
              </a:rPr>
              <a:t>Už nuopelnus sveikatos apsaugai - </a:t>
            </a:r>
            <a:r>
              <a:rPr lang="lt-LT" sz="1400" b="1" i="1" dirty="0">
                <a:solidFill>
                  <a:srgbClr val="0B5394"/>
                </a:solidFill>
                <a:latin typeface="Calibri Light" panose="020F0302020204030204" pitchFamily="34" charset="0"/>
                <a:cs typeface="Calibri Light" panose="020F0302020204030204" pitchFamily="34" charset="0"/>
              </a:rPr>
              <a:t>Jolita </a:t>
            </a:r>
            <a:r>
              <a:rPr lang="lt-LT" sz="1400" b="1" i="1" dirty="0" err="1">
                <a:solidFill>
                  <a:srgbClr val="0B5394"/>
                </a:solidFill>
                <a:latin typeface="Calibri Light" panose="020F0302020204030204" pitchFamily="34" charset="0"/>
                <a:cs typeface="Calibri Light" panose="020F0302020204030204" pitchFamily="34" charset="0"/>
              </a:rPr>
              <a:t>Zabulytė</a:t>
            </a:r>
            <a:endParaRPr lang="lt-LT" sz="1400" b="1" i="1" dirty="0">
              <a:solidFill>
                <a:srgbClr val="0B5394"/>
              </a:solidFill>
              <a:latin typeface="Calibri Light" panose="020F0302020204030204" pitchFamily="34" charset="0"/>
              <a:cs typeface="Calibri Light" panose="020F0302020204030204" pitchFamily="34" charset="0"/>
            </a:endParaRPr>
          </a:p>
          <a:p>
            <a:pPr marL="0" indent="0" algn="just">
              <a:buNone/>
            </a:pPr>
            <a:r>
              <a:rPr lang="lt-LT" sz="1400" b="1" dirty="0">
                <a:solidFill>
                  <a:srgbClr val="0B5394"/>
                </a:solidFill>
                <a:latin typeface="Calibri Light" panose="020F0302020204030204" pitchFamily="34" charset="0"/>
                <a:cs typeface="Calibri Light" panose="020F0302020204030204" pitchFamily="34" charset="0"/>
              </a:rPr>
              <a:t>Už nuopelnus kultūrai - Visagino totorių bendrija ir jos pirmininkė </a:t>
            </a:r>
            <a:r>
              <a:rPr lang="lt-LT" sz="1400" b="1" i="1" dirty="0" err="1">
                <a:solidFill>
                  <a:srgbClr val="0B5394"/>
                </a:solidFill>
                <a:latin typeface="Calibri Light" panose="020F0302020204030204" pitchFamily="34" charset="0"/>
                <a:cs typeface="Calibri Light" panose="020F0302020204030204" pitchFamily="34" charset="0"/>
              </a:rPr>
              <a:t>Zilia</a:t>
            </a:r>
            <a:r>
              <a:rPr lang="lt-LT" sz="1400" b="1" i="1" dirty="0">
                <a:solidFill>
                  <a:srgbClr val="0B5394"/>
                </a:solidFill>
                <a:latin typeface="Calibri Light" panose="020F0302020204030204" pitchFamily="34" charset="0"/>
                <a:cs typeface="Calibri Light" panose="020F0302020204030204" pitchFamily="34" charset="0"/>
              </a:rPr>
              <a:t> </a:t>
            </a:r>
            <a:r>
              <a:rPr lang="lt-LT" sz="1400" b="1" i="1" dirty="0" err="1">
                <a:solidFill>
                  <a:srgbClr val="0B5394"/>
                </a:solidFill>
                <a:latin typeface="Calibri Light" panose="020F0302020204030204" pitchFamily="34" charset="0"/>
                <a:cs typeface="Calibri Light" panose="020F0302020204030204" pitchFamily="34" charset="0"/>
              </a:rPr>
              <a:t>Karimova</a:t>
            </a:r>
            <a:endParaRPr lang="lt-LT" sz="1400" b="1" i="1" dirty="0">
              <a:solidFill>
                <a:srgbClr val="0B5394"/>
              </a:solidFill>
              <a:latin typeface="Calibri Light" panose="020F0302020204030204" pitchFamily="34" charset="0"/>
              <a:cs typeface="Calibri Light" panose="020F0302020204030204" pitchFamily="34" charset="0"/>
            </a:endParaRPr>
          </a:p>
          <a:p>
            <a:pPr marL="0" indent="0" algn="just">
              <a:buNone/>
            </a:pPr>
            <a:r>
              <a:rPr lang="lt-LT" sz="1400" b="1" dirty="0">
                <a:solidFill>
                  <a:srgbClr val="0B5394"/>
                </a:solidFill>
                <a:latin typeface="Calibri Light" panose="020F0302020204030204" pitchFamily="34" charset="0"/>
                <a:cs typeface="Calibri Light" panose="020F0302020204030204" pitchFamily="34" charset="0"/>
              </a:rPr>
              <a:t>Už nuopelnus sportui - </a:t>
            </a:r>
            <a:r>
              <a:rPr lang="lt-LT" sz="1400" b="1" i="1" dirty="0">
                <a:solidFill>
                  <a:srgbClr val="0B5394"/>
                </a:solidFill>
                <a:latin typeface="Calibri Light" panose="020F0302020204030204" pitchFamily="34" charset="0"/>
                <a:cs typeface="Calibri Light" panose="020F0302020204030204" pitchFamily="34" charset="0"/>
              </a:rPr>
              <a:t>Vitalijus </a:t>
            </a:r>
            <a:r>
              <a:rPr lang="lt-LT" sz="1400" b="1" i="1" dirty="0" err="1">
                <a:solidFill>
                  <a:srgbClr val="0B5394"/>
                </a:solidFill>
                <a:latin typeface="Calibri Light" panose="020F0302020204030204" pitchFamily="34" charset="0"/>
                <a:cs typeface="Calibri Light" panose="020F0302020204030204" pitchFamily="34" charset="0"/>
              </a:rPr>
              <a:t>Nagovicinas</a:t>
            </a:r>
            <a:r>
              <a:rPr lang="lt-LT" sz="1400" b="1" i="1" dirty="0">
                <a:solidFill>
                  <a:srgbClr val="0B5394"/>
                </a:solidFill>
                <a:latin typeface="Calibri Light" panose="020F0302020204030204" pitchFamily="34" charset="0"/>
                <a:cs typeface="Calibri Light" panose="020F0302020204030204" pitchFamily="34" charset="0"/>
              </a:rPr>
              <a:t> </a:t>
            </a:r>
          </a:p>
          <a:p>
            <a:pPr marL="0" indent="0" algn="just">
              <a:buNone/>
            </a:pPr>
            <a:r>
              <a:rPr lang="lt-LT" sz="1400" b="1" dirty="0">
                <a:solidFill>
                  <a:srgbClr val="0B5394"/>
                </a:solidFill>
                <a:latin typeface="Calibri Light" panose="020F0302020204030204" pitchFamily="34" charset="0"/>
                <a:cs typeface="Calibri Light" panose="020F0302020204030204" pitchFamily="34" charset="0"/>
              </a:rPr>
              <a:t>Už nuopelnus švietimui - </a:t>
            </a:r>
            <a:r>
              <a:rPr lang="lt-LT" sz="1400" b="1" i="1" dirty="0">
                <a:solidFill>
                  <a:srgbClr val="0B5394"/>
                </a:solidFill>
                <a:latin typeface="Calibri Light" panose="020F0302020204030204" pitchFamily="34" charset="0"/>
                <a:cs typeface="Calibri Light" panose="020F0302020204030204" pitchFamily="34" charset="0"/>
              </a:rPr>
              <a:t>Gintautas Dervinis </a:t>
            </a:r>
          </a:p>
          <a:p>
            <a:pPr marL="0" indent="0" algn="just">
              <a:buNone/>
            </a:pPr>
            <a:r>
              <a:rPr lang="lt-LT" sz="1400" b="1" dirty="0">
                <a:solidFill>
                  <a:srgbClr val="0B5394"/>
                </a:solidFill>
                <a:latin typeface="Calibri Light" panose="020F0302020204030204" pitchFamily="34" charset="0"/>
                <a:cs typeface="Calibri Light" panose="020F0302020204030204" pitchFamily="34" charset="0"/>
              </a:rPr>
              <a:t>Už verslo plėtrą - </a:t>
            </a:r>
            <a:r>
              <a:rPr lang="lt-LT" sz="1400" b="1" i="1" dirty="0" err="1">
                <a:solidFill>
                  <a:srgbClr val="0B5394"/>
                </a:solidFill>
                <a:latin typeface="Calibri Light" panose="020F0302020204030204" pitchFamily="34" charset="0"/>
                <a:cs typeface="Calibri Light" panose="020F0302020204030204" pitchFamily="34" charset="0"/>
              </a:rPr>
              <a:t>Alvina</a:t>
            </a:r>
            <a:r>
              <a:rPr lang="lt-LT" sz="1400" b="1" i="1" dirty="0">
                <a:solidFill>
                  <a:srgbClr val="0B5394"/>
                </a:solidFill>
                <a:latin typeface="Calibri Light" panose="020F0302020204030204" pitchFamily="34" charset="0"/>
                <a:cs typeface="Calibri Light" panose="020F0302020204030204" pitchFamily="34" charset="0"/>
              </a:rPr>
              <a:t> </a:t>
            </a:r>
            <a:r>
              <a:rPr lang="lt-LT" sz="1400" b="1" i="1" dirty="0" err="1">
                <a:solidFill>
                  <a:srgbClr val="0B5394"/>
                </a:solidFill>
                <a:latin typeface="Calibri Light" panose="020F0302020204030204" pitchFamily="34" charset="0"/>
                <a:cs typeface="Calibri Light" panose="020F0302020204030204" pitchFamily="34" charset="0"/>
              </a:rPr>
              <a:t>Kazitskaja</a:t>
            </a:r>
            <a:endParaRPr lang="lt-LT" sz="1400" b="1" i="1" dirty="0">
              <a:solidFill>
                <a:srgbClr val="0B5394"/>
              </a:solidFill>
              <a:latin typeface="Calibri Light" panose="020F0302020204030204" pitchFamily="34" charset="0"/>
              <a:cs typeface="Calibri Light" panose="020F0302020204030204" pitchFamily="34" charset="0"/>
            </a:endParaRPr>
          </a:p>
          <a:p>
            <a:pPr marL="0" indent="0" algn="just">
              <a:buNone/>
            </a:pPr>
            <a:r>
              <a:rPr lang="lt-LT" sz="1400" b="1" dirty="0">
                <a:solidFill>
                  <a:srgbClr val="0B5394"/>
                </a:solidFill>
                <a:latin typeface="Calibri Light" panose="020F0302020204030204" pitchFamily="34" charset="0"/>
                <a:cs typeface="Calibri Light" panose="020F0302020204030204" pitchFamily="34" charset="0"/>
              </a:rPr>
              <a:t>Už bendruomenės sveikos gyvensenos skatinimą - </a:t>
            </a:r>
            <a:r>
              <a:rPr lang="lt-LT" sz="1400" b="1" i="1" dirty="0">
                <a:solidFill>
                  <a:srgbClr val="0B5394"/>
                </a:solidFill>
                <a:latin typeface="Calibri Light" panose="020F0302020204030204" pitchFamily="34" charset="0"/>
                <a:cs typeface="Calibri Light" panose="020F0302020204030204" pitchFamily="34" charset="0"/>
              </a:rPr>
              <a:t>Jekaterina Kucalova</a:t>
            </a:r>
          </a:p>
          <a:p>
            <a:pPr marL="0" indent="0" algn="just">
              <a:buNone/>
            </a:pPr>
            <a:r>
              <a:rPr lang="lt-LT" sz="1400" b="1" dirty="0">
                <a:solidFill>
                  <a:srgbClr val="0B5394"/>
                </a:solidFill>
                <a:latin typeface="Calibri Light" panose="020F0302020204030204" pitchFamily="34" charset="0"/>
                <a:cs typeface="Calibri Light" panose="020F0302020204030204" pitchFamily="34" charset="0"/>
              </a:rPr>
              <a:t>Už pilietiškumo sklaidą - </a:t>
            </a:r>
            <a:r>
              <a:rPr lang="lt-LT" sz="1400" b="1" i="1" dirty="0">
                <a:solidFill>
                  <a:srgbClr val="0B5394"/>
                </a:solidFill>
                <a:latin typeface="Calibri Light" panose="020F0302020204030204" pitchFamily="34" charset="0"/>
                <a:cs typeface="Calibri Light" panose="020F0302020204030204" pitchFamily="34" charset="0"/>
              </a:rPr>
              <a:t>Kęstutis </a:t>
            </a:r>
            <a:r>
              <a:rPr lang="lt-LT" sz="1400" b="1" i="1" dirty="0" err="1">
                <a:solidFill>
                  <a:srgbClr val="0B5394"/>
                </a:solidFill>
                <a:latin typeface="Calibri Light" panose="020F0302020204030204" pitchFamily="34" charset="0"/>
                <a:cs typeface="Calibri Light" panose="020F0302020204030204" pitchFamily="34" charset="0"/>
              </a:rPr>
              <a:t>Jatulionis</a:t>
            </a:r>
            <a:endParaRPr lang="lt-LT" sz="1400" b="1" i="1" dirty="0">
              <a:solidFill>
                <a:srgbClr val="0B5394"/>
              </a:solidFill>
              <a:latin typeface="Calibri Light" panose="020F0302020204030204" pitchFamily="34" charset="0"/>
              <a:cs typeface="Calibri Light" panose="020F0302020204030204" pitchFamily="34" charset="0"/>
            </a:endParaRPr>
          </a:p>
          <a:p>
            <a:pPr marL="0" indent="0" algn="just">
              <a:buNone/>
            </a:pPr>
            <a:r>
              <a:rPr lang="lt-LT" sz="1400" b="1" dirty="0">
                <a:solidFill>
                  <a:srgbClr val="0B5394"/>
                </a:solidFill>
                <a:latin typeface="Calibri Light" panose="020F0302020204030204" pitchFamily="34" charset="0"/>
                <a:cs typeface="Calibri Light" panose="020F0302020204030204" pitchFamily="34" charset="0"/>
              </a:rPr>
              <a:t>Už Visagino vardo garsinimą nacionaliniuose ir tarptautiniuose konkursuose - </a:t>
            </a:r>
            <a:r>
              <a:rPr lang="lt-LT" sz="1400" b="1" i="1" dirty="0">
                <a:solidFill>
                  <a:srgbClr val="0B5394"/>
                </a:solidFill>
                <a:latin typeface="Calibri Light" panose="020F0302020204030204" pitchFamily="34" charset="0"/>
                <a:cs typeface="Calibri Light" panose="020F0302020204030204" pitchFamily="34" charset="0"/>
              </a:rPr>
              <a:t>Vita </a:t>
            </a:r>
            <a:r>
              <a:rPr lang="lt-LT" sz="1400" b="1" i="1" dirty="0" err="1">
                <a:solidFill>
                  <a:srgbClr val="0B5394"/>
                </a:solidFill>
                <a:latin typeface="Calibri Light" panose="020F0302020204030204" pitchFamily="34" charset="0"/>
                <a:cs typeface="Calibri Light" panose="020F0302020204030204" pitchFamily="34" charset="0"/>
              </a:rPr>
              <a:t>Pimpienė</a:t>
            </a:r>
            <a:endParaRPr lang="lt-LT" sz="1400" b="1" i="1" dirty="0">
              <a:solidFill>
                <a:srgbClr val="0B5394"/>
              </a:solidFill>
              <a:latin typeface="Calibri Light" panose="020F0302020204030204" pitchFamily="34" charset="0"/>
              <a:cs typeface="Calibri Light" panose="020F0302020204030204" pitchFamily="34" charset="0"/>
            </a:endParaRPr>
          </a:p>
        </p:txBody>
      </p:sp>
      <p:pic>
        <p:nvPicPr>
          <p:cNvPr id="11" name="Paveikslėlis 10">
            <a:extLst>
              <a:ext uri="{FF2B5EF4-FFF2-40B4-BE49-F238E27FC236}">
                <a16:creationId xmlns:a16="http://schemas.microsoft.com/office/drawing/2014/main" id="{C5BC2D70-B578-47F1-A1E4-5470133CE5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3429000"/>
            <a:ext cx="3968441" cy="223224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5" name="Grafinis elementas 14" descr="Flowers Bunch with solid fill">
            <a:extLst>
              <a:ext uri="{FF2B5EF4-FFF2-40B4-BE49-F238E27FC236}">
                <a16:creationId xmlns:a16="http://schemas.microsoft.com/office/drawing/2014/main" id="{CFC2E00A-5580-47DB-B7FE-D4A11829D6C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68344" y="260648"/>
            <a:ext cx="914400" cy="914400"/>
          </a:xfrm>
          <a:prstGeom prst="rect">
            <a:avLst/>
          </a:prstGeom>
        </p:spPr>
      </p:pic>
    </p:spTree>
    <p:extLst>
      <p:ext uri="{BB962C8B-B14F-4D97-AF65-F5344CB8AC3E}">
        <p14:creationId xmlns:p14="http://schemas.microsoft.com/office/powerpoint/2010/main" val="1898040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4" name="Pavadinimas 3">
            <a:extLst>
              <a:ext uri="{FF2B5EF4-FFF2-40B4-BE49-F238E27FC236}">
                <a16:creationId xmlns:a16="http://schemas.microsoft.com/office/drawing/2014/main" id="{C27A1712-8332-4D4A-BE02-39640B86FFF0}"/>
              </a:ext>
            </a:extLst>
          </p:cNvPr>
          <p:cNvSpPr>
            <a:spLocks noGrp="1"/>
          </p:cNvSpPr>
          <p:nvPr>
            <p:ph type="title"/>
          </p:nvPr>
        </p:nvSpPr>
        <p:spPr>
          <a:xfrm>
            <a:off x="323528" y="260648"/>
            <a:ext cx="5472608" cy="79208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lt-LT" sz="2000" b="1" dirty="0">
                <a:solidFill>
                  <a:srgbClr val="0B5394"/>
                </a:solidFill>
                <a:latin typeface="Calibri Light" panose="020F0302020204030204" pitchFamily="34" charset="0"/>
                <a:cs typeface="Calibri Light" panose="020F0302020204030204" pitchFamily="34" charset="0"/>
              </a:rPr>
              <a:t>VISAGINO SAVIVALDYBĖS VARDO GARSINIMAS </a:t>
            </a:r>
          </a:p>
        </p:txBody>
      </p:sp>
      <p:sp>
        <p:nvSpPr>
          <p:cNvPr id="5" name="Turinio vietos rezervavimo ženklas 5">
            <a:extLst>
              <a:ext uri="{FF2B5EF4-FFF2-40B4-BE49-F238E27FC236}">
                <a16:creationId xmlns:a16="http://schemas.microsoft.com/office/drawing/2014/main" id="{0790EB4B-3553-41FC-B2B7-7099D7B84547}"/>
              </a:ext>
            </a:extLst>
          </p:cNvPr>
          <p:cNvSpPr>
            <a:spLocks noGrp="1"/>
          </p:cNvSpPr>
          <p:nvPr>
            <p:ph sz="quarter" idx="1"/>
          </p:nvPr>
        </p:nvSpPr>
        <p:spPr>
          <a:xfrm>
            <a:off x="467544" y="1988840"/>
            <a:ext cx="3672408" cy="122413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indent="0" algn="ctr">
              <a:buNone/>
            </a:pPr>
            <a:r>
              <a:rPr lang="lt-LT" sz="1400" b="1" dirty="0">
                <a:solidFill>
                  <a:srgbClr val="0B5394"/>
                </a:solidFill>
                <a:latin typeface="Calibri Light" panose="020F0302020204030204" pitchFamily="34" charset="0"/>
                <a:cs typeface="Calibri Light" panose="020F0302020204030204" pitchFamily="34" charset="0"/>
              </a:rPr>
              <a:t>2020 m. gruodžio 18 d., įvyko bendradarbiavimo sutarties su VšĮ „</a:t>
            </a:r>
            <a:r>
              <a:rPr lang="lt-LT" sz="1400" b="1" dirty="0" err="1">
                <a:solidFill>
                  <a:srgbClr val="0B5394"/>
                </a:solidFill>
                <a:latin typeface="Calibri Light" panose="020F0302020204030204" pitchFamily="34" charset="0"/>
                <a:cs typeface="Calibri Light" panose="020F0302020204030204" pitchFamily="34" charset="0"/>
              </a:rPr>
              <a:t>Alexandre</a:t>
            </a:r>
            <a:r>
              <a:rPr lang="lt-LT" sz="1400" b="1" dirty="0">
                <a:solidFill>
                  <a:srgbClr val="0B5394"/>
                </a:solidFill>
                <a:latin typeface="Calibri Light" panose="020F0302020204030204" pitchFamily="34" charset="0"/>
                <a:cs typeface="Calibri Light" panose="020F0302020204030204" pitchFamily="34" charset="0"/>
              </a:rPr>
              <a:t> </a:t>
            </a:r>
            <a:r>
              <a:rPr lang="lt-LT" sz="1400" b="1" dirty="0" err="1">
                <a:solidFill>
                  <a:srgbClr val="0B5394"/>
                </a:solidFill>
                <a:latin typeface="Calibri Light" panose="020F0302020204030204" pitchFamily="34" charset="0"/>
                <a:cs typeface="Calibri Light" panose="020F0302020204030204" pitchFamily="34" charset="0"/>
              </a:rPr>
              <a:t>Vassiliev</a:t>
            </a:r>
            <a:r>
              <a:rPr lang="lt-LT" sz="1400" b="1" dirty="0">
                <a:solidFill>
                  <a:srgbClr val="0B5394"/>
                </a:solidFill>
                <a:latin typeface="Calibri Light" panose="020F0302020204030204" pitchFamily="34" charset="0"/>
                <a:cs typeface="Calibri Light" panose="020F0302020204030204" pitchFamily="34" charset="0"/>
              </a:rPr>
              <a:t> fondas“ pasirašymo procedūra</a:t>
            </a:r>
          </a:p>
        </p:txBody>
      </p:sp>
      <p:sp>
        <p:nvSpPr>
          <p:cNvPr id="6" name="Turinio vietos rezervavimo ženklas 5">
            <a:extLst>
              <a:ext uri="{FF2B5EF4-FFF2-40B4-BE49-F238E27FC236}">
                <a16:creationId xmlns:a16="http://schemas.microsoft.com/office/drawing/2014/main" id="{1EC20823-7275-419A-9F8F-48CF811D67BE}"/>
              </a:ext>
            </a:extLst>
          </p:cNvPr>
          <p:cNvSpPr txBox="1">
            <a:spLocks/>
          </p:cNvSpPr>
          <p:nvPr/>
        </p:nvSpPr>
        <p:spPr>
          <a:xfrm>
            <a:off x="4860032" y="4725144"/>
            <a:ext cx="3960440" cy="151216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ctr">
              <a:buFont typeface="Wingdings"/>
              <a:buNone/>
            </a:pPr>
            <a:r>
              <a:rPr lang="lt-LT" sz="1400" b="1" dirty="0">
                <a:solidFill>
                  <a:srgbClr val="0B5394"/>
                </a:solidFill>
                <a:latin typeface="Calibri Light" panose="020F0302020204030204" pitchFamily="34" charset="0"/>
                <a:cs typeface="Calibri Light" panose="020F0302020204030204" pitchFamily="34" charset="0"/>
              </a:rPr>
              <a:t>Sutarties galiojimo laikotarpiu Fondas įsipareigojo kasmet parengti ir pristatyti dvi ekspozicijas Visagino savivaldybės gyventojams ir svečiams, taip pat bendradarbiauti su miesto kultūros ir švietimo įstaigomis</a:t>
            </a:r>
          </a:p>
        </p:txBody>
      </p:sp>
      <p:pic>
        <p:nvPicPr>
          <p:cNvPr id="9" name="Paveikslėlis 8" descr="Paveikslėlis, kuriame yra žinutė, siena, vidinis&#10;&#10;Automatiškai sugeneruotas aprašymas">
            <a:extLst>
              <a:ext uri="{FF2B5EF4-FFF2-40B4-BE49-F238E27FC236}">
                <a16:creationId xmlns:a16="http://schemas.microsoft.com/office/drawing/2014/main" id="{73415383-E2F0-4E59-A7FB-F5ABF24525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3933056"/>
            <a:ext cx="3700686" cy="246519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Paveikslėlis 10" descr="Paveikslėlis, kuriame yra vidinis, apsirengti&#10;&#10;Automatiškai sugeneruotas aprašymas">
            <a:extLst>
              <a:ext uri="{FF2B5EF4-FFF2-40B4-BE49-F238E27FC236}">
                <a16:creationId xmlns:a16="http://schemas.microsoft.com/office/drawing/2014/main" id="{97C9039E-7E47-4688-905F-ACE4B4B819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032" y="1844824"/>
            <a:ext cx="3635896" cy="242393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4" name="Picture 3">
            <a:extLst>
              <a:ext uri="{FF2B5EF4-FFF2-40B4-BE49-F238E27FC236}">
                <a16:creationId xmlns:a16="http://schemas.microsoft.com/office/drawing/2014/main" id="{A6E944E8-BF78-437F-A83A-14B6939D83C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152" y="188640"/>
            <a:ext cx="872145" cy="1008112"/>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Grafinis elementas 16" descr="Handshake with solid fill">
            <a:extLst>
              <a:ext uri="{FF2B5EF4-FFF2-40B4-BE49-F238E27FC236}">
                <a16:creationId xmlns:a16="http://schemas.microsoft.com/office/drawing/2014/main" id="{9ECDF6C6-27AC-42AC-8D01-1EEC45AEEE6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20272" y="260648"/>
            <a:ext cx="698376" cy="698376"/>
          </a:xfrm>
          <a:prstGeom prst="rect">
            <a:avLst/>
          </a:prstGeom>
        </p:spPr>
      </p:pic>
      <p:pic>
        <p:nvPicPr>
          <p:cNvPr id="1026" name="Picture 2" descr="Alexandre Vassiliev foundation - Home | Facebook">
            <a:extLst>
              <a:ext uri="{FF2B5EF4-FFF2-40B4-BE49-F238E27FC236}">
                <a16:creationId xmlns:a16="http://schemas.microsoft.com/office/drawing/2014/main" id="{1BB4E6D3-C7AA-49F5-BC63-4218AC0B708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12360" y="188640"/>
            <a:ext cx="1080120" cy="936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2185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9" name="Pavadinimas 8">
            <a:extLst>
              <a:ext uri="{FF2B5EF4-FFF2-40B4-BE49-F238E27FC236}">
                <a16:creationId xmlns:a16="http://schemas.microsoft.com/office/drawing/2014/main" id="{9C209D30-882E-403D-8D7C-6611E5C31B57}"/>
              </a:ext>
            </a:extLst>
          </p:cNvPr>
          <p:cNvSpPr>
            <a:spLocks noGrp="1"/>
          </p:cNvSpPr>
          <p:nvPr>
            <p:ph type="title"/>
          </p:nvPr>
        </p:nvSpPr>
        <p:spPr>
          <a:xfrm>
            <a:off x="251520" y="116632"/>
            <a:ext cx="6336704" cy="9906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lt-LT" sz="2400" b="1" dirty="0">
                <a:solidFill>
                  <a:schemeClr val="bg1">
                    <a:lumMod val="75000"/>
                  </a:schemeClr>
                </a:solidFill>
                <a:latin typeface="Calibri Light" panose="020F0302020204030204" pitchFamily="34" charset="0"/>
                <a:cs typeface="Calibri Light" panose="020F0302020204030204" pitchFamily="34" charset="0"/>
              </a:rPr>
              <a:t>INVESTICIJŲ PRITRAUKIMAS </a:t>
            </a:r>
          </a:p>
        </p:txBody>
      </p:sp>
      <p:pic>
        <p:nvPicPr>
          <p:cNvPr id="10" name="Paveikslėlis 9">
            <a:extLst>
              <a:ext uri="{FF2B5EF4-FFF2-40B4-BE49-F238E27FC236}">
                <a16:creationId xmlns:a16="http://schemas.microsoft.com/office/drawing/2014/main" id="{70BD5E0D-620B-41B9-8195-361C3E6AED1E}"/>
              </a:ext>
            </a:extLst>
          </p:cNvPr>
          <p:cNvPicPr>
            <a:picLocks noChangeAspect="1"/>
          </p:cNvPicPr>
          <p:nvPr/>
        </p:nvPicPr>
        <p:blipFill>
          <a:blip r:embed="rId2"/>
          <a:stretch>
            <a:fillRect/>
          </a:stretch>
        </p:blipFill>
        <p:spPr>
          <a:xfrm>
            <a:off x="6845609" y="0"/>
            <a:ext cx="2298391" cy="1268078"/>
          </a:xfrm>
          <a:prstGeom prst="rect">
            <a:avLst/>
          </a:prstGeom>
        </p:spPr>
      </p:pic>
      <p:sp>
        <p:nvSpPr>
          <p:cNvPr id="11" name="Stačiakampis: suapvalinti kampai 10">
            <a:extLst>
              <a:ext uri="{FF2B5EF4-FFF2-40B4-BE49-F238E27FC236}">
                <a16:creationId xmlns:a16="http://schemas.microsoft.com/office/drawing/2014/main" id="{F733119C-7646-441B-BA31-4C17812574E5}"/>
              </a:ext>
            </a:extLst>
          </p:cNvPr>
          <p:cNvSpPr/>
          <p:nvPr/>
        </p:nvSpPr>
        <p:spPr>
          <a:xfrm>
            <a:off x="539552" y="1700808"/>
            <a:ext cx="8136904" cy="482453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lt-LT" b="1" dirty="0">
                <a:solidFill>
                  <a:schemeClr val="bg1">
                    <a:lumMod val="75000"/>
                  </a:schemeClr>
                </a:solidFill>
                <a:latin typeface="Calibri Light" panose="020F0302020204030204" pitchFamily="34" charset="0"/>
                <a:cs typeface="Calibri Light" panose="020F0302020204030204" pitchFamily="34" charset="0"/>
              </a:rPr>
              <a:t>2020 m. pritrauktos investicijos šiems projektams:</a:t>
            </a:r>
          </a:p>
          <a:p>
            <a:r>
              <a:rPr lang="lt-LT" b="1" dirty="0">
                <a:solidFill>
                  <a:schemeClr val="bg1">
                    <a:lumMod val="75000"/>
                  </a:schemeClr>
                </a:solidFill>
                <a:latin typeface="Calibri Light" panose="020F0302020204030204" pitchFamily="34" charset="0"/>
                <a:cs typeface="Calibri Light" panose="020F0302020204030204" pitchFamily="34" charset="0"/>
              </a:rPr>
              <a:t>1) „Autobusų stoties su turizmo informacijos centru statyba Visagino savivaldybėje“</a:t>
            </a:r>
          </a:p>
          <a:p>
            <a:r>
              <a:rPr lang="lt-LT" b="1" dirty="0">
                <a:solidFill>
                  <a:schemeClr val="bg1">
                    <a:lumMod val="75000"/>
                  </a:schemeClr>
                </a:solidFill>
                <a:latin typeface="Calibri Light" panose="020F0302020204030204" pitchFamily="34" charset="0"/>
                <a:cs typeface="Calibri Light" panose="020F0302020204030204" pitchFamily="34" charset="0"/>
              </a:rPr>
              <a:t>2) „</a:t>
            </a:r>
            <a:r>
              <a:rPr lang="lt-LT" b="1" dirty="0" err="1">
                <a:solidFill>
                  <a:schemeClr val="bg1">
                    <a:lumMod val="75000"/>
                  </a:schemeClr>
                </a:solidFill>
                <a:latin typeface="Calibri Light" panose="020F0302020204030204" pitchFamily="34" charset="0"/>
                <a:cs typeface="Calibri Light" panose="020F0302020204030204" pitchFamily="34" charset="0"/>
              </a:rPr>
              <a:t>Sedulinos</a:t>
            </a:r>
            <a:r>
              <a:rPr lang="lt-LT" b="1" dirty="0">
                <a:solidFill>
                  <a:schemeClr val="bg1">
                    <a:lumMod val="75000"/>
                  </a:schemeClr>
                </a:solidFill>
                <a:latin typeface="Calibri Light" panose="020F0302020204030204" pitchFamily="34" charset="0"/>
                <a:cs typeface="Calibri Light" panose="020F0302020204030204" pitchFamily="34" charset="0"/>
              </a:rPr>
              <a:t> alėjos atkarpos nuo Parko g. iki Visagino g. rekonstrukcija“</a:t>
            </a:r>
          </a:p>
          <a:p>
            <a:r>
              <a:rPr lang="lt-LT" b="1" dirty="0">
                <a:solidFill>
                  <a:schemeClr val="bg1">
                    <a:lumMod val="75000"/>
                  </a:schemeClr>
                </a:solidFill>
                <a:latin typeface="Calibri Light" panose="020F0302020204030204" pitchFamily="34" charset="0"/>
                <a:cs typeface="Calibri Light" panose="020F0302020204030204" pitchFamily="34" charset="0"/>
              </a:rPr>
              <a:t>3) „Visagino inovacijų klasterio įkūrimas“</a:t>
            </a:r>
          </a:p>
          <a:p>
            <a:r>
              <a:rPr lang="lt-LT" b="1" dirty="0">
                <a:solidFill>
                  <a:schemeClr val="bg1">
                    <a:lumMod val="75000"/>
                  </a:schemeClr>
                </a:solidFill>
                <a:latin typeface="Calibri Light" panose="020F0302020204030204" pitchFamily="34" charset="0"/>
                <a:cs typeface="Calibri Light" panose="020F0302020204030204" pitchFamily="34" charset="0"/>
              </a:rPr>
              <a:t>4) „Jungties nuo geležinkelio stoties iki Visagino miesto centro įrengimas, kartu su </a:t>
            </a:r>
            <a:r>
              <a:rPr lang="lt-LT" b="1" dirty="0" err="1">
                <a:solidFill>
                  <a:schemeClr val="bg1">
                    <a:lumMod val="75000"/>
                  </a:schemeClr>
                </a:solidFill>
                <a:latin typeface="Calibri Light" panose="020F0302020204030204" pitchFamily="34" charset="0"/>
                <a:cs typeface="Calibri Light" panose="020F0302020204030204" pitchFamily="34" charset="0"/>
              </a:rPr>
              <a:t>etno</a:t>
            </a:r>
            <a:r>
              <a:rPr lang="lt-LT" b="1" dirty="0">
                <a:solidFill>
                  <a:schemeClr val="bg1">
                    <a:lumMod val="75000"/>
                  </a:schemeClr>
                </a:solidFill>
                <a:latin typeface="Calibri Light" panose="020F0302020204030204" pitchFamily="34" charset="0"/>
                <a:cs typeface="Calibri Light" panose="020F0302020204030204" pitchFamily="34" charset="0"/>
              </a:rPr>
              <a:t> kultūrų parku“</a:t>
            </a:r>
          </a:p>
          <a:p>
            <a:endParaRPr lang="lt-LT" b="1" dirty="0">
              <a:solidFill>
                <a:schemeClr val="bg1">
                  <a:lumMod val="75000"/>
                </a:schemeClr>
              </a:solidFill>
              <a:latin typeface="Calibri Light" panose="020F0302020204030204" pitchFamily="34" charset="0"/>
              <a:cs typeface="Calibri Light" panose="020F0302020204030204" pitchFamily="34" charset="0"/>
            </a:endParaRPr>
          </a:p>
          <a:p>
            <a:r>
              <a:rPr lang="lt-LT" b="1" dirty="0">
                <a:solidFill>
                  <a:schemeClr val="bg1">
                    <a:lumMod val="75000"/>
                  </a:schemeClr>
                </a:solidFill>
                <a:latin typeface="Calibri Light" panose="020F0302020204030204" pitchFamily="34" charset="0"/>
                <a:cs typeface="Calibri Light" panose="020F0302020204030204" pitchFamily="34" charset="0"/>
              </a:rPr>
              <a:t>Parengti ir Lietuvos Respublikos vidaus reikalų ministerijai pateikti projektiniai pasiūlymai, jų pagrindu parengtos paraiškos ir pateiktos vertinti Centrinei projektų valdymo agentūrai bei metų pabaigoje pasirašytos projektų  Finansavimo ir administravimo sutartys, pradėti rengti techniniai projektai </a:t>
            </a:r>
          </a:p>
          <a:p>
            <a:pPr algn="ctr"/>
            <a:endParaRPr lang="lt-LT" b="1" dirty="0">
              <a:solidFill>
                <a:schemeClr val="bg1">
                  <a:lumMod val="75000"/>
                </a:schemeClr>
              </a:solidFill>
              <a:latin typeface="Calibri Light" panose="020F0302020204030204" pitchFamily="34" charset="0"/>
              <a:cs typeface="Calibri Light" panose="020F0302020204030204" pitchFamily="34" charset="0"/>
            </a:endParaRPr>
          </a:p>
          <a:p>
            <a:pPr algn="ctr"/>
            <a:endParaRPr lang="lt-LT" b="1" dirty="0">
              <a:solidFill>
                <a:schemeClr val="bg1">
                  <a:lumMod val="75000"/>
                </a:schemeClr>
              </a:solidFill>
              <a:latin typeface="Calibri Light" panose="020F0302020204030204" pitchFamily="34" charset="0"/>
              <a:cs typeface="Calibri Light" panose="020F0302020204030204" pitchFamily="34" charset="0"/>
            </a:endParaRPr>
          </a:p>
        </p:txBody>
      </p:sp>
      <p:pic>
        <p:nvPicPr>
          <p:cNvPr id="13" name="Grafinis elementas 12" descr="Euro with solid fill">
            <a:extLst>
              <a:ext uri="{FF2B5EF4-FFF2-40B4-BE49-F238E27FC236}">
                <a16:creationId xmlns:a16="http://schemas.microsoft.com/office/drawing/2014/main" id="{7515A82A-3615-4F3C-9C3E-983B661817A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08304" y="5301208"/>
            <a:ext cx="914400" cy="914400"/>
          </a:xfrm>
          <a:prstGeom prst="rect">
            <a:avLst/>
          </a:prstGeom>
        </p:spPr>
      </p:pic>
      <p:pic>
        <p:nvPicPr>
          <p:cNvPr id="15" name="Grafinis elementas 14" descr="Handshake with solid fill">
            <a:extLst>
              <a:ext uri="{FF2B5EF4-FFF2-40B4-BE49-F238E27FC236}">
                <a16:creationId xmlns:a16="http://schemas.microsoft.com/office/drawing/2014/main" id="{D858AC26-A9B5-4DDD-BFEA-0B9B4697DDF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00192" y="5517232"/>
            <a:ext cx="914400" cy="914400"/>
          </a:xfrm>
          <a:prstGeom prst="rect">
            <a:avLst/>
          </a:prstGeom>
        </p:spPr>
      </p:pic>
      <p:pic>
        <p:nvPicPr>
          <p:cNvPr id="17" name="Grafinis elementas 16" descr="Meeting with solid fill">
            <a:extLst>
              <a:ext uri="{FF2B5EF4-FFF2-40B4-BE49-F238E27FC236}">
                <a16:creationId xmlns:a16="http://schemas.microsoft.com/office/drawing/2014/main" id="{5465EECD-6540-40EE-A8AB-9A652D1A298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220072" y="5445224"/>
            <a:ext cx="914400" cy="914400"/>
          </a:xfrm>
          <a:prstGeom prst="rect">
            <a:avLst/>
          </a:prstGeom>
        </p:spPr>
      </p:pic>
    </p:spTree>
    <p:extLst>
      <p:ext uri="{BB962C8B-B14F-4D97-AF65-F5344CB8AC3E}">
        <p14:creationId xmlns:p14="http://schemas.microsoft.com/office/powerpoint/2010/main" val="2130719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5" name="Paveikslėlis 4">
            <a:extLst>
              <a:ext uri="{FF2B5EF4-FFF2-40B4-BE49-F238E27FC236}">
                <a16:creationId xmlns:a16="http://schemas.microsoft.com/office/drawing/2014/main" id="{72A381FD-0004-4924-9E3C-FB9CA38ACF29}"/>
              </a:ext>
            </a:extLst>
          </p:cNvPr>
          <p:cNvPicPr>
            <a:picLocks noChangeAspect="1"/>
          </p:cNvPicPr>
          <p:nvPr/>
        </p:nvPicPr>
        <p:blipFill>
          <a:blip r:embed="rId2"/>
          <a:stretch>
            <a:fillRect/>
          </a:stretch>
        </p:blipFill>
        <p:spPr>
          <a:xfrm>
            <a:off x="6845609" y="0"/>
            <a:ext cx="2298391" cy="1268078"/>
          </a:xfrm>
          <a:prstGeom prst="rect">
            <a:avLst/>
          </a:prstGeom>
        </p:spPr>
      </p:pic>
      <p:pic>
        <p:nvPicPr>
          <p:cNvPr id="6" name="Paveikslėlis 5">
            <a:extLst>
              <a:ext uri="{FF2B5EF4-FFF2-40B4-BE49-F238E27FC236}">
                <a16:creationId xmlns:a16="http://schemas.microsoft.com/office/drawing/2014/main" id="{064D6C83-3B67-45EB-9136-6418BF93EB7A}"/>
              </a:ext>
            </a:extLst>
          </p:cNvPr>
          <p:cNvPicPr>
            <a:picLocks noChangeAspect="1"/>
          </p:cNvPicPr>
          <p:nvPr/>
        </p:nvPicPr>
        <p:blipFill>
          <a:blip r:embed="rId3"/>
          <a:stretch>
            <a:fillRect/>
          </a:stretch>
        </p:blipFill>
        <p:spPr>
          <a:xfrm>
            <a:off x="899592" y="1772816"/>
            <a:ext cx="3487888" cy="223224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aveikslėlis 6">
            <a:extLst>
              <a:ext uri="{FF2B5EF4-FFF2-40B4-BE49-F238E27FC236}">
                <a16:creationId xmlns:a16="http://schemas.microsoft.com/office/drawing/2014/main" id="{ABDC4B05-E709-47B7-9D3A-46F99310E419}"/>
              </a:ext>
            </a:extLst>
          </p:cNvPr>
          <p:cNvPicPr>
            <a:picLocks noChangeAspect="1"/>
          </p:cNvPicPr>
          <p:nvPr/>
        </p:nvPicPr>
        <p:blipFill>
          <a:blip r:embed="rId4"/>
          <a:stretch>
            <a:fillRect/>
          </a:stretch>
        </p:blipFill>
        <p:spPr>
          <a:xfrm>
            <a:off x="5076056" y="1772816"/>
            <a:ext cx="3257876" cy="223224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aveikslėlis 7">
            <a:extLst>
              <a:ext uri="{FF2B5EF4-FFF2-40B4-BE49-F238E27FC236}">
                <a16:creationId xmlns:a16="http://schemas.microsoft.com/office/drawing/2014/main" id="{0C42BF8F-060C-4554-AA67-127C3C68474E}"/>
              </a:ext>
            </a:extLst>
          </p:cNvPr>
          <p:cNvPicPr>
            <a:picLocks noChangeAspect="1"/>
          </p:cNvPicPr>
          <p:nvPr/>
        </p:nvPicPr>
        <p:blipFill>
          <a:blip r:embed="rId5"/>
          <a:stretch>
            <a:fillRect/>
          </a:stretch>
        </p:blipFill>
        <p:spPr>
          <a:xfrm>
            <a:off x="827584" y="4365104"/>
            <a:ext cx="3528392" cy="224849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aveikslėlis 9" descr="Paveikslėlis, kuriame yra vidinis, siena, grindys, langas&#10;&#10;Automatiškai sugeneruotas aprašymas">
            <a:extLst>
              <a:ext uri="{FF2B5EF4-FFF2-40B4-BE49-F238E27FC236}">
                <a16:creationId xmlns:a16="http://schemas.microsoft.com/office/drawing/2014/main" id="{EF60ECB9-60E3-4A86-8479-60AB2790F2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32041" y="4293096"/>
            <a:ext cx="3456383" cy="230425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Grafinis elementas 8" descr="Modern architecture with solid fill">
            <a:extLst>
              <a:ext uri="{FF2B5EF4-FFF2-40B4-BE49-F238E27FC236}">
                <a16:creationId xmlns:a16="http://schemas.microsoft.com/office/drawing/2014/main" id="{D4DB5261-37F2-4F98-B746-365D61CD933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64088" y="188640"/>
            <a:ext cx="914400" cy="914400"/>
          </a:xfrm>
          <a:prstGeom prst="rect">
            <a:avLst/>
          </a:prstGeom>
        </p:spPr>
      </p:pic>
      <p:pic>
        <p:nvPicPr>
          <p:cNvPr id="13" name="Grafinis elementas 12" descr="Excavator with solid fill">
            <a:extLst>
              <a:ext uri="{FF2B5EF4-FFF2-40B4-BE49-F238E27FC236}">
                <a16:creationId xmlns:a16="http://schemas.microsoft.com/office/drawing/2014/main" id="{EA07EC30-4EDA-4422-85E8-AAAC18DAE6B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771800" y="116632"/>
            <a:ext cx="914400" cy="914400"/>
          </a:xfrm>
          <a:prstGeom prst="rect">
            <a:avLst/>
          </a:prstGeom>
        </p:spPr>
      </p:pic>
      <p:pic>
        <p:nvPicPr>
          <p:cNvPr id="15" name="Grafinis elementas 14" descr="Cement truck with solid fill">
            <a:extLst>
              <a:ext uri="{FF2B5EF4-FFF2-40B4-BE49-F238E27FC236}">
                <a16:creationId xmlns:a16="http://schemas.microsoft.com/office/drawing/2014/main" id="{A66B4C0C-E7C4-4705-A926-18A7B00D3AB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067944" y="188640"/>
            <a:ext cx="914400" cy="914400"/>
          </a:xfrm>
          <a:prstGeom prst="rect">
            <a:avLst/>
          </a:prstGeom>
        </p:spPr>
      </p:pic>
      <p:pic>
        <p:nvPicPr>
          <p:cNvPr id="18" name="Grafinis elementas 17" descr="Construction worker female with solid fill">
            <a:extLst>
              <a:ext uri="{FF2B5EF4-FFF2-40B4-BE49-F238E27FC236}">
                <a16:creationId xmlns:a16="http://schemas.microsoft.com/office/drawing/2014/main" id="{D32C5C81-91C6-466A-A69C-4BB303C63B07}"/>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67544" y="116632"/>
            <a:ext cx="914400" cy="914400"/>
          </a:xfrm>
          <a:prstGeom prst="rect">
            <a:avLst/>
          </a:prstGeom>
        </p:spPr>
      </p:pic>
      <p:pic>
        <p:nvPicPr>
          <p:cNvPr id="20" name="Grafinis elementas 19" descr="Construction worker male with solid fill">
            <a:extLst>
              <a:ext uri="{FF2B5EF4-FFF2-40B4-BE49-F238E27FC236}">
                <a16:creationId xmlns:a16="http://schemas.microsoft.com/office/drawing/2014/main" id="{0B21FDB7-3A7B-4E22-BCA8-520311CF02D3}"/>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619672" y="116632"/>
            <a:ext cx="914400" cy="914400"/>
          </a:xfrm>
          <a:prstGeom prst="rect">
            <a:avLst/>
          </a:prstGeom>
        </p:spPr>
      </p:pic>
    </p:spTree>
    <p:extLst>
      <p:ext uri="{BB962C8B-B14F-4D97-AF65-F5344CB8AC3E}">
        <p14:creationId xmlns:p14="http://schemas.microsoft.com/office/powerpoint/2010/main" val="2400246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5" name="Stačiakampis: suapvalinti kampai 4">
            <a:extLst>
              <a:ext uri="{FF2B5EF4-FFF2-40B4-BE49-F238E27FC236}">
                <a16:creationId xmlns:a16="http://schemas.microsoft.com/office/drawing/2014/main" id="{9FD08F42-6D87-4893-8800-62608C152292}"/>
              </a:ext>
            </a:extLst>
          </p:cNvPr>
          <p:cNvSpPr/>
          <p:nvPr/>
        </p:nvSpPr>
        <p:spPr>
          <a:xfrm>
            <a:off x="179512" y="260648"/>
            <a:ext cx="6336704"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lt-LT" sz="2000" b="1" dirty="0">
                <a:solidFill>
                  <a:schemeClr val="bg1">
                    <a:lumMod val="75000"/>
                  </a:schemeClr>
                </a:solidFill>
                <a:latin typeface="Calibri Light" panose="020F0302020204030204" pitchFamily="34" charset="0"/>
                <a:cs typeface="Calibri Light" panose="020F0302020204030204" pitchFamily="34" charset="0"/>
              </a:rPr>
              <a:t>INVESTICIJŲ APLINKOS IR INFRASTRUKTŪROS GERINIMAS</a:t>
            </a:r>
          </a:p>
        </p:txBody>
      </p:sp>
      <p:sp>
        <p:nvSpPr>
          <p:cNvPr id="6" name="Stačiakampis: suapvalinti kampai 5">
            <a:extLst>
              <a:ext uri="{FF2B5EF4-FFF2-40B4-BE49-F238E27FC236}">
                <a16:creationId xmlns:a16="http://schemas.microsoft.com/office/drawing/2014/main" id="{74F1ECDD-F820-4043-AD73-92D58CF8233B}"/>
              </a:ext>
            </a:extLst>
          </p:cNvPr>
          <p:cNvSpPr/>
          <p:nvPr/>
        </p:nvSpPr>
        <p:spPr>
          <a:xfrm>
            <a:off x="6372200" y="1700808"/>
            <a:ext cx="2520280" cy="11521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1400" b="1" dirty="0">
                <a:solidFill>
                  <a:schemeClr val="bg1">
                    <a:lumMod val="75000"/>
                  </a:schemeClr>
                </a:solidFill>
                <a:latin typeface="Calibri Light" panose="020F0302020204030204" pitchFamily="34" charset="0"/>
                <a:cs typeface="Calibri Light" panose="020F0302020204030204" pitchFamily="34" charset="0"/>
              </a:rPr>
              <a:t>Projektas „Apleistų / avarinių pastatų nugriovimas ir teritorijos valymas, regeneruojant buvusį karinį miestelį Visagine“</a:t>
            </a:r>
          </a:p>
        </p:txBody>
      </p:sp>
      <p:pic>
        <p:nvPicPr>
          <p:cNvPr id="7" name="Paveikslėlis 6">
            <a:extLst>
              <a:ext uri="{FF2B5EF4-FFF2-40B4-BE49-F238E27FC236}">
                <a16:creationId xmlns:a16="http://schemas.microsoft.com/office/drawing/2014/main" id="{8F4E2AB6-894D-472F-9807-1DE31D753C04}"/>
              </a:ext>
            </a:extLst>
          </p:cNvPr>
          <p:cNvPicPr>
            <a:picLocks noChangeAspect="1"/>
          </p:cNvPicPr>
          <p:nvPr/>
        </p:nvPicPr>
        <p:blipFill>
          <a:blip r:embed="rId2"/>
          <a:stretch>
            <a:fillRect/>
          </a:stretch>
        </p:blipFill>
        <p:spPr>
          <a:xfrm>
            <a:off x="179512" y="1772816"/>
            <a:ext cx="2812388" cy="216024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8" name="Stačiakampis: suapvalinti kampai 7">
            <a:extLst>
              <a:ext uri="{FF2B5EF4-FFF2-40B4-BE49-F238E27FC236}">
                <a16:creationId xmlns:a16="http://schemas.microsoft.com/office/drawing/2014/main" id="{477004A7-D17D-49A4-BE21-4636A4B3CB54}"/>
              </a:ext>
            </a:extLst>
          </p:cNvPr>
          <p:cNvSpPr/>
          <p:nvPr/>
        </p:nvSpPr>
        <p:spPr>
          <a:xfrm>
            <a:off x="6372200" y="5013176"/>
            <a:ext cx="2448272" cy="158417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sz="1400" b="1" dirty="0">
                <a:solidFill>
                  <a:schemeClr val="bg1">
                    <a:lumMod val="75000"/>
                  </a:schemeClr>
                </a:solidFill>
                <a:latin typeface="Calibri Light" panose="020F0302020204030204" pitchFamily="34" charset="0"/>
                <a:cs typeface="Calibri Light" panose="020F0302020204030204" pitchFamily="34" charset="0"/>
              </a:rPr>
              <a:t>2020 m. buvo įrengta automobilių stovėjimo aikštelė  bei privažiavimo ir apsisukimo aikštelė </a:t>
            </a:r>
            <a:r>
              <a:rPr lang="lt-LT" sz="1400" b="1" dirty="0" err="1">
                <a:solidFill>
                  <a:schemeClr val="bg1">
                    <a:lumMod val="75000"/>
                  </a:schemeClr>
                </a:solidFill>
                <a:latin typeface="Calibri Light" panose="020F0302020204030204" pitchFamily="34" charset="0"/>
                <a:cs typeface="Calibri Light" panose="020F0302020204030204" pitchFamily="34" charset="0"/>
              </a:rPr>
              <a:t>didžiagabaritėms</a:t>
            </a:r>
            <a:r>
              <a:rPr lang="lt-LT" sz="1400" b="1" dirty="0">
                <a:solidFill>
                  <a:schemeClr val="bg1">
                    <a:lumMod val="75000"/>
                  </a:schemeClr>
                </a:solidFill>
                <a:latin typeface="Calibri Light" panose="020F0302020204030204" pitchFamily="34" charset="0"/>
                <a:cs typeface="Calibri Light" panose="020F0302020204030204" pitchFamily="34" charset="0"/>
              </a:rPr>
              <a:t> transporto priemonėms, sutvarkyta aplinka</a:t>
            </a:r>
          </a:p>
        </p:txBody>
      </p:sp>
      <p:pic>
        <p:nvPicPr>
          <p:cNvPr id="9" name="Paveikslėlis 8">
            <a:extLst>
              <a:ext uri="{FF2B5EF4-FFF2-40B4-BE49-F238E27FC236}">
                <a16:creationId xmlns:a16="http://schemas.microsoft.com/office/drawing/2014/main" id="{ABD3F30B-17E5-4640-9A3C-C34469D84790}"/>
              </a:ext>
            </a:extLst>
          </p:cNvPr>
          <p:cNvPicPr>
            <a:picLocks noChangeAspect="1"/>
          </p:cNvPicPr>
          <p:nvPr/>
        </p:nvPicPr>
        <p:blipFill>
          <a:blip r:embed="rId3"/>
          <a:stretch>
            <a:fillRect/>
          </a:stretch>
        </p:blipFill>
        <p:spPr>
          <a:xfrm>
            <a:off x="6845609" y="0"/>
            <a:ext cx="2298391" cy="1268078"/>
          </a:xfrm>
          <a:prstGeom prst="rect">
            <a:avLst/>
          </a:prstGeom>
        </p:spPr>
      </p:pic>
      <p:sp>
        <p:nvSpPr>
          <p:cNvPr id="10" name="Stačiakampis: suapvalinti kampai 9">
            <a:extLst>
              <a:ext uri="{FF2B5EF4-FFF2-40B4-BE49-F238E27FC236}">
                <a16:creationId xmlns:a16="http://schemas.microsoft.com/office/drawing/2014/main" id="{9D390FAD-8ACC-4807-84C0-51B9DEC0A624}"/>
              </a:ext>
            </a:extLst>
          </p:cNvPr>
          <p:cNvSpPr/>
          <p:nvPr/>
        </p:nvSpPr>
        <p:spPr>
          <a:xfrm>
            <a:off x="6300192" y="2996952"/>
            <a:ext cx="2771800" cy="187220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t-LT" sz="1400" b="1" dirty="0">
              <a:solidFill>
                <a:schemeClr val="bg1">
                  <a:lumMod val="75000"/>
                </a:schemeClr>
              </a:solidFill>
              <a:latin typeface="Calibri Light" panose="020F0302020204030204" pitchFamily="34" charset="0"/>
              <a:cs typeface="Calibri Light" panose="020F0302020204030204" pitchFamily="34" charset="0"/>
            </a:endParaRPr>
          </a:p>
          <a:p>
            <a:r>
              <a:rPr lang="lt-LT" sz="1200" b="1" dirty="0">
                <a:solidFill>
                  <a:schemeClr val="bg1">
                    <a:lumMod val="75000"/>
                  </a:schemeClr>
                </a:solidFill>
                <a:latin typeface="Calibri Light" panose="020F0302020204030204" pitchFamily="34" charset="0"/>
                <a:cs typeface="Calibri Light" panose="020F0302020204030204" pitchFamily="34" charset="0"/>
              </a:rPr>
              <a:t>Bendra projekto vertė 2 967 711,21 Eur</a:t>
            </a:r>
          </a:p>
          <a:p>
            <a:r>
              <a:rPr lang="lt-LT" sz="1200" b="1" dirty="0">
                <a:solidFill>
                  <a:schemeClr val="bg1">
                    <a:lumMod val="75000"/>
                  </a:schemeClr>
                </a:solidFill>
                <a:latin typeface="Calibri Light" panose="020F0302020204030204" pitchFamily="34" charset="0"/>
                <a:cs typeface="Calibri Light" panose="020F0302020204030204" pitchFamily="34" charset="0"/>
              </a:rPr>
              <a:t>ES  lėšos 2 745 131,80 Eur</a:t>
            </a:r>
          </a:p>
          <a:p>
            <a:r>
              <a:rPr lang="lt-LT" sz="1200" b="1" dirty="0">
                <a:solidFill>
                  <a:schemeClr val="bg1">
                    <a:lumMod val="75000"/>
                  </a:schemeClr>
                </a:solidFill>
                <a:latin typeface="Calibri Light" panose="020F0302020204030204" pitchFamily="34" charset="0"/>
                <a:cs typeface="Calibri Light" panose="020F0302020204030204" pitchFamily="34" charset="0"/>
              </a:rPr>
              <a:t>SB 222 579,41 (SD 143 163,64 Eur) </a:t>
            </a:r>
          </a:p>
          <a:p>
            <a:endParaRPr lang="lt-LT" sz="1200" b="1" dirty="0">
              <a:solidFill>
                <a:schemeClr val="bg1">
                  <a:lumMod val="75000"/>
                </a:schemeClr>
              </a:solidFill>
              <a:latin typeface="Calibri Light" panose="020F0302020204030204" pitchFamily="34" charset="0"/>
              <a:cs typeface="Calibri Light" panose="020F0302020204030204" pitchFamily="34" charset="0"/>
            </a:endParaRPr>
          </a:p>
          <a:p>
            <a:r>
              <a:rPr lang="lt-LT" sz="1200" b="1" dirty="0">
                <a:solidFill>
                  <a:schemeClr val="bg1">
                    <a:lumMod val="75000"/>
                  </a:schemeClr>
                </a:solidFill>
                <a:latin typeface="Calibri Light" panose="020F0302020204030204" pitchFamily="34" charset="0"/>
                <a:cs typeface="Calibri Light" panose="020F0302020204030204" pitchFamily="34" charset="0"/>
              </a:rPr>
              <a:t>2020 m. investuota 828 211,19 Eur iš jų ES lėšos 551 433,45 Eur, </a:t>
            </a:r>
          </a:p>
          <a:p>
            <a:r>
              <a:rPr lang="lt-LT" sz="1200" b="1" dirty="0">
                <a:solidFill>
                  <a:schemeClr val="bg1">
                    <a:lumMod val="75000"/>
                  </a:schemeClr>
                </a:solidFill>
                <a:latin typeface="Calibri Light" panose="020F0302020204030204" pitchFamily="34" charset="0"/>
                <a:cs typeface="Calibri Light" panose="020F0302020204030204" pitchFamily="34" charset="0"/>
              </a:rPr>
              <a:t>SB lėšos 248 763,53 Eur, </a:t>
            </a:r>
          </a:p>
          <a:p>
            <a:r>
              <a:rPr lang="lt-LT" sz="1200" b="1" dirty="0">
                <a:solidFill>
                  <a:schemeClr val="bg1">
                    <a:lumMod val="75000"/>
                  </a:schemeClr>
                </a:solidFill>
                <a:latin typeface="Calibri Light" panose="020F0302020204030204" pitchFamily="34" charset="0"/>
                <a:cs typeface="Calibri Light" panose="020F0302020204030204" pitchFamily="34" charset="0"/>
              </a:rPr>
              <a:t>SD lėšos 28 014,21 Eur</a:t>
            </a:r>
          </a:p>
          <a:p>
            <a:pPr algn="ctr"/>
            <a:endParaRPr lang="lt-LT" sz="1400" i="1" dirty="0">
              <a:solidFill>
                <a:schemeClr val="accent1">
                  <a:lumMod val="75000"/>
                </a:schemeClr>
              </a:solidFill>
              <a:latin typeface="Times New Roman" pitchFamily="18" charset="0"/>
              <a:cs typeface="Times New Roman" pitchFamily="18" charset="0"/>
            </a:endParaRPr>
          </a:p>
        </p:txBody>
      </p:sp>
      <p:sp>
        <p:nvSpPr>
          <p:cNvPr id="12" name="Turinio vietos rezervavimo ženklas 2">
            <a:extLst>
              <a:ext uri="{FF2B5EF4-FFF2-40B4-BE49-F238E27FC236}">
                <a16:creationId xmlns:a16="http://schemas.microsoft.com/office/drawing/2014/main" id="{C37BAB01-173C-4CCC-A24D-20A526878BA0}"/>
              </a:ext>
            </a:extLst>
          </p:cNvPr>
          <p:cNvSpPr>
            <a:spLocks noGrp="1"/>
          </p:cNvSpPr>
          <p:nvPr>
            <p:ph sz="quarter" idx="1"/>
          </p:nvPr>
        </p:nvSpPr>
        <p:spPr>
          <a:xfrm>
            <a:off x="-27074190" y="21710799"/>
            <a:ext cx="45719" cy="427095"/>
          </a:xfrm>
        </p:spPr>
        <p:txBody>
          <a:bodyPr>
            <a:normAutofit fontScale="92500" lnSpcReduction="20000"/>
          </a:bodyPr>
          <a:lstStyle/>
          <a:p>
            <a:endParaRPr lang="lt-LT" dirty="0"/>
          </a:p>
        </p:txBody>
      </p:sp>
      <p:pic>
        <p:nvPicPr>
          <p:cNvPr id="13" name="Picture 2">
            <a:extLst>
              <a:ext uri="{FF2B5EF4-FFF2-40B4-BE49-F238E27FC236}">
                <a16:creationId xmlns:a16="http://schemas.microsoft.com/office/drawing/2014/main" id="{11E15EB9-4690-436C-BF6A-C90D6B37E66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5856" y="1700808"/>
            <a:ext cx="2736304" cy="21750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15" name="Paveikslėlis 14">
            <a:extLst>
              <a:ext uri="{FF2B5EF4-FFF2-40B4-BE49-F238E27FC236}">
                <a16:creationId xmlns:a16="http://schemas.microsoft.com/office/drawing/2014/main" id="{F206DB47-E8C6-495F-9A29-F76E804268FB}"/>
              </a:ext>
            </a:extLst>
          </p:cNvPr>
          <p:cNvPicPr/>
          <p:nvPr/>
        </p:nvPicPr>
        <p:blipFill rotWithShape="1">
          <a:blip r:embed="rId5" r:link="rId6" cstate="print">
            <a:extLst>
              <a:ext uri="{28A0092B-C50C-407E-A947-70E740481C1C}">
                <a14:useLocalDpi xmlns:a14="http://schemas.microsoft.com/office/drawing/2010/main" val="0"/>
              </a:ext>
            </a:extLst>
          </a:blip>
          <a:srcRect r="-14" b="40912"/>
          <a:stretch/>
        </p:blipFill>
        <p:spPr bwMode="auto">
          <a:xfrm>
            <a:off x="611560" y="4149080"/>
            <a:ext cx="5112568" cy="252028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75384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7" name="Stačiakampis: suapvalinti kampai 6">
            <a:extLst>
              <a:ext uri="{FF2B5EF4-FFF2-40B4-BE49-F238E27FC236}">
                <a16:creationId xmlns:a16="http://schemas.microsoft.com/office/drawing/2014/main" id="{432C6A7F-19E2-4191-9B24-C3C544B62C63}"/>
              </a:ext>
            </a:extLst>
          </p:cNvPr>
          <p:cNvSpPr/>
          <p:nvPr/>
        </p:nvSpPr>
        <p:spPr>
          <a:xfrm>
            <a:off x="4644008" y="1700808"/>
            <a:ext cx="4104456" cy="208823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lt-LT" sz="1600" b="1" dirty="0">
                <a:solidFill>
                  <a:schemeClr val="bg1">
                    <a:lumMod val="75000"/>
                  </a:schemeClr>
                </a:solidFill>
                <a:latin typeface="Calibri Light" panose="020F0302020204030204" pitchFamily="34" charset="0"/>
                <a:cs typeface="Calibri Light" panose="020F0302020204030204" pitchFamily="34" charset="0"/>
              </a:rPr>
              <a:t>2020 m. sausio 31 d. buvo oficialiai paskelbta UAB "Intersurgical" gamyklos Visagine statybų pradžia. Renginyje dalyvavo  Lietuvos Respublikos Prezidentas Gitanas Nausėda, Visagino savivaldybės meras, tarybos nariai ir kiti svarbūs asmenys</a:t>
            </a:r>
          </a:p>
        </p:txBody>
      </p:sp>
      <p:pic>
        <p:nvPicPr>
          <p:cNvPr id="8" name="Picture 2" descr="C:\Users\Oksana\Desktop\DSC_4770.JPG">
            <a:extLst>
              <a:ext uri="{FF2B5EF4-FFF2-40B4-BE49-F238E27FC236}">
                <a16:creationId xmlns:a16="http://schemas.microsoft.com/office/drawing/2014/main" id="{E5F7C8FE-0028-4CB8-8926-E44A4ED13C7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4293096"/>
            <a:ext cx="3891387" cy="240569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aveikslėlis 8" descr="Oficialiai pradėti UAB „Intersurgical“ gamyklos statybos darbai">
            <a:hlinkClick r:id="rId3" tooltip="&quot;&quot;"/>
            <a:extLst>
              <a:ext uri="{FF2B5EF4-FFF2-40B4-BE49-F238E27FC236}">
                <a16:creationId xmlns:a16="http://schemas.microsoft.com/office/drawing/2014/main" id="{CCE43446-BC08-47D2-8125-B6BA4D8FED29}"/>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4644008" y="4005064"/>
            <a:ext cx="4104456" cy="266429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Paveikslėlis 10">
            <a:extLst>
              <a:ext uri="{FF2B5EF4-FFF2-40B4-BE49-F238E27FC236}">
                <a16:creationId xmlns:a16="http://schemas.microsoft.com/office/drawing/2014/main" id="{E03BE40C-D9B8-4F3D-8297-C113E49A31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512" y="1700808"/>
            <a:ext cx="3934594" cy="234987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2" name="Picture 3">
            <a:extLst>
              <a:ext uri="{FF2B5EF4-FFF2-40B4-BE49-F238E27FC236}">
                <a16:creationId xmlns:a16="http://schemas.microsoft.com/office/drawing/2014/main" id="{102B730E-F44B-4DDA-9812-4F4EE6FB802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08304" y="116632"/>
            <a:ext cx="872145"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aveikslėlis 13" descr="Paveikslėlis, kuriame yra žinutė&#10;&#10;Automatiškai sugeneruotas aprašymas">
            <a:extLst>
              <a:ext uri="{FF2B5EF4-FFF2-40B4-BE49-F238E27FC236}">
                <a16:creationId xmlns:a16="http://schemas.microsoft.com/office/drawing/2014/main" id="{ACB93C7E-7535-4FCC-92A4-C1E5B87A68B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11760" y="260648"/>
            <a:ext cx="4572000" cy="638175"/>
          </a:xfrm>
          <a:prstGeom prst="rect">
            <a:avLst/>
          </a:prstGeom>
        </p:spPr>
      </p:pic>
      <p:pic>
        <p:nvPicPr>
          <p:cNvPr id="16" name="Paveikslėlis 15" descr="Paveikslėlis, kuriame yra žinutė, iliustracija, karalienė&#10;&#10;Automatiškai sugeneruotas aprašymas">
            <a:extLst>
              <a:ext uri="{FF2B5EF4-FFF2-40B4-BE49-F238E27FC236}">
                <a16:creationId xmlns:a16="http://schemas.microsoft.com/office/drawing/2014/main" id="{F9EDE722-846E-4BA0-87AD-10F8C7EFA96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7544" y="188640"/>
            <a:ext cx="1428750" cy="876300"/>
          </a:xfrm>
          <a:prstGeom prst="rect">
            <a:avLst/>
          </a:prstGeom>
        </p:spPr>
      </p:pic>
    </p:spTree>
    <p:extLst>
      <p:ext uri="{BB962C8B-B14F-4D97-AF65-F5344CB8AC3E}">
        <p14:creationId xmlns:p14="http://schemas.microsoft.com/office/powerpoint/2010/main" val="920242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Pavadinimas 5">
            <a:extLst>
              <a:ext uri="{FF2B5EF4-FFF2-40B4-BE49-F238E27FC236}">
                <a16:creationId xmlns:a16="http://schemas.microsoft.com/office/drawing/2014/main" id="{EB4C369B-8ADF-488E-8792-694DAF2858DE}"/>
              </a:ext>
            </a:extLst>
          </p:cNvPr>
          <p:cNvSpPr>
            <a:spLocks noGrp="1"/>
          </p:cNvSpPr>
          <p:nvPr>
            <p:ph type="title"/>
          </p:nvPr>
        </p:nvSpPr>
        <p:spPr>
          <a:xfrm>
            <a:off x="6012160" y="1844824"/>
            <a:ext cx="2952328" cy="201622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r>
              <a:rPr lang="lt-LT" sz="1400" b="1" dirty="0">
                <a:solidFill>
                  <a:schemeClr val="bg1">
                    <a:lumMod val="75000"/>
                  </a:schemeClr>
                </a:solidFill>
                <a:latin typeface="Calibri Light" panose="020F0302020204030204" pitchFamily="34" charset="0"/>
                <a:cs typeface="Calibri Light" panose="020F0302020204030204" pitchFamily="34" charset="0"/>
              </a:rPr>
              <a:t>Išanalizavus investuotojo UAB „Intersurgical“ poreikius, gamybinio pastato saugos reikalavimus, planuojamą gamybos mastą bei nepertraukiamo vandens tiekimo poreikį įrengtas papildomas vandentiekis</a:t>
            </a:r>
          </a:p>
        </p:txBody>
      </p:sp>
      <p:sp>
        <p:nvSpPr>
          <p:cNvPr id="5" name="Stačiakampis: suapvalinti kampai 4">
            <a:extLst>
              <a:ext uri="{FF2B5EF4-FFF2-40B4-BE49-F238E27FC236}">
                <a16:creationId xmlns:a16="http://schemas.microsoft.com/office/drawing/2014/main" id="{8379E610-8A92-421A-8EFD-18A07E2503C4}"/>
              </a:ext>
            </a:extLst>
          </p:cNvPr>
          <p:cNvSpPr/>
          <p:nvPr/>
        </p:nvSpPr>
        <p:spPr>
          <a:xfrm>
            <a:off x="6084168" y="4149080"/>
            <a:ext cx="2952328" cy="165618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lt-LT" sz="1400" b="1" dirty="0">
                <a:solidFill>
                  <a:schemeClr val="bg1">
                    <a:lumMod val="75000"/>
                  </a:schemeClr>
                </a:solidFill>
                <a:latin typeface="Calibri Light" panose="020F0302020204030204" pitchFamily="34" charset="0"/>
                <a:cs typeface="Calibri Light" panose="020F0302020204030204" pitchFamily="34" charset="0"/>
              </a:rPr>
              <a:t>Šios priemonės įgyvendinimui iš Lietuvos Respublikos ekonomikos ir inovacijų ministerijos buvo skirta </a:t>
            </a:r>
          </a:p>
          <a:p>
            <a:r>
              <a:rPr lang="lt-LT" sz="1400" b="1" dirty="0">
                <a:solidFill>
                  <a:schemeClr val="bg1">
                    <a:lumMod val="75000"/>
                  </a:schemeClr>
                </a:solidFill>
                <a:latin typeface="Calibri Light" panose="020F0302020204030204" pitchFamily="34" charset="0"/>
                <a:cs typeface="Calibri Light" panose="020F0302020204030204" pitchFamily="34" charset="0"/>
              </a:rPr>
              <a:t>148 331,21 Eur, darbus atliko UAB „Visagino energija“</a:t>
            </a:r>
          </a:p>
        </p:txBody>
      </p:sp>
      <p:pic>
        <p:nvPicPr>
          <p:cNvPr id="2050" name="Picture 2" descr="Investuok Lietuvoje">
            <a:extLst>
              <a:ext uri="{FF2B5EF4-FFF2-40B4-BE49-F238E27FC236}">
                <a16:creationId xmlns:a16="http://schemas.microsoft.com/office/drawing/2014/main" id="{25A4DAB3-8011-4089-A5DE-F20C409D20B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0152" y="260648"/>
            <a:ext cx="720080" cy="72008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 name="Paveikslėlis 2">
            <a:extLst>
              <a:ext uri="{FF2B5EF4-FFF2-40B4-BE49-F238E27FC236}">
                <a16:creationId xmlns:a16="http://schemas.microsoft.com/office/drawing/2014/main" id="{B0D1A521-05E8-4348-BC85-1E641566D395}"/>
              </a:ext>
            </a:extLst>
          </p:cNvPr>
          <p:cNvPicPr>
            <a:picLocks noChangeAspect="1"/>
          </p:cNvPicPr>
          <p:nvPr/>
        </p:nvPicPr>
        <p:blipFill>
          <a:blip r:embed="rId4"/>
          <a:stretch>
            <a:fillRect/>
          </a:stretch>
        </p:blipFill>
        <p:spPr>
          <a:xfrm>
            <a:off x="251520" y="476672"/>
            <a:ext cx="5256584" cy="43204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aveikslėlis 7">
            <a:extLst>
              <a:ext uri="{FF2B5EF4-FFF2-40B4-BE49-F238E27FC236}">
                <a16:creationId xmlns:a16="http://schemas.microsoft.com/office/drawing/2014/main" id="{EF509A2E-4E5D-4775-85D3-533CF6FB37EE}"/>
              </a:ext>
            </a:extLst>
          </p:cNvPr>
          <p:cNvPicPr>
            <a:picLocks noChangeAspect="1"/>
          </p:cNvPicPr>
          <p:nvPr/>
        </p:nvPicPr>
        <p:blipFill>
          <a:blip r:embed="rId5"/>
          <a:stretch>
            <a:fillRect/>
          </a:stretch>
        </p:blipFill>
        <p:spPr>
          <a:xfrm>
            <a:off x="7020272" y="188640"/>
            <a:ext cx="1544960" cy="77248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aveikslėlis 8">
            <a:extLst>
              <a:ext uri="{FF2B5EF4-FFF2-40B4-BE49-F238E27FC236}">
                <a16:creationId xmlns:a16="http://schemas.microsoft.com/office/drawing/2014/main" id="{045343CA-8E98-4B10-989B-D67C3F3F69D3}"/>
              </a:ext>
            </a:extLst>
          </p:cNvPr>
          <p:cNvPicPr/>
          <p:nvPr/>
        </p:nvPicPr>
        <p:blipFill rotWithShape="1">
          <a:blip r:embed="rId6">
            <a:extLst>
              <a:ext uri="{28A0092B-C50C-407E-A947-70E740481C1C}">
                <a14:useLocalDpi xmlns:a14="http://schemas.microsoft.com/office/drawing/2010/main" val="0"/>
              </a:ext>
            </a:extLst>
          </a:blip>
          <a:srcRect l="21328" t="7822" r="13136" b="43097"/>
          <a:stretch/>
        </p:blipFill>
        <p:spPr bwMode="auto">
          <a:xfrm>
            <a:off x="179512" y="1844824"/>
            <a:ext cx="5688632" cy="403244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024778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graphicFrame>
        <p:nvGraphicFramePr>
          <p:cNvPr id="5" name="Diagrama 4">
            <a:extLst>
              <a:ext uri="{FF2B5EF4-FFF2-40B4-BE49-F238E27FC236}">
                <a16:creationId xmlns:a16="http://schemas.microsoft.com/office/drawing/2014/main" id="{5127A308-D09A-4F13-92EE-13DA72830E82}"/>
              </a:ext>
            </a:extLst>
          </p:cNvPr>
          <p:cNvGraphicFramePr/>
          <p:nvPr>
            <p:extLst>
              <p:ext uri="{D42A27DB-BD31-4B8C-83A1-F6EECF244321}">
                <p14:modId xmlns:p14="http://schemas.microsoft.com/office/powerpoint/2010/main" val="3075405098"/>
              </p:ext>
            </p:extLst>
          </p:nvPr>
        </p:nvGraphicFramePr>
        <p:xfrm>
          <a:off x="539552" y="1844824"/>
          <a:ext cx="8279904" cy="39173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Stačiakampis: suapvalinti kampai 7">
            <a:extLst>
              <a:ext uri="{FF2B5EF4-FFF2-40B4-BE49-F238E27FC236}">
                <a16:creationId xmlns:a16="http://schemas.microsoft.com/office/drawing/2014/main" id="{4F7B6413-71F4-4CE4-AAA5-8998662184CA}"/>
              </a:ext>
            </a:extLst>
          </p:cNvPr>
          <p:cNvSpPr/>
          <p:nvPr/>
        </p:nvSpPr>
        <p:spPr>
          <a:xfrm>
            <a:off x="755576" y="404664"/>
            <a:ext cx="7488832" cy="50405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lt-LT" sz="2400" b="1" dirty="0">
                <a:solidFill>
                  <a:srgbClr val="0B5394"/>
                </a:solidFill>
                <a:latin typeface="Calibri Light" panose="020F0302020204030204" pitchFamily="34" charset="0"/>
                <a:cs typeface="Calibri Light" panose="020F0302020204030204" pitchFamily="34" charset="0"/>
              </a:rPr>
              <a:t>VIDAUS ADMINISTRAVIMO VEIKLOS PLANAVIMAS </a:t>
            </a:r>
          </a:p>
        </p:txBody>
      </p:sp>
    </p:spTree>
    <p:extLst>
      <p:ext uri="{BB962C8B-B14F-4D97-AF65-F5344CB8AC3E}">
        <p14:creationId xmlns:p14="http://schemas.microsoft.com/office/powerpoint/2010/main" val="1905379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5" name="Pavadinimas 4">
            <a:extLst>
              <a:ext uri="{FF2B5EF4-FFF2-40B4-BE49-F238E27FC236}">
                <a16:creationId xmlns:a16="http://schemas.microsoft.com/office/drawing/2014/main" id="{DFE1D77F-17BA-4AE7-AE22-969E1675E4EE}"/>
              </a:ext>
            </a:extLst>
          </p:cNvPr>
          <p:cNvSpPr>
            <a:spLocks noGrp="1"/>
          </p:cNvSpPr>
          <p:nvPr>
            <p:ph type="title"/>
          </p:nvPr>
        </p:nvSpPr>
        <p:spPr>
          <a:xfrm>
            <a:off x="467544" y="116632"/>
            <a:ext cx="8153400" cy="9906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indent="0"/>
            <a:r>
              <a:rPr lang="lt-LT" sz="1400" b="1" dirty="0">
                <a:solidFill>
                  <a:schemeClr val="bg1">
                    <a:lumMod val="75000"/>
                  </a:schemeClr>
                </a:solidFill>
                <a:latin typeface="Calibri Light" panose="020F0302020204030204" pitchFamily="34" charset="0"/>
                <a:cs typeface="Calibri Light" panose="020F0302020204030204" pitchFamily="34" charset="0"/>
              </a:rPr>
              <a:t>2020 m. buvo baigtas projektas 2D.08/02/VEE.04 „Visagino savivaldybės viešųjų pastatų energijos efektyvumo didinimas (4 etapas)“ įgyvendinimas. Projekto pradžia 2013 m.  Iš viso pagal projektą modernizuota (atnaujinta) 11 viešųjų pastatų. Bendras projekto biudžetas 4 731 578,39 Eur su PVM</a:t>
            </a:r>
          </a:p>
        </p:txBody>
      </p:sp>
      <p:pic>
        <p:nvPicPr>
          <p:cNvPr id="10" name="Paveikslėlis 9">
            <a:extLst>
              <a:ext uri="{FF2B5EF4-FFF2-40B4-BE49-F238E27FC236}">
                <a16:creationId xmlns:a16="http://schemas.microsoft.com/office/drawing/2014/main" id="{71C86B1D-3A27-45E6-9227-0D3A63C9FDB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32040" y="3717032"/>
            <a:ext cx="3600400" cy="278092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4" name="Paveikslėlis 13">
            <a:extLst>
              <a:ext uri="{FF2B5EF4-FFF2-40B4-BE49-F238E27FC236}">
                <a16:creationId xmlns:a16="http://schemas.microsoft.com/office/drawing/2014/main" id="{2354AA28-C09A-4B44-B9ED-BC196CFB92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2" y="1772816"/>
            <a:ext cx="3816424" cy="259228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Pavadinimas 5">
            <a:extLst>
              <a:ext uri="{FF2B5EF4-FFF2-40B4-BE49-F238E27FC236}">
                <a16:creationId xmlns:a16="http://schemas.microsoft.com/office/drawing/2014/main" id="{C0192667-AA65-4BF5-8C0F-D39CD9BED0C0}"/>
              </a:ext>
            </a:extLst>
          </p:cNvPr>
          <p:cNvSpPr txBox="1">
            <a:spLocks/>
          </p:cNvSpPr>
          <p:nvPr/>
        </p:nvSpPr>
        <p:spPr>
          <a:xfrm>
            <a:off x="5148064" y="2204864"/>
            <a:ext cx="3528392"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rmAutofit/>
          </a:bodyPr>
          <a:lstStyle>
            <a:lvl1pPr algn="l" rtl="0" eaLnBrk="1" latinLnBrk="0" hangingPunct="1">
              <a:spcBef>
                <a:spcPct val="0"/>
              </a:spcBef>
              <a:buNone/>
              <a:defRPr kumimoji="0"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lt-LT" sz="1400" b="1" dirty="0">
                <a:solidFill>
                  <a:schemeClr val="bg1">
                    <a:lumMod val="75000"/>
                  </a:schemeClr>
                </a:solidFill>
                <a:latin typeface="Calibri Light" panose="020F0302020204030204" pitchFamily="34" charset="0"/>
                <a:cs typeface="Calibri Light" panose="020F0302020204030204" pitchFamily="34" charset="0"/>
              </a:rPr>
              <a:t>Pradėti 2014 m. 2020 m. baigti „Visagino „Gerosios vilties“ vidurinės mokyklos pastato apšiltinimo darbai</a:t>
            </a:r>
          </a:p>
        </p:txBody>
      </p:sp>
      <p:sp>
        <p:nvSpPr>
          <p:cNvPr id="8" name="Pavadinimas 5">
            <a:extLst>
              <a:ext uri="{FF2B5EF4-FFF2-40B4-BE49-F238E27FC236}">
                <a16:creationId xmlns:a16="http://schemas.microsoft.com/office/drawing/2014/main" id="{05934BD6-7E35-4B90-8C25-55F7AF6D5B3E}"/>
              </a:ext>
            </a:extLst>
          </p:cNvPr>
          <p:cNvSpPr txBox="1">
            <a:spLocks/>
          </p:cNvSpPr>
          <p:nvPr/>
        </p:nvSpPr>
        <p:spPr>
          <a:xfrm>
            <a:off x="467544" y="4869160"/>
            <a:ext cx="3888432" cy="100811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rmAutofit/>
          </a:bodyPr>
          <a:lstStyle>
            <a:lvl1pPr algn="l" rtl="0" eaLnBrk="1" latinLnBrk="0" hangingPunct="1">
              <a:spcBef>
                <a:spcPct val="0"/>
              </a:spcBef>
              <a:buNone/>
              <a:defRPr kumimoji="0"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lt-LT" sz="1400" b="1" dirty="0">
                <a:solidFill>
                  <a:schemeClr val="bg1">
                    <a:lumMod val="75000"/>
                  </a:schemeClr>
                </a:solidFill>
                <a:latin typeface="Calibri Light" panose="020F0302020204030204" pitchFamily="34" charset="0"/>
                <a:cs typeface="Calibri Light" panose="020F0302020204030204" pitchFamily="34" charset="0"/>
              </a:rPr>
              <a:t>Pradėti 2014 m.  2020 m. baigti </a:t>
            </a:r>
            <a:r>
              <a:rPr lang="en-GB" sz="1400" b="1" dirty="0">
                <a:solidFill>
                  <a:schemeClr val="bg1">
                    <a:lumMod val="75000"/>
                  </a:schemeClr>
                </a:solidFill>
                <a:latin typeface="Calibri Light" panose="020F0302020204030204" pitchFamily="34" charset="0"/>
                <a:cs typeface="Calibri Light" panose="020F0302020204030204" pitchFamily="34" charset="0"/>
              </a:rPr>
              <a:t>Visagino </a:t>
            </a:r>
            <a:r>
              <a:rPr lang="en-GB" sz="1400" b="1" dirty="0" err="1">
                <a:solidFill>
                  <a:schemeClr val="bg1">
                    <a:lumMod val="75000"/>
                  </a:schemeClr>
                </a:solidFill>
                <a:latin typeface="Calibri Light" panose="020F0302020204030204" pitchFamily="34" charset="0"/>
                <a:cs typeface="Calibri Light" panose="020F0302020204030204" pitchFamily="34" charset="0"/>
              </a:rPr>
              <a:t>Draugystės</a:t>
            </a:r>
            <a:r>
              <a:rPr lang="en-GB" sz="1400" b="1" dirty="0">
                <a:solidFill>
                  <a:schemeClr val="bg1">
                    <a:lumMod val="75000"/>
                  </a:schemeClr>
                </a:solidFill>
                <a:latin typeface="Calibri Light" panose="020F0302020204030204" pitchFamily="34" charset="0"/>
                <a:cs typeface="Calibri Light" panose="020F0302020204030204" pitchFamily="34" charset="0"/>
              </a:rPr>
              <a:t> </a:t>
            </a:r>
            <a:r>
              <a:rPr lang="en-GB" sz="1400" b="1" dirty="0" err="1">
                <a:solidFill>
                  <a:schemeClr val="bg1">
                    <a:lumMod val="75000"/>
                  </a:schemeClr>
                </a:solidFill>
                <a:latin typeface="Calibri Light" panose="020F0302020204030204" pitchFamily="34" charset="0"/>
                <a:cs typeface="Calibri Light" panose="020F0302020204030204" pitchFamily="34" charset="0"/>
              </a:rPr>
              <a:t>mokyklos</a:t>
            </a:r>
            <a:r>
              <a:rPr lang="en-GB" sz="1400" b="1" dirty="0">
                <a:solidFill>
                  <a:schemeClr val="bg1">
                    <a:lumMod val="75000"/>
                  </a:schemeClr>
                </a:solidFill>
                <a:latin typeface="Calibri Light" panose="020F0302020204030204" pitchFamily="34" charset="0"/>
                <a:cs typeface="Calibri Light" panose="020F0302020204030204" pitchFamily="34" charset="0"/>
              </a:rPr>
              <a:t> </a:t>
            </a:r>
            <a:r>
              <a:rPr lang="en-GB" sz="1400" b="1" dirty="0" err="1">
                <a:solidFill>
                  <a:schemeClr val="bg1">
                    <a:lumMod val="75000"/>
                  </a:schemeClr>
                </a:solidFill>
                <a:latin typeface="Calibri Light" panose="020F0302020204030204" pitchFamily="34" charset="0"/>
                <a:cs typeface="Calibri Light" panose="020F0302020204030204" pitchFamily="34" charset="0"/>
              </a:rPr>
              <a:t>pastato</a:t>
            </a:r>
            <a:r>
              <a:rPr lang="lt-LT" sz="1400" b="1" dirty="0">
                <a:solidFill>
                  <a:schemeClr val="bg1">
                    <a:lumMod val="75000"/>
                  </a:schemeClr>
                </a:solidFill>
                <a:latin typeface="Calibri Light" panose="020F0302020204030204" pitchFamily="34" charset="0"/>
                <a:cs typeface="Calibri Light" panose="020F0302020204030204" pitchFamily="34" charset="0"/>
              </a:rPr>
              <a:t> apšiltinimo darbai </a:t>
            </a:r>
          </a:p>
        </p:txBody>
      </p:sp>
    </p:spTree>
    <p:extLst>
      <p:ext uri="{BB962C8B-B14F-4D97-AF65-F5344CB8AC3E}">
        <p14:creationId xmlns:p14="http://schemas.microsoft.com/office/powerpoint/2010/main" val="173123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5" name="Pavadinimas 4">
            <a:extLst>
              <a:ext uri="{FF2B5EF4-FFF2-40B4-BE49-F238E27FC236}">
                <a16:creationId xmlns:a16="http://schemas.microsoft.com/office/drawing/2014/main" id="{E609F06B-9792-476C-803D-765C71CD3FA7}"/>
              </a:ext>
            </a:extLst>
          </p:cNvPr>
          <p:cNvSpPr>
            <a:spLocks noGrp="1"/>
          </p:cNvSpPr>
          <p:nvPr>
            <p:ph type="title"/>
          </p:nvPr>
        </p:nvSpPr>
        <p:spPr>
          <a:xfrm>
            <a:off x="467544" y="116632"/>
            <a:ext cx="8153400" cy="100811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indent="0"/>
            <a:r>
              <a:rPr lang="lt-LT" sz="1400" b="1" dirty="0">
                <a:solidFill>
                  <a:schemeClr val="bg1">
                    <a:lumMod val="75000"/>
                  </a:schemeClr>
                </a:solidFill>
                <a:latin typeface="Calibri Light" panose="020F0302020204030204" pitchFamily="34" charset="0"/>
                <a:cs typeface="Calibri Light" panose="020F0302020204030204" pitchFamily="34" charset="0"/>
              </a:rPr>
              <a:t>2020 m. buvo tęsiamas Ignalinos programos projektas Nr. 2D.10/01/VEV.02 ,,Visagino miesto energinio efektyvumo didinimo daugiabučiuose pastatuose programa „Visagino </a:t>
            </a:r>
            <a:r>
              <a:rPr lang="lt-LT" sz="1400" b="1" dirty="0" err="1">
                <a:solidFill>
                  <a:schemeClr val="bg1">
                    <a:lumMod val="75000"/>
                  </a:schemeClr>
                </a:solidFill>
                <a:latin typeface="Calibri Light" panose="020F0302020204030204" pitchFamily="34" charset="0"/>
                <a:cs typeface="Calibri Light" panose="020F0302020204030204" pitchFamily="34" charset="0"/>
              </a:rPr>
              <a:t>EnerVizija</a:t>
            </a:r>
            <a:r>
              <a:rPr lang="lt-LT" sz="1400" b="1" dirty="0">
                <a:solidFill>
                  <a:schemeClr val="bg1">
                    <a:lumMod val="75000"/>
                  </a:schemeClr>
                </a:solidFill>
                <a:latin typeface="Calibri Light" panose="020F0302020204030204" pitchFamily="34" charset="0"/>
                <a:cs typeface="Calibri Light" panose="020F0302020204030204" pitchFamily="34" charset="0"/>
              </a:rPr>
              <a:t>“. Iš viso pagal projektą modernizuota (atnaujinta) 4 viešieji pastatai</a:t>
            </a:r>
          </a:p>
        </p:txBody>
      </p:sp>
      <p:pic>
        <p:nvPicPr>
          <p:cNvPr id="10" name="Paveikslėlis 9">
            <a:extLst>
              <a:ext uri="{FF2B5EF4-FFF2-40B4-BE49-F238E27FC236}">
                <a16:creationId xmlns:a16="http://schemas.microsoft.com/office/drawing/2014/main" id="{CC2D6936-2ADA-4D8E-95CB-25B469B0247F}"/>
              </a:ext>
            </a:extLst>
          </p:cNvPr>
          <p:cNvPicPr/>
          <p:nvPr/>
        </p:nvPicPr>
        <p:blipFill rotWithShape="1">
          <a:blip r:embed="rId2" cstate="print">
            <a:extLst>
              <a:ext uri="{28A0092B-C50C-407E-A947-70E740481C1C}">
                <a14:useLocalDpi xmlns:a14="http://schemas.microsoft.com/office/drawing/2010/main" val="0"/>
              </a:ext>
            </a:extLst>
          </a:blip>
          <a:srcRect t="23525"/>
          <a:stretch/>
        </p:blipFill>
        <p:spPr bwMode="auto">
          <a:xfrm rot="10800000">
            <a:off x="4716016" y="1700808"/>
            <a:ext cx="3569102" cy="23762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pic>
        <p:nvPicPr>
          <p:cNvPr id="11" name="Paveikslėlis 10">
            <a:extLst>
              <a:ext uri="{FF2B5EF4-FFF2-40B4-BE49-F238E27FC236}">
                <a16:creationId xmlns:a16="http://schemas.microsoft.com/office/drawing/2014/main" id="{70363CAC-5A3E-414E-A286-2FBDE9855EB2}"/>
              </a:ext>
            </a:extLst>
          </p:cNvPr>
          <p:cNvPicPr/>
          <p:nvPr/>
        </p:nvPicPr>
        <p:blipFill rotWithShape="1">
          <a:blip r:embed="rId3" cstate="print">
            <a:extLst>
              <a:ext uri="{28A0092B-C50C-407E-A947-70E740481C1C}">
                <a14:useLocalDpi xmlns:a14="http://schemas.microsoft.com/office/drawing/2010/main" val="0"/>
              </a:ext>
            </a:extLst>
          </a:blip>
          <a:srcRect l="22892" t="36017" r="28715" b="19275"/>
          <a:stretch/>
        </p:blipFill>
        <p:spPr bwMode="auto">
          <a:xfrm rot="10800000">
            <a:off x="611560" y="1700808"/>
            <a:ext cx="3456385" cy="23762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pic>
        <p:nvPicPr>
          <p:cNvPr id="14" name="Paveikslėlis 13">
            <a:extLst>
              <a:ext uri="{FF2B5EF4-FFF2-40B4-BE49-F238E27FC236}">
                <a16:creationId xmlns:a16="http://schemas.microsoft.com/office/drawing/2014/main" id="{32706537-46E3-4B44-A6B8-74A98986A92B}"/>
              </a:ext>
            </a:extLst>
          </p:cNvPr>
          <p:cNvPicPr/>
          <p:nvPr/>
        </p:nvPicPr>
        <p:blipFill rotWithShape="1">
          <a:blip r:embed="rId4" cstate="print">
            <a:extLst>
              <a:ext uri="{28A0092B-C50C-407E-A947-70E740481C1C}">
                <a14:useLocalDpi xmlns:a14="http://schemas.microsoft.com/office/drawing/2010/main" val="0"/>
              </a:ext>
            </a:extLst>
          </a:blip>
          <a:srcRect l="21873" t="30034" r="22955" b="6262"/>
          <a:stretch/>
        </p:blipFill>
        <p:spPr bwMode="auto">
          <a:xfrm rot="10800000">
            <a:off x="4860032" y="4293096"/>
            <a:ext cx="3024336" cy="237626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pic>
        <p:nvPicPr>
          <p:cNvPr id="15" name="Paveikslėlis 14">
            <a:extLst>
              <a:ext uri="{FF2B5EF4-FFF2-40B4-BE49-F238E27FC236}">
                <a16:creationId xmlns:a16="http://schemas.microsoft.com/office/drawing/2014/main" id="{93EA88C6-B51E-4156-8FDF-A95398A632C3}"/>
              </a:ext>
            </a:extLst>
          </p:cNvPr>
          <p:cNvPicPr/>
          <p:nvPr/>
        </p:nvPicPr>
        <p:blipFill rotWithShape="1">
          <a:blip r:embed="rId5" cstate="print">
            <a:extLst>
              <a:ext uri="{28A0092B-C50C-407E-A947-70E740481C1C}">
                <a14:useLocalDpi xmlns:a14="http://schemas.microsoft.com/office/drawing/2010/main" val="0"/>
              </a:ext>
            </a:extLst>
          </a:blip>
          <a:srcRect r="5375" b="13266"/>
          <a:stretch/>
        </p:blipFill>
        <p:spPr bwMode="auto">
          <a:xfrm>
            <a:off x="539552" y="4365104"/>
            <a:ext cx="3600400" cy="234888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584683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9" name="Pavadinimas 4">
            <a:extLst>
              <a:ext uri="{FF2B5EF4-FFF2-40B4-BE49-F238E27FC236}">
                <a16:creationId xmlns:a16="http://schemas.microsoft.com/office/drawing/2014/main" id="{69B3D35A-4DEB-44C9-9C53-59328D9EF22B}"/>
              </a:ext>
            </a:extLst>
          </p:cNvPr>
          <p:cNvSpPr>
            <a:spLocks noGrp="1"/>
          </p:cNvSpPr>
          <p:nvPr>
            <p:ph type="title"/>
          </p:nvPr>
        </p:nvSpPr>
        <p:spPr>
          <a:xfrm>
            <a:off x="323528" y="188640"/>
            <a:ext cx="8496944" cy="9906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marL="0" indent="0">
              <a:lnSpc>
                <a:spcPct val="80000"/>
              </a:lnSpc>
              <a:buNone/>
            </a:pPr>
            <a:r>
              <a:rPr lang="lt-LT" sz="1600" b="1" dirty="0">
                <a:solidFill>
                  <a:schemeClr val="bg1">
                    <a:lumMod val="75000"/>
                  </a:schemeClr>
                </a:solidFill>
                <a:latin typeface="Calibri Light" panose="020F0302020204030204" pitchFamily="34" charset="0"/>
                <a:cs typeface="Calibri Light" panose="020F0302020204030204" pitchFamily="34" charset="0"/>
              </a:rPr>
              <a:t>2020 m. buvo baigtas projekto „Visagino miesto centralizuotos šildymo sistemos modernizavimas ir atnaujinimas (2 etapas)“ Nr. 2B.07/02/VDH.02 įgyvendinimas</a:t>
            </a:r>
          </a:p>
        </p:txBody>
      </p:sp>
      <p:sp>
        <p:nvSpPr>
          <p:cNvPr id="10" name="Stačiakampis: suapvalinti kampai 9">
            <a:extLst>
              <a:ext uri="{FF2B5EF4-FFF2-40B4-BE49-F238E27FC236}">
                <a16:creationId xmlns:a16="http://schemas.microsoft.com/office/drawing/2014/main" id="{96CED9DE-8905-4408-ACC4-33182FC5A4E0}"/>
              </a:ext>
            </a:extLst>
          </p:cNvPr>
          <p:cNvSpPr/>
          <p:nvPr/>
        </p:nvSpPr>
        <p:spPr>
          <a:xfrm>
            <a:off x="251520" y="1988840"/>
            <a:ext cx="4032448" cy="180020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nSpc>
                <a:spcPct val="80000"/>
              </a:lnSpc>
              <a:buNone/>
            </a:pPr>
            <a:r>
              <a:rPr lang="lt-LT" sz="1300" b="1" dirty="0">
                <a:solidFill>
                  <a:schemeClr val="bg1">
                    <a:lumMod val="75000"/>
                  </a:schemeClr>
                </a:solidFill>
                <a:latin typeface="Calibri Light" panose="020F0302020204030204" pitchFamily="34" charset="0"/>
                <a:cs typeface="Calibri Light" panose="020F0302020204030204" pitchFamily="34" charset="0"/>
              </a:rPr>
              <a:t>Projekto įgyvendinimo metu modernizuota 180 šilumos punktų  Visagino miesto II ir III mikrorajonuose bei atlikti visų miesto gyvenamųjų bei biudžetinių įstaigų šildymo ir karšto vandens tiekimo sistemų balansavimo darbai įrengiant automatines balansavimo priemones </a:t>
            </a:r>
          </a:p>
        </p:txBody>
      </p:sp>
      <p:sp>
        <p:nvSpPr>
          <p:cNvPr id="11" name="Stačiakampis: suapvalinti kampai 10">
            <a:extLst>
              <a:ext uri="{FF2B5EF4-FFF2-40B4-BE49-F238E27FC236}">
                <a16:creationId xmlns:a16="http://schemas.microsoft.com/office/drawing/2014/main" id="{EEAB468B-B3F1-47D7-A1E0-1386CAFCEA3E}"/>
              </a:ext>
            </a:extLst>
          </p:cNvPr>
          <p:cNvSpPr/>
          <p:nvPr/>
        </p:nvSpPr>
        <p:spPr>
          <a:xfrm>
            <a:off x="251520" y="4221088"/>
            <a:ext cx="4032448" cy="93610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lt-LT" sz="1300" b="1" dirty="0">
                <a:solidFill>
                  <a:schemeClr val="bg1">
                    <a:lumMod val="75000"/>
                  </a:schemeClr>
                </a:solidFill>
                <a:latin typeface="Calibri Light" panose="020F0302020204030204" pitchFamily="34" charset="0"/>
                <a:cs typeface="Calibri Light" panose="020F0302020204030204" pitchFamily="34" charset="0"/>
              </a:rPr>
              <a:t>Ataskaitiniu laikotarpiu buvo baigta modernizuoti 82 šilumos mazgai</a:t>
            </a:r>
          </a:p>
        </p:txBody>
      </p:sp>
      <p:pic>
        <p:nvPicPr>
          <p:cNvPr id="12" name="Paveikslėlis 11">
            <a:extLst>
              <a:ext uri="{FF2B5EF4-FFF2-40B4-BE49-F238E27FC236}">
                <a16:creationId xmlns:a16="http://schemas.microsoft.com/office/drawing/2014/main" id="{0DDD1BF3-FA5B-4B8D-AFE8-E97B1BFCD80B}"/>
              </a:ext>
            </a:extLst>
          </p:cNvPr>
          <p:cNvPicPr>
            <a:picLocks noChangeAspect="1"/>
          </p:cNvPicPr>
          <p:nvPr/>
        </p:nvPicPr>
        <p:blipFill>
          <a:blip r:embed="rId3"/>
          <a:stretch>
            <a:fillRect/>
          </a:stretch>
        </p:blipFill>
        <p:spPr>
          <a:xfrm>
            <a:off x="4788024" y="2564904"/>
            <a:ext cx="3960440" cy="268207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Stačiakampis: suapvalinti kampai 5">
            <a:extLst>
              <a:ext uri="{FF2B5EF4-FFF2-40B4-BE49-F238E27FC236}">
                <a16:creationId xmlns:a16="http://schemas.microsoft.com/office/drawing/2014/main" id="{E4193CAC-BAE0-4735-9BAD-5E221BC24356}"/>
              </a:ext>
            </a:extLst>
          </p:cNvPr>
          <p:cNvSpPr/>
          <p:nvPr/>
        </p:nvSpPr>
        <p:spPr>
          <a:xfrm>
            <a:off x="251520" y="5445224"/>
            <a:ext cx="4032448" cy="93610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lt-LT" sz="1300" b="1" dirty="0">
                <a:solidFill>
                  <a:schemeClr val="bg1">
                    <a:lumMod val="75000"/>
                  </a:schemeClr>
                </a:solidFill>
                <a:latin typeface="Calibri Light" panose="020F0302020204030204" pitchFamily="34" charset="0"/>
                <a:cs typeface="Calibri Light" panose="020F0302020204030204" pitchFamily="34" charset="0"/>
              </a:rPr>
              <a:t>Bendra projekto vertė 6 941 124,43 Eur su PVM</a:t>
            </a:r>
          </a:p>
        </p:txBody>
      </p:sp>
    </p:spTree>
    <p:extLst>
      <p:ext uri="{BB962C8B-B14F-4D97-AF65-F5344CB8AC3E}">
        <p14:creationId xmlns:p14="http://schemas.microsoft.com/office/powerpoint/2010/main" val="9032158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6" name="Stačiakampis: suapvalinti kampai 5">
            <a:extLst>
              <a:ext uri="{FF2B5EF4-FFF2-40B4-BE49-F238E27FC236}">
                <a16:creationId xmlns:a16="http://schemas.microsoft.com/office/drawing/2014/main" id="{AEF50B6A-4633-4C42-92F2-979233D9884B}"/>
              </a:ext>
            </a:extLst>
          </p:cNvPr>
          <p:cNvSpPr/>
          <p:nvPr/>
        </p:nvSpPr>
        <p:spPr>
          <a:xfrm>
            <a:off x="251520" y="332656"/>
            <a:ext cx="6696744" cy="619137"/>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lt-LT" sz="1600" b="1" dirty="0">
              <a:solidFill>
                <a:schemeClr val="bg1">
                  <a:lumMod val="75000"/>
                </a:schemeClr>
              </a:solidFill>
              <a:latin typeface="Calibri Light" panose="020F0302020204030204" pitchFamily="34" charset="0"/>
              <a:cs typeface="Calibri Light" panose="020F03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lt-LT" sz="1600" b="1" dirty="0">
                <a:solidFill>
                  <a:schemeClr val="bg1">
                    <a:lumMod val="75000"/>
                  </a:schemeClr>
                </a:solidFill>
                <a:latin typeface="Calibri Light" panose="020F0302020204030204" pitchFamily="34" charset="0"/>
                <a:cs typeface="Calibri Light" panose="020F0302020204030204" pitchFamily="34" charset="0"/>
              </a:rPr>
              <a:t>PROJEKTAS „SAULĖS PARKO VISAGINO SAVIVALDYBĖJE ĮRENGIMAS“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lt-LT" sz="1400" b="0" i="1" u="none" strike="noStrike" kern="1200" cap="none" spc="0" normalizeH="0" baseline="0" noProof="0" dirty="0">
              <a:ln>
                <a:noFill/>
              </a:ln>
              <a:solidFill>
                <a:srgbClr val="0B5394"/>
              </a:solidFill>
              <a:effectLst/>
              <a:uLnTx/>
              <a:uFillTx/>
              <a:latin typeface="Times New Roman"/>
              <a:ea typeface="+mn-ea"/>
              <a:cs typeface="+mn-cs"/>
            </a:endParaRPr>
          </a:p>
        </p:txBody>
      </p:sp>
      <p:pic>
        <p:nvPicPr>
          <p:cNvPr id="3" name="Grafinis elementas 2" descr="Solar Panels with solid fill">
            <a:extLst>
              <a:ext uri="{FF2B5EF4-FFF2-40B4-BE49-F238E27FC236}">
                <a16:creationId xmlns:a16="http://schemas.microsoft.com/office/drawing/2014/main" id="{C8089498-11F5-47E4-8E83-65823F93FF9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588224" y="4733912"/>
            <a:ext cx="1740068" cy="1740068"/>
          </a:xfrm>
          <a:prstGeom prst="rect">
            <a:avLst/>
          </a:prstGeom>
        </p:spPr>
      </p:pic>
      <p:pic>
        <p:nvPicPr>
          <p:cNvPr id="8" name="Paveikslėlis 7">
            <a:extLst>
              <a:ext uri="{FF2B5EF4-FFF2-40B4-BE49-F238E27FC236}">
                <a16:creationId xmlns:a16="http://schemas.microsoft.com/office/drawing/2014/main" id="{0A301973-A345-4EC5-88C4-160C75557B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0272" y="289583"/>
            <a:ext cx="1656184" cy="797422"/>
          </a:xfrm>
          <a:prstGeom prst="rect">
            <a:avLst/>
          </a:prstGeom>
        </p:spPr>
      </p:pic>
      <p:graphicFrame>
        <p:nvGraphicFramePr>
          <p:cNvPr id="10" name="Turinio vietos rezervavimo ženklas 4">
            <a:extLst>
              <a:ext uri="{FF2B5EF4-FFF2-40B4-BE49-F238E27FC236}">
                <a16:creationId xmlns:a16="http://schemas.microsoft.com/office/drawing/2014/main" id="{8B7D17C6-5F45-4B5F-9F6B-4EE66116E7DD}"/>
              </a:ext>
            </a:extLst>
          </p:cNvPr>
          <p:cNvGraphicFramePr>
            <a:graphicFrameLocks noGrp="1"/>
          </p:cNvGraphicFramePr>
          <p:nvPr>
            <p:ph idx="1"/>
            <p:extLst>
              <p:ext uri="{D42A27DB-BD31-4B8C-83A1-F6EECF244321}">
                <p14:modId xmlns:p14="http://schemas.microsoft.com/office/powerpoint/2010/main" val="3375228571"/>
              </p:ext>
            </p:extLst>
          </p:nvPr>
        </p:nvGraphicFramePr>
        <p:xfrm>
          <a:off x="1" y="1556792"/>
          <a:ext cx="9143999" cy="508518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560552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5" name="Stačiakampis: suapvalinti kampai 4">
            <a:extLst>
              <a:ext uri="{FF2B5EF4-FFF2-40B4-BE49-F238E27FC236}">
                <a16:creationId xmlns:a16="http://schemas.microsoft.com/office/drawing/2014/main" id="{6C84E8CE-F421-4080-92DE-7C7FD18E35FA}"/>
              </a:ext>
            </a:extLst>
          </p:cNvPr>
          <p:cNvSpPr/>
          <p:nvPr/>
        </p:nvSpPr>
        <p:spPr>
          <a:xfrm>
            <a:off x="251520" y="260648"/>
            <a:ext cx="4351663"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lt-LT" sz="1600" b="1" dirty="0">
                <a:solidFill>
                  <a:schemeClr val="bg1">
                    <a:lumMod val="75000"/>
                  </a:schemeClr>
                </a:solidFill>
                <a:latin typeface="Calibri Light" panose="020F0302020204030204" pitchFamily="34" charset="0"/>
                <a:cs typeface="Calibri Light" panose="020F0302020204030204" pitchFamily="34" charset="0"/>
              </a:rPr>
              <a:t>PROJEKTAS „VISAGINO GATVIŲ APŠVIETIMO SISTEMOS MODERNIZAVIMAS“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lt-LT" sz="1400" b="0" i="1" u="none" strike="noStrike" kern="1200" cap="none" spc="0" normalizeH="0" baseline="0" noProof="0" dirty="0">
              <a:ln>
                <a:noFill/>
              </a:ln>
              <a:solidFill>
                <a:srgbClr val="0B5394"/>
              </a:solidFill>
              <a:effectLst/>
              <a:uLnTx/>
              <a:uFillTx/>
              <a:latin typeface="Times New Roman"/>
              <a:ea typeface="+mn-ea"/>
              <a:cs typeface="+mn-cs"/>
            </a:endParaRPr>
          </a:p>
        </p:txBody>
      </p:sp>
      <p:pic>
        <p:nvPicPr>
          <p:cNvPr id="6" name="Paveikslėlis 5">
            <a:extLst>
              <a:ext uri="{FF2B5EF4-FFF2-40B4-BE49-F238E27FC236}">
                <a16:creationId xmlns:a16="http://schemas.microsoft.com/office/drawing/2014/main" id="{C4742008-E4F1-429D-9D80-BDEEF3F9CBFE}"/>
              </a:ext>
            </a:extLst>
          </p:cNvPr>
          <p:cNvPicPr>
            <a:picLocks noChangeAspect="1"/>
          </p:cNvPicPr>
          <p:nvPr/>
        </p:nvPicPr>
        <p:blipFill>
          <a:blip r:embed="rId2"/>
          <a:stretch>
            <a:fillRect/>
          </a:stretch>
        </p:blipFill>
        <p:spPr>
          <a:xfrm>
            <a:off x="6845609" y="0"/>
            <a:ext cx="2298391" cy="1268078"/>
          </a:xfrm>
          <a:prstGeom prst="rect">
            <a:avLst/>
          </a:prstGeom>
        </p:spPr>
      </p:pic>
      <p:pic>
        <p:nvPicPr>
          <p:cNvPr id="1026" name="Picture 2" descr="Viešoji ir privati partnerystė | Centrinė projektų valdymo agentūra">
            <a:extLst>
              <a:ext uri="{FF2B5EF4-FFF2-40B4-BE49-F238E27FC236}">
                <a16:creationId xmlns:a16="http://schemas.microsoft.com/office/drawing/2014/main" id="{37F072D7-68A2-4E88-B186-EA26ACC8BC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872" y="3501008"/>
            <a:ext cx="2375262" cy="94049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8" name="Turinio vietos rezervavimo ženklas 7">
            <a:extLst>
              <a:ext uri="{FF2B5EF4-FFF2-40B4-BE49-F238E27FC236}">
                <a16:creationId xmlns:a16="http://schemas.microsoft.com/office/drawing/2014/main" id="{4C9EDA77-C0A4-4DCA-A047-9459E8144473}"/>
              </a:ext>
            </a:extLst>
          </p:cNvPr>
          <p:cNvSpPr>
            <a:spLocks noGrp="1"/>
          </p:cNvSpPr>
          <p:nvPr>
            <p:ph sz="quarter" idx="1"/>
          </p:nvPr>
        </p:nvSpPr>
        <p:spPr>
          <a:xfrm>
            <a:off x="251520" y="4653136"/>
            <a:ext cx="4104456" cy="151216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77500" lnSpcReduction="20000"/>
          </a:bodyPr>
          <a:lstStyle/>
          <a:p>
            <a:pPr marL="0" indent="0">
              <a:buNone/>
            </a:pPr>
            <a:r>
              <a:rPr lang="lt-LT" sz="1400" b="1" dirty="0">
                <a:solidFill>
                  <a:schemeClr val="bg1">
                    <a:lumMod val="75000"/>
                  </a:schemeClr>
                </a:solidFill>
                <a:latin typeface="Calibri Light" panose="020F0302020204030204" pitchFamily="34" charset="0"/>
                <a:cs typeface="Calibri Light" panose="020F0302020204030204" pitchFamily="34" charset="0"/>
              </a:rPr>
              <a:t>Bendras projekto biudžetas 2 408 415,00 Eur, iš jų: </a:t>
            </a:r>
          </a:p>
          <a:p>
            <a:pPr marL="0" indent="0">
              <a:buNone/>
            </a:pPr>
            <a:r>
              <a:rPr lang="lt-LT" sz="1400" b="1" dirty="0">
                <a:solidFill>
                  <a:schemeClr val="bg1">
                    <a:lumMod val="75000"/>
                  </a:schemeClr>
                </a:solidFill>
                <a:latin typeface="Calibri Light" panose="020F0302020204030204" pitchFamily="34" charset="0"/>
                <a:cs typeface="Calibri Light" panose="020F0302020204030204" pitchFamily="34" charset="0"/>
              </a:rPr>
              <a:t>ES lėšos 1 204 207 Eur</a:t>
            </a:r>
          </a:p>
          <a:p>
            <a:pPr marL="0" indent="0">
              <a:buNone/>
            </a:pPr>
            <a:r>
              <a:rPr lang="lt-LT" sz="1400" b="1" dirty="0">
                <a:solidFill>
                  <a:schemeClr val="bg1">
                    <a:lumMod val="75000"/>
                  </a:schemeClr>
                </a:solidFill>
                <a:latin typeface="Calibri Light" panose="020F0302020204030204" pitchFamily="34" charset="0"/>
                <a:cs typeface="Calibri Light" panose="020F0302020204030204" pitchFamily="34" charset="0"/>
              </a:rPr>
              <a:t>SB lėšos 1 204 207 Eur </a:t>
            </a:r>
          </a:p>
          <a:p>
            <a:pPr marL="0" indent="0">
              <a:buNone/>
            </a:pPr>
            <a:endParaRPr lang="lt-LT" sz="1400" b="1" dirty="0">
              <a:solidFill>
                <a:schemeClr val="bg1">
                  <a:lumMod val="75000"/>
                </a:schemeClr>
              </a:solidFill>
              <a:latin typeface="Calibri Light" panose="020F0302020204030204" pitchFamily="34" charset="0"/>
              <a:cs typeface="Calibri Light" panose="020F0302020204030204" pitchFamily="34" charset="0"/>
            </a:endParaRPr>
          </a:p>
          <a:p>
            <a:pPr marL="0" indent="0">
              <a:buNone/>
            </a:pPr>
            <a:r>
              <a:rPr lang="lt-LT" sz="1400" b="1" dirty="0">
                <a:solidFill>
                  <a:schemeClr val="bg1">
                    <a:lumMod val="75000"/>
                  </a:schemeClr>
                </a:solidFill>
                <a:latin typeface="Calibri Light" panose="020F0302020204030204" pitchFamily="34" charset="0"/>
                <a:cs typeface="Calibri Light" panose="020F0302020204030204" pitchFamily="34" charset="0"/>
              </a:rPr>
              <a:t>2020 m. investuota </a:t>
            </a:r>
          </a:p>
          <a:p>
            <a:pPr marL="0" indent="0">
              <a:buNone/>
            </a:pPr>
            <a:r>
              <a:rPr lang="lt-LT" sz="1400" b="1" dirty="0">
                <a:solidFill>
                  <a:schemeClr val="bg1">
                    <a:lumMod val="75000"/>
                  </a:schemeClr>
                </a:solidFill>
                <a:latin typeface="Calibri Light" panose="020F0302020204030204" pitchFamily="34" charset="0"/>
                <a:cs typeface="Calibri Light" panose="020F0302020204030204" pitchFamily="34" charset="0"/>
              </a:rPr>
              <a:t>9791,32  Eur SB lėšų</a:t>
            </a:r>
          </a:p>
        </p:txBody>
      </p:sp>
      <p:sp>
        <p:nvSpPr>
          <p:cNvPr id="9" name="Turinio vietos rezervavimo ženklas 7">
            <a:extLst>
              <a:ext uri="{FF2B5EF4-FFF2-40B4-BE49-F238E27FC236}">
                <a16:creationId xmlns:a16="http://schemas.microsoft.com/office/drawing/2014/main" id="{F5CA886A-3347-44FD-9D04-B9BAB6F06510}"/>
              </a:ext>
            </a:extLst>
          </p:cNvPr>
          <p:cNvSpPr txBox="1">
            <a:spLocks/>
          </p:cNvSpPr>
          <p:nvPr/>
        </p:nvSpPr>
        <p:spPr>
          <a:xfrm>
            <a:off x="5868144" y="1556792"/>
            <a:ext cx="3096344" cy="252028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just">
              <a:buNone/>
            </a:pPr>
            <a:r>
              <a:rPr lang="lt-LT" sz="1400" b="1" dirty="0">
                <a:solidFill>
                  <a:schemeClr val="bg1">
                    <a:lumMod val="75000"/>
                  </a:schemeClr>
                </a:solidFill>
                <a:latin typeface="Calibri Light" panose="020F0302020204030204" pitchFamily="34" charset="0"/>
                <a:cs typeface="Calibri Light" panose="020F0302020204030204" pitchFamily="34" charset="0"/>
              </a:rPr>
              <a:t>Projekto pradžia 2016 m. </a:t>
            </a:r>
          </a:p>
          <a:p>
            <a:pPr marL="0" indent="0" algn="just">
              <a:buNone/>
            </a:pPr>
            <a:r>
              <a:rPr lang="lt-LT" sz="1400" b="1" dirty="0">
                <a:solidFill>
                  <a:schemeClr val="bg1">
                    <a:lumMod val="75000"/>
                  </a:schemeClr>
                </a:solidFill>
                <a:latin typeface="Calibri Light" panose="020F0302020204030204" pitchFamily="34" charset="0"/>
                <a:cs typeface="Calibri Light" panose="020F0302020204030204" pitchFamily="34" charset="0"/>
              </a:rPr>
              <a:t>2020 m. rugpjūčio 11 d. Lietuvos Respublikos energetikos ministro įsakymu projektui „Visagino gatvių apšvietimo sistemos modernizavimas“ skirta  1 204 207 Eur Europos regioninės plėtros fondo lėšų</a:t>
            </a:r>
          </a:p>
          <a:p>
            <a:pPr marL="0" indent="0" algn="just">
              <a:buNone/>
            </a:pPr>
            <a:r>
              <a:rPr lang="lt-LT" sz="1400" b="1" dirty="0">
                <a:solidFill>
                  <a:schemeClr val="bg1">
                    <a:lumMod val="75000"/>
                  </a:schemeClr>
                </a:solidFill>
                <a:latin typeface="Calibri Light" panose="020F0302020204030204" pitchFamily="34" charset="0"/>
                <a:cs typeface="Calibri Light" panose="020F0302020204030204" pitchFamily="34" charset="0"/>
              </a:rPr>
              <a:t>Vyko privataus partnerio atrankos procedūros</a:t>
            </a:r>
          </a:p>
        </p:txBody>
      </p:sp>
      <p:pic>
        <p:nvPicPr>
          <p:cNvPr id="11" name="Picture 10">
            <a:extLst>
              <a:ext uri="{FF2B5EF4-FFF2-40B4-BE49-F238E27FC236}">
                <a16:creationId xmlns:a16="http://schemas.microsoft.com/office/drawing/2014/main" id="{F29AFEB2-E555-4EF0-86FD-57EE75D2C395}"/>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004048" y="260648"/>
            <a:ext cx="1296144" cy="79208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2" name="Picture 11">
            <a:extLst>
              <a:ext uri="{FF2B5EF4-FFF2-40B4-BE49-F238E27FC236}">
                <a16:creationId xmlns:a16="http://schemas.microsoft.com/office/drawing/2014/main" id="{5B5B743E-8194-4FA7-9943-60C489B8121D}"/>
              </a:ext>
            </a:extLst>
          </p:cNvPr>
          <p:cNvPicPr/>
          <p:nvPr/>
        </p:nvPicPr>
        <p:blipFill rotWithShape="1">
          <a:blip r:embed="rId5" cstate="print">
            <a:extLst>
              <a:ext uri="{28A0092B-C50C-407E-A947-70E740481C1C}">
                <a14:useLocalDpi xmlns:a14="http://schemas.microsoft.com/office/drawing/2010/main" val="0"/>
              </a:ext>
            </a:extLst>
          </a:blip>
          <a:srcRect t="50576"/>
          <a:stretch/>
        </p:blipFill>
        <p:spPr bwMode="auto">
          <a:xfrm>
            <a:off x="323528" y="1700808"/>
            <a:ext cx="3384375" cy="194421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pic>
        <p:nvPicPr>
          <p:cNvPr id="13" name="Picture 12">
            <a:extLst>
              <a:ext uri="{FF2B5EF4-FFF2-40B4-BE49-F238E27FC236}">
                <a16:creationId xmlns:a16="http://schemas.microsoft.com/office/drawing/2014/main" id="{4043ECCD-9213-406D-A9F0-3B1F0CC658F7}"/>
              </a:ext>
            </a:extLst>
          </p:cNvPr>
          <p:cNvPicPr/>
          <p:nvPr/>
        </p:nvPicPr>
        <p:blipFill rotWithShape="1">
          <a:blip r:embed="rId5" cstate="print">
            <a:extLst>
              <a:ext uri="{28A0092B-C50C-407E-A947-70E740481C1C}">
                <a14:useLocalDpi xmlns:a14="http://schemas.microsoft.com/office/drawing/2010/main" val="0"/>
              </a:ext>
            </a:extLst>
          </a:blip>
          <a:srcRect b="51097"/>
          <a:stretch/>
        </p:blipFill>
        <p:spPr bwMode="auto">
          <a:xfrm>
            <a:off x="5436096" y="4293096"/>
            <a:ext cx="3600400" cy="230425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2399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graphicFrame>
        <p:nvGraphicFramePr>
          <p:cNvPr id="5" name="Turinio vietos rezervavimo ženklas 4">
            <a:extLst>
              <a:ext uri="{FF2B5EF4-FFF2-40B4-BE49-F238E27FC236}">
                <a16:creationId xmlns:a16="http://schemas.microsoft.com/office/drawing/2014/main" id="{15450FF2-1A14-4574-BDDE-1E4B16771867}"/>
              </a:ext>
            </a:extLst>
          </p:cNvPr>
          <p:cNvGraphicFramePr>
            <a:graphicFrameLocks noGrp="1"/>
          </p:cNvGraphicFramePr>
          <p:nvPr>
            <p:ph sz="quarter" idx="1"/>
            <p:extLst>
              <p:ext uri="{D42A27DB-BD31-4B8C-83A1-F6EECF244321}">
                <p14:modId xmlns:p14="http://schemas.microsoft.com/office/powerpoint/2010/main" val="1189803095"/>
              </p:ext>
            </p:extLst>
          </p:nvPr>
        </p:nvGraphicFramePr>
        <p:xfrm>
          <a:off x="179512" y="2924944"/>
          <a:ext cx="4536504" cy="3384374"/>
        </p:xfrm>
        <a:graphic>
          <a:graphicData uri="http://schemas.openxmlformats.org/drawingml/2006/table">
            <a:tbl>
              <a:tblPr firstRow="1" firstCol="1" bandRow="1">
                <a:tableStyleId>{5C22544A-7EE6-4342-B048-85BDC9FD1C3A}</a:tableStyleId>
              </a:tblPr>
              <a:tblGrid>
                <a:gridCol w="798089">
                  <a:extLst>
                    <a:ext uri="{9D8B030D-6E8A-4147-A177-3AD203B41FA5}">
                      <a16:colId xmlns:a16="http://schemas.microsoft.com/office/drawing/2014/main" val="3041756664"/>
                    </a:ext>
                  </a:extLst>
                </a:gridCol>
                <a:gridCol w="1828307">
                  <a:extLst>
                    <a:ext uri="{9D8B030D-6E8A-4147-A177-3AD203B41FA5}">
                      <a16:colId xmlns:a16="http://schemas.microsoft.com/office/drawing/2014/main" val="1443859754"/>
                    </a:ext>
                  </a:extLst>
                </a:gridCol>
                <a:gridCol w="1910108">
                  <a:extLst>
                    <a:ext uri="{9D8B030D-6E8A-4147-A177-3AD203B41FA5}">
                      <a16:colId xmlns:a16="http://schemas.microsoft.com/office/drawing/2014/main" val="176783255"/>
                    </a:ext>
                  </a:extLst>
                </a:gridCol>
              </a:tblGrid>
              <a:tr h="640196">
                <a:tc>
                  <a:txBody>
                    <a:bodyPr/>
                    <a:lstStyle/>
                    <a:p>
                      <a:pPr algn="just">
                        <a:lnSpc>
                          <a:spcPct val="106000"/>
                        </a:lnSpc>
                        <a:spcAft>
                          <a:spcPts val="800"/>
                        </a:spcAft>
                      </a:pPr>
                      <a:r>
                        <a:rPr lang="lt-LT" sz="1600" kern="1200" dirty="0">
                          <a:solidFill>
                            <a:schemeClr val="tx1"/>
                          </a:solidFill>
                          <a:effectLst/>
                          <a:latin typeface="Calibri Light" panose="020F0302020204030204" pitchFamily="34" charset="0"/>
                          <a:cs typeface="Calibri Light" panose="020F0302020204030204" pitchFamily="34" charset="0"/>
                        </a:rPr>
                        <a:t>Metai </a:t>
                      </a:r>
                      <a:endParaRPr lang="lt-LT" sz="1600" dirty="0">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endParaRPr>
                    </a:p>
                  </a:txBody>
                  <a:tcPr marL="68580" marR="68580" marT="9525" marB="0"/>
                </a:tc>
                <a:tc>
                  <a:txBody>
                    <a:bodyPr/>
                    <a:lstStyle/>
                    <a:p>
                      <a:pPr algn="just">
                        <a:lnSpc>
                          <a:spcPct val="106000"/>
                        </a:lnSpc>
                        <a:spcAft>
                          <a:spcPts val="800"/>
                        </a:spcAft>
                      </a:pPr>
                      <a:r>
                        <a:rPr lang="lt-LT" sz="1600" kern="1200" dirty="0">
                          <a:solidFill>
                            <a:schemeClr val="tx1"/>
                          </a:solidFill>
                          <a:effectLst/>
                          <a:latin typeface="Calibri Light" panose="020F0302020204030204" pitchFamily="34" charset="0"/>
                          <a:cs typeface="Calibri Light" panose="020F0302020204030204" pitchFamily="34" charset="0"/>
                        </a:rPr>
                        <a:t>Valstybės investicijų programa, Eur</a:t>
                      </a:r>
                      <a:endParaRPr lang="lt-LT" sz="1600" dirty="0">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endParaRPr>
                    </a:p>
                  </a:txBody>
                  <a:tcPr marL="68580" marR="68580" marT="9525" marB="0"/>
                </a:tc>
                <a:tc>
                  <a:txBody>
                    <a:bodyPr/>
                    <a:lstStyle/>
                    <a:p>
                      <a:pPr algn="just">
                        <a:lnSpc>
                          <a:spcPct val="106000"/>
                        </a:lnSpc>
                        <a:spcAft>
                          <a:spcPts val="800"/>
                        </a:spcAft>
                      </a:pPr>
                      <a:r>
                        <a:rPr lang="lt-LT" sz="1600" kern="1200" dirty="0">
                          <a:solidFill>
                            <a:schemeClr val="tx1"/>
                          </a:solidFill>
                          <a:effectLst/>
                          <a:latin typeface="Calibri Light" panose="020F0302020204030204" pitchFamily="34" charset="0"/>
                          <a:cs typeface="Calibri Light" panose="020F0302020204030204" pitchFamily="34" charset="0"/>
                        </a:rPr>
                        <a:t>Savivaldybės biudžeto lėšos, Eur</a:t>
                      </a:r>
                      <a:endParaRPr lang="lt-LT" sz="1600" dirty="0">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endParaRPr>
                    </a:p>
                  </a:txBody>
                  <a:tcPr marL="68580" marR="68580" marT="9525" marB="0"/>
                </a:tc>
                <a:extLst>
                  <a:ext uri="{0D108BD9-81ED-4DB2-BD59-A6C34878D82A}">
                    <a16:rowId xmlns:a16="http://schemas.microsoft.com/office/drawing/2014/main" val="945196096"/>
                  </a:ext>
                </a:extLst>
              </a:tr>
              <a:tr h="275029">
                <a:tc>
                  <a:txBody>
                    <a:bodyPr/>
                    <a:lstStyle/>
                    <a:p>
                      <a:pPr algn="just">
                        <a:lnSpc>
                          <a:spcPct val="106000"/>
                        </a:lnSpc>
                      </a:pPr>
                      <a:r>
                        <a:rPr lang="lt-LT" sz="1600" kern="1200" dirty="0">
                          <a:solidFill>
                            <a:schemeClr val="tx1"/>
                          </a:solidFill>
                          <a:effectLst/>
                          <a:latin typeface="Calibri Light" panose="020F0302020204030204" pitchFamily="34" charset="0"/>
                          <a:cs typeface="Calibri Light" panose="020F0302020204030204" pitchFamily="34" charset="0"/>
                        </a:rPr>
                        <a:t>2014</a:t>
                      </a:r>
                      <a:endParaRPr lang="lt-LT" sz="1600" dirty="0">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endParaRPr>
                    </a:p>
                  </a:txBody>
                  <a:tcPr marL="68580" marR="68580" marT="9525" marB="0"/>
                </a:tc>
                <a:tc>
                  <a:txBody>
                    <a:bodyPr/>
                    <a:lstStyle/>
                    <a:p>
                      <a:pPr algn="just">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32 590,94 </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tc>
                  <a:txBody>
                    <a:bodyPr/>
                    <a:lstStyle/>
                    <a:p>
                      <a:pPr algn="just">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 </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extLst>
                  <a:ext uri="{0D108BD9-81ED-4DB2-BD59-A6C34878D82A}">
                    <a16:rowId xmlns:a16="http://schemas.microsoft.com/office/drawing/2014/main" val="200037834"/>
                  </a:ext>
                </a:extLst>
              </a:tr>
              <a:tr h="261279">
                <a:tc>
                  <a:txBody>
                    <a:bodyPr/>
                    <a:lstStyle/>
                    <a:p>
                      <a:pPr algn="just">
                        <a:lnSpc>
                          <a:spcPct val="106000"/>
                        </a:lnSpc>
                      </a:pPr>
                      <a:r>
                        <a:rPr lang="lt-LT" sz="1600" kern="1200" dirty="0">
                          <a:solidFill>
                            <a:schemeClr val="tx1"/>
                          </a:solidFill>
                          <a:effectLst/>
                          <a:latin typeface="Calibri Light" panose="020F0302020204030204" pitchFamily="34" charset="0"/>
                          <a:cs typeface="Calibri Light" panose="020F0302020204030204" pitchFamily="34" charset="0"/>
                        </a:rPr>
                        <a:t>2015</a:t>
                      </a:r>
                      <a:endParaRPr lang="lt-LT" sz="1600" dirty="0">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endParaRPr>
                    </a:p>
                  </a:txBody>
                  <a:tcPr marL="68580" marR="68580" marT="9525" marB="0"/>
                </a:tc>
                <a:tc>
                  <a:txBody>
                    <a:bodyPr/>
                    <a:lstStyle/>
                    <a:p>
                      <a:pPr algn="just">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144 810,00   </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tc>
                  <a:txBody>
                    <a:bodyPr/>
                    <a:lstStyle/>
                    <a:p>
                      <a:pPr algn="just">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 </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extLst>
                  <a:ext uri="{0D108BD9-81ED-4DB2-BD59-A6C34878D82A}">
                    <a16:rowId xmlns:a16="http://schemas.microsoft.com/office/drawing/2014/main" val="3372050244"/>
                  </a:ext>
                </a:extLst>
              </a:tr>
              <a:tr h="261279">
                <a:tc>
                  <a:txBody>
                    <a:bodyPr/>
                    <a:lstStyle/>
                    <a:p>
                      <a:pPr algn="just">
                        <a:lnSpc>
                          <a:spcPct val="106000"/>
                        </a:lnSpc>
                      </a:pPr>
                      <a:r>
                        <a:rPr lang="lt-LT" sz="1600" kern="1200" dirty="0">
                          <a:solidFill>
                            <a:schemeClr val="tx1"/>
                          </a:solidFill>
                          <a:effectLst/>
                          <a:latin typeface="Calibri Light" panose="020F0302020204030204" pitchFamily="34" charset="0"/>
                          <a:cs typeface="Calibri Light" panose="020F0302020204030204" pitchFamily="34" charset="0"/>
                        </a:rPr>
                        <a:t>2016</a:t>
                      </a:r>
                      <a:endParaRPr lang="lt-LT" sz="1600" dirty="0">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endParaRPr>
                    </a:p>
                  </a:txBody>
                  <a:tcPr marL="68580" marR="68580" marT="9525" marB="0"/>
                </a:tc>
                <a:tc>
                  <a:txBody>
                    <a:bodyPr/>
                    <a:lstStyle/>
                    <a:p>
                      <a:pPr algn="just">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337 878,89   </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tc>
                  <a:txBody>
                    <a:bodyPr/>
                    <a:lstStyle/>
                    <a:p>
                      <a:pPr algn="just">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 </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extLst>
                  <a:ext uri="{0D108BD9-81ED-4DB2-BD59-A6C34878D82A}">
                    <a16:rowId xmlns:a16="http://schemas.microsoft.com/office/drawing/2014/main" val="3744568074"/>
                  </a:ext>
                </a:extLst>
              </a:tr>
              <a:tr h="261279">
                <a:tc>
                  <a:txBody>
                    <a:bodyPr/>
                    <a:lstStyle/>
                    <a:p>
                      <a:pPr algn="just">
                        <a:lnSpc>
                          <a:spcPct val="106000"/>
                        </a:lnSpc>
                      </a:pPr>
                      <a:r>
                        <a:rPr lang="lt-LT" sz="1600" kern="1200" dirty="0">
                          <a:solidFill>
                            <a:schemeClr val="tx1"/>
                          </a:solidFill>
                          <a:effectLst/>
                          <a:latin typeface="Calibri Light" panose="020F0302020204030204" pitchFamily="34" charset="0"/>
                          <a:cs typeface="Calibri Light" panose="020F0302020204030204" pitchFamily="34" charset="0"/>
                        </a:rPr>
                        <a:t>2017</a:t>
                      </a:r>
                      <a:endParaRPr lang="lt-LT" sz="1600" dirty="0">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endParaRPr>
                    </a:p>
                  </a:txBody>
                  <a:tcPr marL="68580" marR="68580" marT="9525" marB="0"/>
                </a:tc>
                <a:tc>
                  <a:txBody>
                    <a:bodyPr/>
                    <a:lstStyle/>
                    <a:p>
                      <a:pPr algn="just">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270 000,00   </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tc>
                  <a:txBody>
                    <a:bodyPr/>
                    <a:lstStyle/>
                    <a:p>
                      <a:pPr algn="just">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12 207,21   </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extLst>
                  <a:ext uri="{0D108BD9-81ED-4DB2-BD59-A6C34878D82A}">
                    <a16:rowId xmlns:a16="http://schemas.microsoft.com/office/drawing/2014/main" val="1610700021"/>
                  </a:ext>
                </a:extLst>
              </a:tr>
              <a:tr h="261279">
                <a:tc>
                  <a:txBody>
                    <a:bodyPr/>
                    <a:lstStyle/>
                    <a:p>
                      <a:pPr algn="just">
                        <a:lnSpc>
                          <a:spcPct val="106000"/>
                        </a:lnSpc>
                      </a:pPr>
                      <a:r>
                        <a:rPr lang="lt-LT" sz="1600" kern="1200" dirty="0">
                          <a:solidFill>
                            <a:schemeClr val="tx1"/>
                          </a:solidFill>
                          <a:effectLst/>
                          <a:latin typeface="Calibri Light" panose="020F0302020204030204" pitchFamily="34" charset="0"/>
                          <a:cs typeface="Calibri Light" panose="020F0302020204030204" pitchFamily="34" charset="0"/>
                        </a:rPr>
                        <a:t>2018</a:t>
                      </a:r>
                      <a:endParaRPr lang="lt-LT" sz="1600" dirty="0">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endParaRPr>
                    </a:p>
                  </a:txBody>
                  <a:tcPr marL="68580" marR="68580" marT="9525" marB="0"/>
                </a:tc>
                <a:tc>
                  <a:txBody>
                    <a:bodyPr/>
                    <a:lstStyle/>
                    <a:p>
                      <a:pPr algn="just">
                        <a:lnSpc>
                          <a:spcPct val="106000"/>
                        </a:lnSpc>
                      </a:pPr>
                      <a:r>
                        <a:rPr lang="lt-LT" sz="1600" b="1" kern="1200">
                          <a:solidFill>
                            <a:schemeClr val="bg1"/>
                          </a:solidFill>
                          <a:effectLst/>
                          <a:latin typeface="Calibri Light" panose="020F0302020204030204" pitchFamily="34" charset="0"/>
                          <a:cs typeface="Calibri Light" panose="020F0302020204030204" pitchFamily="34" charset="0"/>
                        </a:rPr>
                        <a:t>60 000,00   </a:t>
                      </a:r>
                      <a:endParaRPr lang="lt-LT" sz="1600" b="1">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tc>
                  <a:txBody>
                    <a:bodyPr/>
                    <a:lstStyle/>
                    <a:p>
                      <a:pPr algn="just">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115 407</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extLst>
                  <a:ext uri="{0D108BD9-81ED-4DB2-BD59-A6C34878D82A}">
                    <a16:rowId xmlns:a16="http://schemas.microsoft.com/office/drawing/2014/main" val="357230039"/>
                  </a:ext>
                </a:extLst>
              </a:tr>
              <a:tr h="261279">
                <a:tc>
                  <a:txBody>
                    <a:bodyPr/>
                    <a:lstStyle/>
                    <a:p>
                      <a:pPr algn="just">
                        <a:lnSpc>
                          <a:spcPct val="106000"/>
                        </a:lnSpc>
                      </a:pPr>
                      <a:r>
                        <a:rPr lang="lt-LT" sz="1600" kern="1200" dirty="0">
                          <a:solidFill>
                            <a:schemeClr val="tx1"/>
                          </a:solidFill>
                          <a:effectLst/>
                          <a:latin typeface="Calibri Light" panose="020F0302020204030204" pitchFamily="34" charset="0"/>
                          <a:cs typeface="Calibri Light" panose="020F0302020204030204" pitchFamily="34" charset="0"/>
                        </a:rPr>
                        <a:t>2019</a:t>
                      </a:r>
                      <a:endParaRPr lang="lt-LT" sz="1600" dirty="0">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endParaRPr>
                    </a:p>
                  </a:txBody>
                  <a:tcPr marL="68580" marR="68580" marT="9525" marB="0"/>
                </a:tc>
                <a:tc>
                  <a:txBody>
                    <a:bodyPr/>
                    <a:lstStyle/>
                    <a:p>
                      <a:pPr algn="just">
                        <a:lnSpc>
                          <a:spcPct val="106000"/>
                        </a:lnSpc>
                      </a:pPr>
                      <a:r>
                        <a:rPr lang="lt-LT" sz="1600" b="1" kern="1200">
                          <a:solidFill>
                            <a:schemeClr val="bg1"/>
                          </a:solidFill>
                          <a:effectLst/>
                          <a:latin typeface="Calibri Light" panose="020F0302020204030204" pitchFamily="34" charset="0"/>
                          <a:cs typeface="Calibri Light" panose="020F0302020204030204" pitchFamily="34" charset="0"/>
                        </a:rPr>
                        <a:t>150 000</a:t>
                      </a:r>
                      <a:endParaRPr lang="lt-LT" sz="1600" b="1">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tc>
                  <a:txBody>
                    <a:bodyPr/>
                    <a:lstStyle/>
                    <a:p>
                      <a:pPr algn="just">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5 837,60</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extLst>
                  <a:ext uri="{0D108BD9-81ED-4DB2-BD59-A6C34878D82A}">
                    <a16:rowId xmlns:a16="http://schemas.microsoft.com/office/drawing/2014/main" val="1219787652"/>
                  </a:ext>
                </a:extLst>
              </a:tr>
              <a:tr h="261279">
                <a:tc>
                  <a:txBody>
                    <a:bodyPr/>
                    <a:lstStyle/>
                    <a:p>
                      <a:pPr algn="just">
                        <a:lnSpc>
                          <a:spcPct val="106000"/>
                        </a:lnSpc>
                      </a:pPr>
                      <a:r>
                        <a:rPr lang="lt-LT" sz="1600" kern="1200" dirty="0">
                          <a:solidFill>
                            <a:schemeClr val="tx1"/>
                          </a:solidFill>
                          <a:effectLst/>
                          <a:latin typeface="Calibri Light" panose="020F0302020204030204" pitchFamily="34" charset="0"/>
                          <a:cs typeface="Calibri Light" panose="020F0302020204030204" pitchFamily="34" charset="0"/>
                        </a:rPr>
                        <a:t>2020</a:t>
                      </a:r>
                      <a:endParaRPr lang="lt-LT" sz="1600" dirty="0">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endParaRPr>
                    </a:p>
                  </a:txBody>
                  <a:tcPr marL="68580" marR="68580" marT="9525" marB="0"/>
                </a:tc>
                <a:tc>
                  <a:txBody>
                    <a:bodyPr/>
                    <a:lstStyle/>
                    <a:p>
                      <a:pPr algn="just">
                        <a:lnSpc>
                          <a:spcPct val="106000"/>
                        </a:lnSpc>
                      </a:pPr>
                      <a:r>
                        <a:rPr lang="lt-LT" sz="1600" b="1" kern="1200">
                          <a:solidFill>
                            <a:schemeClr val="bg1"/>
                          </a:solidFill>
                          <a:effectLst/>
                          <a:latin typeface="Calibri Light" panose="020F0302020204030204" pitchFamily="34" charset="0"/>
                          <a:cs typeface="Calibri Light" panose="020F0302020204030204" pitchFamily="34" charset="0"/>
                        </a:rPr>
                        <a:t>615 000</a:t>
                      </a:r>
                      <a:endParaRPr lang="lt-LT" sz="1600" b="1">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tc>
                  <a:txBody>
                    <a:bodyPr/>
                    <a:lstStyle/>
                    <a:p>
                      <a:pPr algn="just">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446 220,03</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extLst>
                  <a:ext uri="{0D108BD9-81ED-4DB2-BD59-A6C34878D82A}">
                    <a16:rowId xmlns:a16="http://schemas.microsoft.com/office/drawing/2014/main" val="3718036951"/>
                  </a:ext>
                </a:extLst>
              </a:tr>
              <a:tr h="261279">
                <a:tc>
                  <a:txBody>
                    <a:bodyPr/>
                    <a:lstStyle/>
                    <a:p>
                      <a:pPr algn="l">
                        <a:lnSpc>
                          <a:spcPct val="106000"/>
                        </a:lnSpc>
                      </a:pPr>
                      <a:r>
                        <a:rPr lang="lt-LT" sz="1600" kern="1200" dirty="0">
                          <a:solidFill>
                            <a:schemeClr val="tx1"/>
                          </a:solidFill>
                          <a:effectLst/>
                          <a:latin typeface="Calibri Light" panose="020F0302020204030204" pitchFamily="34" charset="0"/>
                          <a:cs typeface="Calibri Light" panose="020F0302020204030204" pitchFamily="34" charset="0"/>
                        </a:rPr>
                        <a:t>Iš viso </a:t>
                      </a:r>
                      <a:endParaRPr lang="lt-LT" sz="1600" dirty="0">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endParaRPr>
                    </a:p>
                  </a:txBody>
                  <a:tcPr marL="68580" marR="68580" marT="9525" marB="0"/>
                </a:tc>
                <a:tc>
                  <a:txBody>
                    <a:bodyPr/>
                    <a:lstStyle/>
                    <a:p>
                      <a:pPr algn="just">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1 610 279,83</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tc>
                  <a:txBody>
                    <a:bodyPr/>
                    <a:lstStyle/>
                    <a:p>
                      <a:pPr algn="just">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579 671,84 </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extLst>
                  <a:ext uri="{0D108BD9-81ED-4DB2-BD59-A6C34878D82A}">
                    <a16:rowId xmlns:a16="http://schemas.microsoft.com/office/drawing/2014/main" val="1469633126"/>
                  </a:ext>
                </a:extLst>
              </a:tr>
              <a:tr h="640196">
                <a:tc>
                  <a:txBody>
                    <a:bodyPr/>
                    <a:lstStyle/>
                    <a:p>
                      <a:pPr>
                        <a:lnSpc>
                          <a:spcPct val="106000"/>
                        </a:lnSpc>
                      </a:pPr>
                      <a:r>
                        <a:rPr lang="lt-LT" sz="1600" kern="1200" dirty="0">
                          <a:solidFill>
                            <a:schemeClr val="tx1"/>
                          </a:solidFill>
                          <a:effectLst/>
                          <a:latin typeface="Calibri Light" panose="020F0302020204030204" pitchFamily="34" charset="0"/>
                          <a:cs typeface="Calibri Light" panose="020F0302020204030204" pitchFamily="34" charset="0"/>
                        </a:rPr>
                        <a:t>Bendra vertė</a:t>
                      </a:r>
                      <a:endParaRPr lang="lt-LT" sz="1600" dirty="0">
                        <a:solidFill>
                          <a:schemeClr val="tx1"/>
                        </a:solidFill>
                        <a:effectLst/>
                        <a:latin typeface="Calibri Light" panose="020F0302020204030204" pitchFamily="34" charset="0"/>
                        <a:ea typeface="Times New Roman" panose="02020603050405020304" pitchFamily="18" charset="0"/>
                        <a:cs typeface="Calibri Light" panose="020F0302020204030204" pitchFamily="34" charset="0"/>
                      </a:endParaRPr>
                    </a:p>
                  </a:txBody>
                  <a:tcPr marL="68580" marR="68580" marT="9525" marB="0"/>
                </a:tc>
                <a:tc gridSpan="2">
                  <a:txBody>
                    <a:bodyPr/>
                    <a:lstStyle/>
                    <a:p>
                      <a:pPr>
                        <a:lnSpc>
                          <a:spcPct val="106000"/>
                        </a:lnSpc>
                      </a:pPr>
                      <a:r>
                        <a:rPr lang="lt-LT" sz="1600" b="1" kern="1200" dirty="0">
                          <a:solidFill>
                            <a:schemeClr val="bg1"/>
                          </a:solidFill>
                          <a:effectLst/>
                          <a:latin typeface="Calibri Light" panose="020F0302020204030204" pitchFamily="34" charset="0"/>
                          <a:cs typeface="Calibri Light" panose="020F0302020204030204" pitchFamily="34" charset="0"/>
                        </a:rPr>
                        <a:t>2 189 951,67</a:t>
                      </a:r>
                      <a:endParaRPr lang="lt-LT" sz="1600" b="1" dirty="0">
                        <a:solidFill>
                          <a:schemeClr val="bg1"/>
                        </a:solidFill>
                        <a:effectLst/>
                        <a:latin typeface="Calibri Light" panose="020F0302020204030204" pitchFamily="34" charset="0"/>
                        <a:ea typeface="+mn-ea"/>
                        <a:cs typeface="Calibri Light" panose="020F0302020204030204" pitchFamily="34" charset="0"/>
                      </a:endParaRPr>
                    </a:p>
                  </a:txBody>
                  <a:tcPr marL="68580" marR="68580" marT="9525" marB="0">
                    <a:solidFill>
                      <a:schemeClr val="tx1"/>
                    </a:solidFill>
                  </a:tcPr>
                </a:tc>
                <a:tc hMerge="1">
                  <a:txBody>
                    <a:bodyPr/>
                    <a:lstStyle/>
                    <a:p>
                      <a:endParaRPr lang="lt-LT"/>
                    </a:p>
                  </a:txBody>
                  <a:tcPr/>
                </a:tc>
                <a:extLst>
                  <a:ext uri="{0D108BD9-81ED-4DB2-BD59-A6C34878D82A}">
                    <a16:rowId xmlns:a16="http://schemas.microsoft.com/office/drawing/2014/main" val="1892029703"/>
                  </a:ext>
                </a:extLst>
              </a:tr>
            </a:tbl>
          </a:graphicData>
        </a:graphic>
      </p:graphicFrame>
      <p:sp>
        <p:nvSpPr>
          <p:cNvPr id="4" name="Pavadinimas 3">
            <a:extLst>
              <a:ext uri="{FF2B5EF4-FFF2-40B4-BE49-F238E27FC236}">
                <a16:creationId xmlns:a16="http://schemas.microsoft.com/office/drawing/2014/main" id="{DAFF2625-4ABC-49B1-B3F8-8C5E7A10C3D4}"/>
              </a:ext>
            </a:extLst>
          </p:cNvPr>
          <p:cNvSpPr>
            <a:spLocks noGrp="1"/>
          </p:cNvSpPr>
          <p:nvPr>
            <p:ph type="title"/>
          </p:nvPr>
        </p:nvSpPr>
        <p:spPr>
          <a:xfrm>
            <a:off x="179512" y="188640"/>
            <a:ext cx="5328592"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spcBef>
                <a:spcPts val="0"/>
              </a:spcBef>
              <a:defRPr/>
            </a:pPr>
            <a:r>
              <a:rPr lang="lt-LT" sz="1600" b="1" dirty="0">
                <a:solidFill>
                  <a:schemeClr val="bg1">
                    <a:lumMod val="75000"/>
                  </a:schemeClr>
                </a:solidFill>
                <a:latin typeface="Calibri Light" panose="020F0302020204030204" pitchFamily="34" charset="0"/>
                <a:cs typeface="Calibri Light" panose="020F0302020204030204" pitchFamily="34" charset="0"/>
              </a:rPr>
              <a:t>PROJEKTAS „IRKLAVIMO BAZĖS ĮRENGIMAS VISAGINO EŽERO PAKRANTĖJE“ </a:t>
            </a:r>
          </a:p>
        </p:txBody>
      </p:sp>
      <p:sp>
        <p:nvSpPr>
          <p:cNvPr id="6" name="Turinio vietos rezervavimo ženklas 7">
            <a:extLst>
              <a:ext uri="{FF2B5EF4-FFF2-40B4-BE49-F238E27FC236}">
                <a16:creationId xmlns:a16="http://schemas.microsoft.com/office/drawing/2014/main" id="{EC6989D2-001B-4C6B-AC9C-D75B2E794D85}"/>
              </a:ext>
            </a:extLst>
          </p:cNvPr>
          <p:cNvSpPr txBox="1">
            <a:spLocks/>
          </p:cNvSpPr>
          <p:nvPr/>
        </p:nvSpPr>
        <p:spPr>
          <a:xfrm>
            <a:off x="107504" y="1772816"/>
            <a:ext cx="4680520"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buFont typeface="Wingdings"/>
              <a:buNone/>
            </a:pPr>
            <a:r>
              <a:rPr lang="lt-LT" sz="1400" b="1" dirty="0">
                <a:solidFill>
                  <a:schemeClr val="bg1">
                    <a:lumMod val="75000"/>
                  </a:schemeClr>
                </a:solidFill>
                <a:latin typeface="Calibri Light" panose="020F0302020204030204" pitchFamily="34" charset="0"/>
                <a:cs typeface="Calibri Light" panose="020F0302020204030204" pitchFamily="34" charset="0"/>
              </a:rPr>
              <a:t>2020 m. buvo baigtas projekto „Irklavimo bazės įrengimas Visagino ežero pakrantėje“ įgyvendinimas</a:t>
            </a:r>
          </a:p>
        </p:txBody>
      </p:sp>
      <p:pic>
        <p:nvPicPr>
          <p:cNvPr id="8" name="Paveikslėlis 7" descr="Paveikslėlis, kuriame yra sniegas, laukas, gamta, slidinėjimas&#10;&#10;Automatiškai sugeneruotas aprašymas">
            <a:extLst>
              <a:ext uri="{FF2B5EF4-FFF2-40B4-BE49-F238E27FC236}">
                <a16:creationId xmlns:a16="http://schemas.microsoft.com/office/drawing/2014/main" id="{1785B56E-3B24-4CC2-87D9-60205F8855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4048" y="1916832"/>
            <a:ext cx="3888432" cy="352839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2" name="Grafinis elementas 11" descr="Sailboat with solid fill">
            <a:extLst>
              <a:ext uri="{FF2B5EF4-FFF2-40B4-BE49-F238E27FC236}">
                <a16:creationId xmlns:a16="http://schemas.microsoft.com/office/drawing/2014/main" id="{A5190047-A3EB-4D90-A20C-3726B23A7FA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88224" y="5805264"/>
            <a:ext cx="914400" cy="914400"/>
          </a:xfrm>
          <a:prstGeom prst="rect">
            <a:avLst/>
          </a:prstGeom>
        </p:spPr>
      </p:pic>
      <p:pic>
        <p:nvPicPr>
          <p:cNvPr id="14" name="Grafinis elementas 13" descr="Dumbbell with solid fill">
            <a:extLst>
              <a:ext uri="{FF2B5EF4-FFF2-40B4-BE49-F238E27FC236}">
                <a16:creationId xmlns:a16="http://schemas.microsoft.com/office/drawing/2014/main" id="{C8ACAEED-62E2-4823-9583-4F83A88E461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12360" y="5805264"/>
            <a:ext cx="914400" cy="914400"/>
          </a:xfrm>
          <a:prstGeom prst="rect">
            <a:avLst/>
          </a:prstGeom>
        </p:spPr>
      </p:pic>
      <p:pic>
        <p:nvPicPr>
          <p:cNvPr id="16" name="Grafinis elementas 15" descr="Canoe with solid fill">
            <a:extLst>
              <a:ext uri="{FF2B5EF4-FFF2-40B4-BE49-F238E27FC236}">
                <a16:creationId xmlns:a16="http://schemas.microsoft.com/office/drawing/2014/main" id="{1B3F9981-6F03-4DBB-9D2B-2F75F19783E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64088" y="5805264"/>
            <a:ext cx="914400" cy="914400"/>
          </a:xfrm>
          <a:prstGeom prst="rect">
            <a:avLst/>
          </a:prstGeom>
        </p:spPr>
      </p:pic>
      <p:pic>
        <p:nvPicPr>
          <p:cNvPr id="20" name="Paveikslėlis 19" descr="Paveikslėlis, kuriame yra žinutė, iliustracija&#10;&#10;Automatiškai sugeneruotas aprašymas">
            <a:extLst>
              <a:ext uri="{FF2B5EF4-FFF2-40B4-BE49-F238E27FC236}">
                <a16:creationId xmlns:a16="http://schemas.microsoft.com/office/drawing/2014/main" id="{9BBCA9B1-47F6-4B01-857D-102DE7852B6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28384" y="260648"/>
            <a:ext cx="581025" cy="666750"/>
          </a:xfrm>
          <a:prstGeom prst="rect">
            <a:avLst/>
          </a:prstGeom>
        </p:spPr>
      </p:pic>
      <p:pic>
        <p:nvPicPr>
          <p:cNvPr id="22" name="Paveikslėlis 21">
            <a:extLst>
              <a:ext uri="{FF2B5EF4-FFF2-40B4-BE49-F238E27FC236}">
                <a16:creationId xmlns:a16="http://schemas.microsoft.com/office/drawing/2014/main" id="{13436D04-5CD3-4AEF-AD95-5C1B7459016D}"/>
              </a:ext>
            </a:extLst>
          </p:cNvPr>
          <p:cNvPicPr>
            <a:picLocks noChangeAspect="1"/>
          </p:cNvPicPr>
          <p:nvPr/>
        </p:nvPicPr>
        <p:blipFill>
          <a:blip r:embed="rId10"/>
          <a:stretch>
            <a:fillRect/>
          </a:stretch>
        </p:blipFill>
        <p:spPr>
          <a:xfrm>
            <a:off x="5652120" y="260648"/>
            <a:ext cx="2114550" cy="704850"/>
          </a:xfrm>
          <a:prstGeom prst="rect">
            <a:avLst/>
          </a:prstGeom>
        </p:spPr>
      </p:pic>
    </p:spTree>
    <p:extLst>
      <p:ext uri="{BB962C8B-B14F-4D97-AF65-F5344CB8AC3E}">
        <p14:creationId xmlns:p14="http://schemas.microsoft.com/office/powerpoint/2010/main" val="186990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5" name="Pavadinimas 3">
            <a:extLst>
              <a:ext uri="{FF2B5EF4-FFF2-40B4-BE49-F238E27FC236}">
                <a16:creationId xmlns:a16="http://schemas.microsoft.com/office/drawing/2014/main" id="{FD9775E9-2F92-4E00-8531-C5FFCFB724EF}"/>
              </a:ext>
            </a:extLst>
          </p:cNvPr>
          <p:cNvSpPr>
            <a:spLocks noGrp="1"/>
          </p:cNvSpPr>
          <p:nvPr>
            <p:ph type="title"/>
          </p:nvPr>
        </p:nvSpPr>
        <p:spPr>
          <a:xfrm>
            <a:off x="467544" y="188640"/>
            <a:ext cx="4896544"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spcBef>
                <a:spcPts val="0"/>
              </a:spcBef>
              <a:defRPr/>
            </a:pPr>
            <a:r>
              <a:rPr lang="lt-LT" sz="2400" b="1" dirty="0">
                <a:solidFill>
                  <a:schemeClr val="bg1">
                    <a:lumMod val="75000"/>
                  </a:schemeClr>
                </a:solidFill>
                <a:latin typeface="Calibri Light" panose="020F0302020204030204" pitchFamily="34" charset="0"/>
                <a:cs typeface="Calibri Light" panose="020F0302020204030204" pitchFamily="34" charset="0"/>
              </a:rPr>
              <a:t>KELIŲ IR GATVIŲ PRIEŽIŪRA</a:t>
            </a:r>
          </a:p>
        </p:txBody>
      </p:sp>
      <p:pic>
        <p:nvPicPr>
          <p:cNvPr id="6" name="Grafinis elementas 5" descr="Fork In Road with solid fill">
            <a:extLst>
              <a:ext uri="{FF2B5EF4-FFF2-40B4-BE49-F238E27FC236}">
                <a16:creationId xmlns:a16="http://schemas.microsoft.com/office/drawing/2014/main" id="{9ECBEC0B-C1DE-461F-930C-21E678DCFD6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724128" y="188640"/>
            <a:ext cx="914400" cy="914400"/>
          </a:xfrm>
          <a:prstGeom prst="rect">
            <a:avLst/>
          </a:prstGeom>
        </p:spPr>
      </p:pic>
      <p:sp>
        <p:nvSpPr>
          <p:cNvPr id="12" name="Turinio vietos rezervavimo ženklas 7">
            <a:extLst>
              <a:ext uri="{FF2B5EF4-FFF2-40B4-BE49-F238E27FC236}">
                <a16:creationId xmlns:a16="http://schemas.microsoft.com/office/drawing/2014/main" id="{ECE8C77D-1782-4E5F-B087-72AE5FA9EAA6}"/>
              </a:ext>
            </a:extLst>
          </p:cNvPr>
          <p:cNvSpPr txBox="1">
            <a:spLocks/>
          </p:cNvSpPr>
          <p:nvPr/>
        </p:nvSpPr>
        <p:spPr>
          <a:xfrm>
            <a:off x="251520" y="1628800"/>
            <a:ext cx="3960440" cy="273630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lgn="just">
              <a:buNone/>
            </a:pPr>
            <a:r>
              <a:rPr lang="lt-LT" sz="1200" b="1" dirty="0">
                <a:solidFill>
                  <a:schemeClr val="bg1">
                    <a:lumMod val="75000"/>
                  </a:schemeClr>
                </a:solidFill>
                <a:latin typeface="Calibri Light" panose="020F0302020204030204" pitchFamily="34" charset="0"/>
                <a:cs typeface="Calibri Light" panose="020F0302020204030204" pitchFamily="34" charset="0"/>
              </a:rPr>
              <a:t>Kelių priežiūros ir plėtros programos lėšomis  įvykdyta darbų už 576 379,54 Eur:</a:t>
            </a:r>
          </a:p>
          <a:p>
            <a:pPr marL="0" indent="0" algn="just">
              <a:buNone/>
            </a:pPr>
            <a:r>
              <a:rPr lang="lt-LT" sz="1200" b="1" dirty="0">
                <a:solidFill>
                  <a:schemeClr val="bg1">
                    <a:lumMod val="75000"/>
                  </a:schemeClr>
                </a:solidFill>
                <a:latin typeface="Calibri Light" panose="020F0302020204030204" pitchFamily="34" charset="0"/>
                <a:cs typeface="Calibri Light" panose="020F0302020204030204" pitchFamily="34" charset="0"/>
              </a:rPr>
              <a:t> parengti įvažiavimo į kiemą Nr. 312 Visagine, nuo Jaunystės g. iki Draugystės g.  ir įvažiavimo į kiemą Nr. 109 ir Nr. 112 (nuo Veteranų g. iki Visagino g. 16) techniniai projektai ir atliktos jų ekspertizės </a:t>
            </a:r>
          </a:p>
          <a:p>
            <a:pPr marL="0" indent="0" algn="just">
              <a:buNone/>
            </a:pPr>
            <a:r>
              <a:rPr lang="lt-LT" sz="1200" b="1" dirty="0">
                <a:solidFill>
                  <a:schemeClr val="bg1">
                    <a:lumMod val="75000"/>
                  </a:schemeClr>
                </a:solidFill>
                <a:latin typeface="Calibri Light" panose="020F0302020204030204" pitchFamily="34" charset="0"/>
                <a:cs typeface="Calibri Light" panose="020F0302020204030204" pitchFamily="34" charset="0"/>
              </a:rPr>
              <a:t>atlikti Geležinkelio g., Sandėlių g. Karlų kaime paprastieji remontai</a:t>
            </a:r>
          </a:p>
          <a:p>
            <a:pPr marL="0" indent="0" algn="just">
              <a:buNone/>
            </a:pPr>
            <a:r>
              <a:rPr lang="lt-LT" sz="1200" b="1" dirty="0">
                <a:solidFill>
                  <a:schemeClr val="bg1">
                    <a:lumMod val="75000"/>
                  </a:schemeClr>
                </a:solidFill>
                <a:latin typeface="Calibri Light" panose="020F0302020204030204" pitchFamily="34" charset="0"/>
                <a:cs typeface="Calibri Light" panose="020F0302020204030204" pitchFamily="34" charset="0"/>
              </a:rPr>
              <a:t>atliktas Festivalio gatvės paprastasis remontas (nuo Festivalio g. 6 iki Kosmoso g.)</a:t>
            </a:r>
          </a:p>
          <a:p>
            <a:pPr marL="0" indent="0" algn="just">
              <a:buNone/>
            </a:pPr>
            <a:r>
              <a:rPr lang="lt-LT" sz="1200" b="1" dirty="0">
                <a:solidFill>
                  <a:schemeClr val="bg1">
                    <a:lumMod val="75000"/>
                  </a:schemeClr>
                </a:solidFill>
                <a:latin typeface="Calibri Light" panose="020F0302020204030204" pitchFamily="34" charset="0"/>
                <a:cs typeface="Calibri Light" panose="020F0302020204030204" pitchFamily="34" charset="0"/>
              </a:rPr>
              <a:t>taip pat buvo atliekami </a:t>
            </a:r>
            <a:r>
              <a:rPr lang="lt-LT" sz="1200" b="1" dirty="0" err="1">
                <a:solidFill>
                  <a:schemeClr val="bg1">
                    <a:lumMod val="75000"/>
                  </a:schemeClr>
                </a:solidFill>
                <a:latin typeface="Calibri Light" panose="020F0302020204030204" pitchFamily="34" charset="0"/>
                <a:cs typeface="Calibri Light" panose="020F0302020204030204" pitchFamily="34" charset="0"/>
              </a:rPr>
              <a:t>išdaužų</a:t>
            </a:r>
            <a:r>
              <a:rPr lang="lt-LT" sz="1200" b="1" dirty="0">
                <a:solidFill>
                  <a:schemeClr val="bg1">
                    <a:lumMod val="75000"/>
                  </a:schemeClr>
                </a:solidFill>
                <a:latin typeface="Calibri Light" panose="020F0302020204030204" pitchFamily="34" charset="0"/>
                <a:cs typeface="Calibri Light" panose="020F0302020204030204" pitchFamily="34" charset="0"/>
              </a:rPr>
              <a:t> remonto ir ženklinimo darbai </a:t>
            </a:r>
          </a:p>
        </p:txBody>
      </p:sp>
      <p:sp>
        <p:nvSpPr>
          <p:cNvPr id="13" name="Turinio vietos rezervavimo ženklas 7">
            <a:extLst>
              <a:ext uri="{FF2B5EF4-FFF2-40B4-BE49-F238E27FC236}">
                <a16:creationId xmlns:a16="http://schemas.microsoft.com/office/drawing/2014/main" id="{C9A75D8E-A5FC-4574-AE94-A7E8E75E44F5}"/>
              </a:ext>
            </a:extLst>
          </p:cNvPr>
          <p:cNvSpPr txBox="1">
            <a:spLocks/>
          </p:cNvSpPr>
          <p:nvPr/>
        </p:nvSpPr>
        <p:spPr>
          <a:xfrm>
            <a:off x="4572000" y="1628800"/>
            <a:ext cx="4176464" cy="295232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buNone/>
            </a:pPr>
            <a:endParaRPr lang="lt-LT" sz="1200" b="1" dirty="0"/>
          </a:p>
          <a:p>
            <a:pPr marL="0" indent="0">
              <a:buNone/>
            </a:pPr>
            <a:r>
              <a:rPr lang="lt-LT" sz="1200" b="1" dirty="0">
                <a:solidFill>
                  <a:schemeClr val="bg1">
                    <a:lumMod val="75000"/>
                  </a:schemeClr>
                </a:solidFill>
                <a:latin typeface="Calibri Light" panose="020F0302020204030204" pitchFamily="34" charset="0"/>
                <a:cs typeface="Calibri Light" panose="020F0302020204030204" pitchFamily="34" charset="0"/>
              </a:rPr>
              <a:t>Kelių priežiūros ir plėtros programos rezervo  lėšomis įvykdyta darbų už 224 497,12 Eur:</a:t>
            </a:r>
          </a:p>
          <a:p>
            <a:pPr marL="0" indent="0">
              <a:buNone/>
            </a:pPr>
            <a:r>
              <a:rPr lang="lt-LT" sz="1200" b="1" dirty="0">
                <a:solidFill>
                  <a:schemeClr val="bg1">
                    <a:lumMod val="75000"/>
                  </a:schemeClr>
                </a:solidFill>
                <a:latin typeface="Calibri Light" panose="020F0302020204030204" pitchFamily="34" charset="0"/>
                <a:cs typeface="Calibri Light" panose="020F0302020204030204" pitchFamily="34" charset="0"/>
              </a:rPr>
              <a:t> buvo vykdomi Vietinės reikšmės kelio nuo Dūkšto kelio (1718-1), statybos darbai ir valstybinės reikšmės krašto kelio Nr. 177 Visaginas – Ignalinos AE paprastojo remonto darbai įrengiant  nuovažą kelio 1,103 km kairėje pusėje, statybos darbai (atlikta apie 56 proc. darbų)</a:t>
            </a:r>
          </a:p>
          <a:p>
            <a:pPr marL="0" indent="0">
              <a:buNone/>
            </a:pPr>
            <a:r>
              <a:rPr lang="lt-LT" sz="1200" b="1" dirty="0">
                <a:solidFill>
                  <a:schemeClr val="bg1">
                    <a:lumMod val="75000"/>
                  </a:schemeClr>
                </a:solidFill>
                <a:latin typeface="Calibri Light" panose="020F0302020204030204" pitchFamily="34" charset="0"/>
                <a:cs typeface="Calibri Light" panose="020F0302020204030204" pitchFamily="34" charset="0"/>
              </a:rPr>
              <a:t>Vietinės reikšmės keliui 1718-1 Dūkšto kelias tiesti parengtas techninis projektas ir atlikta ekspertizė</a:t>
            </a:r>
          </a:p>
          <a:p>
            <a:pPr marL="0" indent="0">
              <a:buNone/>
            </a:pPr>
            <a:r>
              <a:rPr lang="lt-LT" sz="1200" b="1" dirty="0">
                <a:solidFill>
                  <a:schemeClr val="bg1">
                    <a:lumMod val="75000"/>
                  </a:schemeClr>
                </a:solidFill>
                <a:latin typeface="Calibri Light" panose="020F0302020204030204" pitchFamily="34" charset="0"/>
                <a:cs typeface="Calibri Light" panose="020F0302020204030204" pitchFamily="34" charset="0"/>
              </a:rPr>
              <a:t>Visagino miesto </a:t>
            </a:r>
            <a:r>
              <a:rPr lang="lt-LT" sz="1200" b="1" dirty="0" err="1">
                <a:solidFill>
                  <a:schemeClr val="bg1">
                    <a:lumMod val="75000"/>
                  </a:schemeClr>
                </a:solidFill>
                <a:latin typeface="Calibri Light" panose="020F0302020204030204" pitchFamily="34" charset="0"/>
                <a:cs typeface="Calibri Light" panose="020F0302020204030204" pitchFamily="34" charset="0"/>
              </a:rPr>
              <a:t>Tumelinos</a:t>
            </a:r>
            <a:r>
              <a:rPr lang="lt-LT" sz="1200" b="1" dirty="0">
                <a:solidFill>
                  <a:schemeClr val="bg1">
                    <a:lumMod val="75000"/>
                  </a:schemeClr>
                </a:solidFill>
                <a:latin typeface="Calibri Light" panose="020F0302020204030204" pitchFamily="34" charset="0"/>
                <a:cs typeface="Calibri Light" panose="020F0302020204030204" pitchFamily="34" charset="0"/>
              </a:rPr>
              <a:t> g., esančios sodininkų bendrijoje ,,Vyšnia“, kapitaliniam remontui parengtas techninis projektas ir atlikta ekspertizė</a:t>
            </a:r>
          </a:p>
          <a:p>
            <a:pPr marL="0" indent="0">
              <a:buNone/>
            </a:pPr>
            <a:endParaRPr lang="lt-LT" sz="1200" b="1" dirty="0"/>
          </a:p>
        </p:txBody>
      </p:sp>
      <p:sp>
        <p:nvSpPr>
          <p:cNvPr id="14" name="Turinio vietos rezervavimo ženklas 7">
            <a:extLst>
              <a:ext uri="{FF2B5EF4-FFF2-40B4-BE49-F238E27FC236}">
                <a16:creationId xmlns:a16="http://schemas.microsoft.com/office/drawing/2014/main" id="{8A684B82-043A-4FC5-8D05-0D6BC914B9E2}"/>
              </a:ext>
            </a:extLst>
          </p:cNvPr>
          <p:cNvSpPr txBox="1">
            <a:spLocks/>
          </p:cNvSpPr>
          <p:nvPr/>
        </p:nvSpPr>
        <p:spPr>
          <a:xfrm>
            <a:off x="179512" y="4509120"/>
            <a:ext cx="3888432" cy="223224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buNone/>
            </a:pPr>
            <a:r>
              <a:rPr lang="lt-LT" sz="1200" b="1" dirty="0">
                <a:solidFill>
                  <a:schemeClr val="bg1">
                    <a:lumMod val="75000"/>
                  </a:schemeClr>
                </a:solidFill>
                <a:latin typeface="Calibri Light" panose="020F0302020204030204" pitchFamily="34" charset="0"/>
                <a:cs typeface="Calibri Light" panose="020F0302020204030204" pitchFamily="34" charset="0"/>
              </a:rPr>
              <a:t>Ekonomikos skatinimo ir </a:t>
            </a:r>
            <a:r>
              <a:rPr lang="lt-LT" sz="1200" b="1" dirty="0" err="1">
                <a:solidFill>
                  <a:schemeClr val="bg1">
                    <a:lumMod val="75000"/>
                  </a:schemeClr>
                </a:solidFill>
                <a:latin typeface="Calibri Light" panose="020F0302020204030204" pitchFamily="34" charset="0"/>
                <a:cs typeface="Calibri Light" panose="020F0302020204030204" pitchFamily="34" charset="0"/>
              </a:rPr>
              <a:t>koronaviruso</a:t>
            </a:r>
            <a:r>
              <a:rPr lang="lt-LT" sz="1200" b="1" dirty="0">
                <a:solidFill>
                  <a:schemeClr val="bg1">
                    <a:lumMod val="75000"/>
                  </a:schemeClr>
                </a:solidFill>
                <a:latin typeface="Calibri Light" panose="020F0302020204030204" pitchFamily="34" charset="0"/>
                <a:cs typeface="Calibri Light" panose="020F0302020204030204" pitchFamily="34" charset="0"/>
              </a:rPr>
              <a:t> (COVID-19) plitimo sukeltų pasekmių mažinimo priemonių plano lėšų skirtų kelių rekonstravimo darbams įvykdyta darbų už 85 181,91 Eur:</a:t>
            </a:r>
          </a:p>
          <a:p>
            <a:pPr marL="0" indent="0">
              <a:buNone/>
            </a:pPr>
            <a:r>
              <a:rPr lang="lt-LT" sz="1200" b="1" dirty="0">
                <a:solidFill>
                  <a:schemeClr val="bg1">
                    <a:lumMod val="75000"/>
                  </a:schemeClr>
                </a:solidFill>
                <a:latin typeface="Calibri Light" panose="020F0302020204030204" pitchFamily="34" charset="0"/>
                <a:cs typeface="Calibri Light" panose="020F0302020204030204" pitchFamily="34" charset="0"/>
              </a:rPr>
              <a:t> atlikti Visagino miesto dviračių tako Nr. 108 „Dviračių takas nuo Parko g. 12 A link Kosmoso g. 1“ rekonstravimo darbai  </a:t>
            </a:r>
          </a:p>
          <a:p>
            <a:pPr marL="0" indent="0">
              <a:buNone/>
            </a:pPr>
            <a:r>
              <a:rPr lang="lt-LT" sz="1200" b="1" dirty="0">
                <a:solidFill>
                  <a:schemeClr val="bg1">
                    <a:lumMod val="75000"/>
                  </a:schemeClr>
                </a:solidFill>
                <a:latin typeface="Calibri Light" panose="020F0302020204030204" pitchFamily="34" charset="0"/>
                <a:cs typeface="Calibri Light" panose="020F0302020204030204" pitchFamily="34" charset="0"/>
              </a:rPr>
              <a:t>atlikti Karlų kaimo Karlų g. (Nr. 81) kelio kapitalinio remonto darbai </a:t>
            </a:r>
          </a:p>
        </p:txBody>
      </p:sp>
      <p:sp>
        <p:nvSpPr>
          <p:cNvPr id="15" name="Turinio vietos rezervavimo ženklas 7">
            <a:extLst>
              <a:ext uri="{FF2B5EF4-FFF2-40B4-BE49-F238E27FC236}">
                <a16:creationId xmlns:a16="http://schemas.microsoft.com/office/drawing/2014/main" id="{AAE8101D-930D-41BC-B123-D2C5AD6C6D3F}"/>
              </a:ext>
            </a:extLst>
          </p:cNvPr>
          <p:cNvSpPr txBox="1">
            <a:spLocks/>
          </p:cNvSpPr>
          <p:nvPr/>
        </p:nvSpPr>
        <p:spPr>
          <a:xfrm>
            <a:off x="4788024" y="4869160"/>
            <a:ext cx="3096344" cy="108012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lt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lt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lt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lt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lt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lt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lt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lt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lt1"/>
                </a:solidFill>
                <a:latin typeface="+mn-lt"/>
                <a:ea typeface="+mn-ea"/>
                <a:cs typeface="+mn-cs"/>
              </a:defRPr>
            </a:lvl9pPr>
          </a:lstStyle>
          <a:p>
            <a:pPr marL="0" indent="0">
              <a:buNone/>
            </a:pPr>
            <a:r>
              <a:rPr lang="lt-LT" sz="1200" b="1" dirty="0">
                <a:solidFill>
                  <a:schemeClr val="bg1">
                    <a:lumMod val="75000"/>
                  </a:schemeClr>
                </a:solidFill>
                <a:latin typeface="Calibri Light" panose="020F0302020204030204" pitchFamily="34" charset="0"/>
                <a:cs typeface="Calibri Light" panose="020F0302020204030204" pitchFamily="34" charset="0"/>
              </a:rPr>
              <a:t>Iš viso 2020 m. panaudota 886 058,57 Eur</a:t>
            </a:r>
          </a:p>
        </p:txBody>
      </p:sp>
      <p:pic>
        <p:nvPicPr>
          <p:cNvPr id="17" name="Grafinis elementas 16" descr="Fork In Road with solid fill">
            <a:extLst>
              <a:ext uri="{FF2B5EF4-FFF2-40B4-BE49-F238E27FC236}">
                <a16:creationId xmlns:a16="http://schemas.microsoft.com/office/drawing/2014/main" id="{0EB0C052-DF17-4CCE-92B9-4E24F48DB9A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948264" y="188640"/>
            <a:ext cx="914400" cy="914400"/>
          </a:xfrm>
          <a:prstGeom prst="rect">
            <a:avLst/>
          </a:prstGeom>
        </p:spPr>
      </p:pic>
    </p:spTree>
    <p:extLst>
      <p:ext uri="{BB962C8B-B14F-4D97-AF65-F5344CB8AC3E}">
        <p14:creationId xmlns:p14="http://schemas.microsoft.com/office/powerpoint/2010/main" val="2178474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1F8A1820-7612-49C6-A777-1EF69B2CEDA4}"/>
              </a:ext>
            </a:extLst>
          </p:cNvPr>
          <p:cNvSpPr>
            <a:spLocks noGrp="1"/>
          </p:cNvSpPr>
          <p:nvPr>
            <p:ph type="title"/>
          </p:nvPr>
        </p:nvSpPr>
        <p:spPr/>
        <p:txBody>
          <a:bodyPr>
            <a:normAutofit/>
          </a:bodyPr>
          <a:lstStyle/>
          <a:p>
            <a:r>
              <a:rPr lang="lt-LT" sz="2800" b="1" dirty="0">
                <a:solidFill>
                  <a:schemeClr val="bg1">
                    <a:lumMod val="75000"/>
                  </a:schemeClr>
                </a:solidFill>
                <a:latin typeface="Calibri Light" panose="020F0302020204030204" pitchFamily="34" charset="0"/>
                <a:ea typeface="+mn-ea"/>
                <a:cs typeface="Calibri Light" panose="020F0302020204030204" pitchFamily="34" charset="0"/>
              </a:rPr>
              <a:t>Ačiū už dėmesį</a:t>
            </a:r>
          </a:p>
        </p:txBody>
      </p:sp>
      <p:sp>
        <p:nvSpPr>
          <p:cNvPr id="3" name="Turinio vietos rezervavimo ženklas 2">
            <a:extLst>
              <a:ext uri="{FF2B5EF4-FFF2-40B4-BE49-F238E27FC236}">
                <a16:creationId xmlns:a16="http://schemas.microsoft.com/office/drawing/2014/main" id="{F97DF34D-8A70-487F-B361-21CC81DE6409}"/>
              </a:ext>
            </a:extLst>
          </p:cNvPr>
          <p:cNvSpPr>
            <a:spLocks noGrp="1"/>
          </p:cNvSpPr>
          <p:nvPr>
            <p:ph sz="quarter" idx="1"/>
          </p:nvPr>
        </p:nvSpPr>
        <p:spPr>
          <a:xfrm>
            <a:off x="0" y="1600200"/>
            <a:ext cx="9144000" cy="5257800"/>
          </a:xfrm>
        </p:spPr>
        <p:txBody>
          <a:bodyPr>
            <a:normAutofit/>
          </a:bodyPr>
          <a:lstStyle/>
          <a:p>
            <a:pPr marL="0" indent="0">
              <a:buNone/>
            </a:pPr>
            <a:endParaRPr lang="lt-LT" sz="2000" b="1" dirty="0">
              <a:solidFill>
                <a:schemeClr val="bg1">
                  <a:lumMod val="75000"/>
                </a:schemeClr>
              </a:solidFill>
              <a:latin typeface="Calibri Light" panose="020F0302020204030204" pitchFamily="34" charset="0"/>
              <a:cs typeface="Calibri Light" panose="020F0302020204030204" pitchFamily="34" charset="0"/>
            </a:endParaRPr>
          </a:p>
          <a:p>
            <a:pPr marL="0" indent="0">
              <a:buNone/>
            </a:pPr>
            <a:r>
              <a:rPr lang="lt-LT" sz="2000" b="1" dirty="0">
                <a:solidFill>
                  <a:schemeClr val="bg1">
                    <a:lumMod val="75000"/>
                  </a:schemeClr>
                </a:solidFill>
                <a:latin typeface="Calibri Light" panose="020F0302020204030204" pitchFamily="34" charset="0"/>
                <a:cs typeface="Calibri Light" panose="020F0302020204030204" pitchFamily="34" charset="0"/>
              </a:rPr>
              <a:t>Su Visagino savivaldybės mero ir tarybos veiklos 2020 m. ataskaita išsamiau galite susipažinti interneto svetainėje </a:t>
            </a:r>
          </a:p>
          <a:p>
            <a:pPr marL="0" indent="0">
              <a:buNone/>
            </a:pPr>
            <a:r>
              <a:rPr lang="lt-LT" sz="2000" b="1" dirty="0">
                <a:solidFill>
                  <a:schemeClr val="bg1">
                    <a:lumMod val="75000"/>
                  </a:schemeClr>
                </a:solidFill>
                <a:latin typeface="Calibri Light" panose="020F0302020204030204" pitchFamily="34" charset="0"/>
                <a:cs typeface="Calibri Light" panose="020F0302020204030204" pitchFamily="34" charset="0"/>
                <a:hlinkClick r:id="rId3">
                  <a:extLst>
                    <a:ext uri="{A12FA001-AC4F-418D-AE19-62706E023703}">
                      <ahyp:hlinkClr xmlns:ahyp="http://schemas.microsoft.com/office/drawing/2018/hyperlinkcolor" val="tx"/>
                    </a:ext>
                  </a:extLst>
                </a:hlinkClick>
              </a:rPr>
              <a:t>https://www.visaginas.lt/struktura-ir-kontaktai/savivaldybes-meras/41</a:t>
            </a:r>
            <a:endParaRPr lang="lt-LT" sz="2000" b="1" dirty="0">
              <a:solidFill>
                <a:schemeClr val="bg1">
                  <a:lumMod val="75000"/>
                </a:schemeClr>
              </a:solidFill>
              <a:latin typeface="Calibri Light" panose="020F0302020204030204" pitchFamily="34" charset="0"/>
              <a:cs typeface="Calibri Light" panose="020F0302020204030204" pitchFamily="34" charset="0"/>
            </a:endParaRPr>
          </a:p>
          <a:p>
            <a:pPr marL="0" indent="0">
              <a:buNone/>
            </a:pPr>
            <a:endParaRPr lang="lt-LT" sz="2000" b="1" dirty="0">
              <a:solidFill>
                <a:schemeClr val="bg1">
                  <a:lumMod val="75000"/>
                </a:schemeClr>
              </a:solidFill>
              <a:latin typeface="Calibri Light" panose="020F0302020204030204" pitchFamily="34" charset="0"/>
              <a:cs typeface="Calibri Light" panose="020F0302020204030204" pitchFamily="34" charset="0"/>
            </a:endParaRPr>
          </a:p>
          <a:p>
            <a:pPr marL="0" indent="0">
              <a:buNone/>
            </a:pPr>
            <a:r>
              <a:rPr lang="lt-LT" sz="2000" b="1" dirty="0">
                <a:solidFill>
                  <a:schemeClr val="bg1">
                    <a:lumMod val="75000"/>
                  </a:schemeClr>
                </a:solidFill>
                <a:latin typeface="Calibri Light" panose="020F0302020204030204" pitchFamily="34" charset="0"/>
                <a:cs typeface="Calibri Light" panose="020F0302020204030204" pitchFamily="34" charset="0"/>
              </a:rPr>
              <a:t>Su Visagino savivaldybės administracijos direktoriaus ir administracijos 2020 m. veiklos ataskaita išsamiau galite susipažinti interneto svetainėje   </a:t>
            </a:r>
            <a:r>
              <a:rPr lang="lt-LT" sz="2000" b="1" dirty="0">
                <a:solidFill>
                  <a:schemeClr val="bg1">
                    <a:lumMod val="75000"/>
                  </a:schemeClr>
                </a:solidFill>
                <a:latin typeface="Calibri Light" panose="020F0302020204030204" pitchFamily="34" charset="0"/>
                <a:cs typeface="Calibri Light" panose="020F0302020204030204" pitchFamily="34" charset="0"/>
                <a:hlinkClick r:id="rId4">
                  <a:extLst>
                    <a:ext uri="{A12FA001-AC4F-418D-AE19-62706E023703}">
                      <ahyp:hlinkClr xmlns:ahyp="http://schemas.microsoft.com/office/drawing/2018/hyperlinkcolor" val="tx"/>
                    </a:ext>
                  </a:extLst>
                </a:hlinkClick>
              </a:rPr>
              <a:t>https://www.visaginas.lt/struktura-ir-kontaktai/administracijos-direktorius/44</a:t>
            </a:r>
            <a:endParaRPr lang="lt-LT" sz="2000" b="1" dirty="0">
              <a:solidFill>
                <a:schemeClr val="bg1">
                  <a:lumMod val="75000"/>
                </a:schemeClr>
              </a:solidFill>
              <a:latin typeface="Calibri Light" panose="020F0302020204030204" pitchFamily="34" charset="0"/>
              <a:cs typeface="Calibri Light" panose="020F0302020204030204" pitchFamily="34" charset="0"/>
            </a:endParaRPr>
          </a:p>
          <a:p>
            <a:pPr marL="0" indent="0">
              <a:buNone/>
            </a:pPr>
            <a:endParaRPr lang="lt-LT" sz="2000" b="1" dirty="0">
              <a:solidFill>
                <a:schemeClr val="bg1">
                  <a:lumMod val="75000"/>
                </a:schemeClr>
              </a:solidFill>
              <a:latin typeface="Calibri Light" panose="020F0302020204030204" pitchFamily="34" charset="0"/>
              <a:cs typeface="Calibri Light" panose="020F0302020204030204" pitchFamily="34" charset="0"/>
            </a:endParaRPr>
          </a:p>
          <a:p>
            <a:pPr marL="0" indent="0">
              <a:buNone/>
            </a:pPr>
            <a:r>
              <a:rPr lang="lt-LT" sz="2000" b="1" dirty="0">
                <a:solidFill>
                  <a:schemeClr val="bg1">
                    <a:lumMod val="75000"/>
                  </a:schemeClr>
                </a:solidFill>
                <a:latin typeface="Calibri Light" panose="020F0302020204030204" pitchFamily="34" charset="0"/>
                <a:cs typeface="Calibri Light" panose="020F0302020204030204" pitchFamily="34" charset="0"/>
              </a:rPr>
              <a:t>Kontaktai pasiteiravimui </a:t>
            </a:r>
            <a:br>
              <a:rPr lang="lt-LT" sz="2000" b="1" dirty="0">
                <a:solidFill>
                  <a:schemeClr val="bg1">
                    <a:lumMod val="75000"/>
                  </a:schemeClr>
                </a:solidFill>
                <a:latin typeface="Calibri Light" panose="020F0302020204030204" pitchFamily="34" charset="0"/>
                <a:cs typeface="Calibri Light" panose="020F0302020204030204" pitchFamily="34" charset="0"/>
              </a:rPr>
            </a:br>
            <a:r>
              <a:rPr lang="lt-LT" sz="2000" b="1" dirty="0">
                <a:solidFill>
                  <a:schemeClr val="bg1">
                    <a:lumMod val="75000"/>
                  </a:schemeClr>
                </a:solidFill>
                <a:latin typeface="Calibri Light" panose="020F0302020204030204" pitchFamily="34" charset="0"/>
                <a:cs typeface="Calibri Light" panose="020F0302020204030204" pitchFamily="34" charset="0"/>
              </a:rPr>
              <a:t>Tel. (8 386) 31 877, (8 386) 31 551</a:t>
            </a:r>
            <a:br>
              <a:rPr lang="lt-LT" sz="2000" b="1" dirty="0">
                <a:solidFill>
                  <a:schemeClr val="bg1">
                    <a:lumMod val="75000"/>
                  </a:schemeClr>
                </a:solidFill>
                <a:latin typeface="Calibri Light" panose="020F0302020204030204" pitchFamily="34" charset="0"/>
                <a:cs typeface="Calibri Light" panose="020F0302020204030204" pitchFamily="34" charset="0"/>
              </a:rPr>
            </a:br>
            <a:r>
              <a:rPr lang="lt-LT" sz="2000" b="1" dirty="0">
                <a:solidFill>
                  <a:schemeClr val="bg1">
                    <a:lumMod val="75000"/>
                  </a:schemeClr>
                </a:solidFill>
                <a:latin typeface="Calibri Light" panose="020F0302020204030204" pitchFamily="34" charset="0"/>
                <a:cs typeface="Calibri Light" panose="020F0302020204030204" pitchFamily="34" charset="0"/>
              </a:rPr>
              <a:t>El. p. </a:t>
            </a:r>
            <a:r>
              <a:rPr lang="lt-LT" sz="2000" b="1" dirty="0" err="1">
                <a:solidFill>
                  <a:schemeClr val="bg1">
                    <a:lumMod val="75000"/>
                  </a:schemeClr>
                </a:solidFill>
                <a:latin typeface="Calibri Light" panose="020F0302020204030204" pitchFamily="34" charset="0"/>
                <a:cs typeface="Calibri Light" panose="020F0302020204030204" pitchFamily="34" charset="0"/>
                <a:hlinkClick r:id="rId5">
                  <a:extLst>
                    <a:ext uri="{A12FA001-AC4F-418D-AE19-62706E023703}">
                      <ahyp:hlinkClr xmlns:ahyp="http://schemas.microsoft.com/office/drawing/2018/hyperlinkcolor" val="tx"/>
                    </a:ext>
                  </a:extLst>
                </a:hlinkClick>
              </a:rPr>
              <a:t>meras@visaginas.lt</a:t>
            </a:r>
            <a:r>
              <a:rPr lang="lt-LT" sz="2000" b="1" dirty="0">
                <a:solidFill>
                  <a:schemeClr val="bg1">
                    <a:lumMod val="75000"/>
                  </a:schemeClr>
                </a:solidFill>
                <a:latin typeface="Calibri Light" panose="020F0302020204030204" pitchFamily="34" charset="0"/>
                <a:cs typeface="Calibri Light" panose="020F0302020204030204" pitchFamily="34" charset="0"/>
              </a:rPr>
              <a:t>, </a:t>
            </a:r>
            <a:r>
              <a:rPr lang="lt-LT" sz="2000" b="1" dirty="0" err="1">
                <a:solidFill>
                  <a:schemeClr val="bg1">
                    <a:lumMod val="75000"/>
                  </a:schemeClr>
                </a:solidFill>
                <a:latin typeface="Calibri Light" panose="020F0302020204030204" pitchFamily="34" charset="0"/>
                <a:cs typeface="Calibri Light" panose="020F0302020204030204" pitchFamily="34" charset="0"/>
                <a:hlinkClick r:id="rId6">
                  <a:extLst>
                    <a:ext uri="{A12FA001-AC4F-418D-AE19-62706E023703}">
                      <ahyp:hlinkClr xmlns:ahyp="http://schemas.microsoft.com/office/drawing/2018/hyperlinkcolor" val="tx"/>
                    </a:ext>
                  </a:extLst>
                </a:hlinkClick>
              </a:rPr>
              <a:t>direktorius@visaginas.lt</a:t>
            </a:r>
            <a:r>
              <a:rPr lang="lt-LT" sz="2000" b="1" dirty="0">
                <a:solidFill>
                  <a:schemeClr val="bg1">
                    <a:lumMod val="75000"/>
                  </a:schemeClr>
                </a:solidFill>
                <a:latin typeface="Calibri Light" panose="020F0302020204030204" pitchFamily="34" charset="0"/>
                <a:cs typeface="Calibri Light" panose="020F0302020204030204" pitchFamily="34" charset="0"/>
              </a:rPr>
              <a:t> </a:t>
            </a:r>
          </a:p>
          <a:p>
            <a:pPr marL="0" indent="0">
              <a:buNone/>
            </a:pPr>
            <a:endParaRPr lang="lt-LT" dirty="0"/>
          </a:p>
        </p:txBody>
      </p:sp>
    </p:spTree>
    <p:extLst>
      <p:ext uri="{BB962C8B-B14F-4D97-AF65-F5344CB8AC3E}">
        <p14:creationId xmlns:p14="http://schemas.microsoft.com/office/powerpoint/2010/main" val="1161877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Stačiakampis: suapvalinti kampai 1">
            <a:extLst>
              <a:ext uri="{FF2B5EF4-FFF2-40B4-BE49-F238E27FC236}">
                <a16:creationId xmlns:a16="http://schemas.microsoft.com/office/drawing/2014/main" id="{9D3FF1AE-5DD5-49E6-9047-DEAD7B029879}"/>
              </a:ext>
            </a:extLst>
          </p:cNvPr>
          <p:cNvSpPr/>
          <p:nvPr/>
        </p:nvSpPr>
        <p:spPr>
          <a:xfrm>
            <a:off x="611560" y="260648"/>
            <a:ext cx="7848872" cy="79208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endParaRPr lang="lt-LT" sz="2400" b="1" dirty="0">
              <a:latin typeface="Times New Roman" panose="02020603050405020304" pitchFamily="18" charset="0"/>
              <a:cs typeface="Times New Roman" panose="02020603050405020304" pitchFamily="18" charset="0"/>
            </a:endParaRPr>
          </a:p>
          <a:p>
            <a:pPr algn="ctr">
              <a:spcBef>
                <a:spcPct val="0"/>
              </a:spcBef>
            </a:pPr>
            <a:r>
              <a:rPr lang="lt-LT" sz="2400" b="1" dirty="0">
                <a:solidFill>
                  <a:srgbClr val="0B5394"/>
                </a:solidFill>
                <a:latin typeface="Calibri Light" panose="020F0302020204030204" pitchFamily="34" charset="0"/>
                <a:cs typeface="Calibri Light" panose="020F0302020204030204" pitchFamily="34" charset="0"/>
              </a:rPr>
              <a:t>VISAGINO SAVIVALDYBĖS TARYBOS VIII-OJI KADENCIJA</a:t>
            </a:r>
            <a:br>
              <a:rPr lang="lt-LT" sz="2400" b="1" dirty="0">
                <a:latin typeface="Times New Roman" panose="02020603050405020304" pitchFamily="18" charset="0"/>
                <a:cs typeface="Times New Roman" panose="02020603050405020304" pitchFamily="18" charset="0"/>
              </a:rPr>
            </a:br>
            <a:endParaRPr lang="lt-LT" sz="2400" b="1" dirty="0">
              <a:solidFill>
                <a:srgbClr val="0B5394"/>
              </a:solidFill>
              <a:latin typeface="Calibri Light" panose="020F0302020204030204" pitchFamily="34" charset="0"/>
              <a:cs typeface="Calibri Light" panose="020F0302020204030204" pitchFamily="34" charset="0"/>
            </a:endParaRPr>
          </a:p>
        </p:txBody>
      </p:sp>
      <p:sp>
        <p:nvSpPr>
          <p:cNvPr id="3" name="Stačiakampis: suapvalinti kampai 2">
            <a:extLst>
              <a:ext uri="{FF2B5EF4-FFF2-40B4-BE49-F238E27FC236}">
                <a16:creationId xmlns:a16="http://schemas.microsoft.com/office/drawing/2014/main" id="{21CA41D1-1DD7-446D-AF28-59268B6746D8}"/>
              </a:ext>
            </a:extLst>
          </p:cNvPr>
          <p:cNvSpPr/>
          <p:nvPr/>
        </p:nvSpPr>
        <p:spPr>
          <a:xfrm>
            <a:off x="5724128" y="1916832"/>
            <a:ext cx="3240360" cy="136815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lt-LT" sz="1600" b="1" dirty="0">
              <a:solidFill>
                <a:srgbClr val="0B5394"/>
              </a:solidFill>
              <a:latin typeface="Calibri Light" panose="020F0302020204030204" pitchFamily="34" charset="0"/>
              <a:cs typeface="Calibri Light" panose="020F0302020204030204" pitchFamily="34" charset="0"/>
            </a:endParaRPr>
          </a:p>
          <a:p>
            <a:endParaRPr lang="lt-LT" sz="1600" b="1" dirty="0">
              <a:solidFill>
                <a:srgbClr val="0B5394"/>
              </a:solidFill>
              <a:latin typeface="Calibri Light" panose="020F0302020204030204" pitchFamily="34" charset="0"/>
              <a:cs typeface="Calibri Light" panose="020F0302020204030204" pitchFamily="34" charset="0"/>
            </a:endParaRPr>
          </a:p>
          <a:p>
            <a:r>
              <a:rPr lang="lt-LT" sz="1600" b="1" dirty="0">
                <a:solidFill>
                  <a:srgbClr val="0B5394"/>
                </a:solidFill>
                <a:latin typeface="Calibri Light" panose="020F0302020204030204" pitchFamily="34" charset="0"/>
                <a:cs typeface="Calibri Light" panose="020F0302020204030204" pitchFamily="34" charset="0"/>
              </a:rPr>
              <a:t>Iš viso 2020 m. taryboje dirbo 25 tarybos nariai,  veiklą vykdė 5 komitetai</a:t>
            </a:r>
          </a:p>
          <a:p>
            <a:endParaRPr lang="lt-LT" sz="1600" b="1" dirty="0">
              <a:solidFill>
                <a:srgbClr val="0B5394"/>
              </a:solidFill>
              <a:latin typeface="Calibri Light" panose="020F0302020204030204" pitchFamily="34" charset="0"/>
              <a:cs typeface="Calibri Light" panose="020F0302020204030204" pitchFamily="34" charset="0"/>
            </a:endParaRPr>
          </a:p>
          <a:p>
            <a:endParaRPr lang="lt-LT" sz="1600" b="1" dirty="0">
              <a:solidFill>
                <a:srgbClr val="0B5394"/>
              </a:solidFill>
              <a:latin typeface="Calibri Light" panose="020F0302020204030204" pitchFamily="34" charset="0"/>
              <a:cs typeface="Calibri Light" panose="020F0302020204030204" pitchFamily="34" charset="0"/>
            </a:endParaRPr>
          </a:p>
        </p:txBody>
      </p:sp>
      <p:pic>
        <p:nvPicPr>
          <p:cNvPr id="5" name="Paveikslėlis 4">
            <a:extLst>
              <a:ext uri="{FF2B5EF4-FFF2-40B4-BE49-F238E27FC236}">
                <a16:creationId xmlns:a16="http://schemas.microsoft.com/office/drawing/2014/main" id="{0D5FCDB4-5612-4B82-AD53-F7578E81E16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1844825"/>
            <a:ext cx="4923797" cy="424847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Turinio vietos rezervavimo ženklas 4">
            <a:extLst>
              <a:ext uri="{FF2B5EF4-FFF2-40B4-BE49-F238E27FC236}">
                <a16:creationId xmlns:a16="http://schemas.microsoft.com/office/drawing/2014/main" id="{8045CB1B-D2DA-443B-B56E-E6CA3CE77D98}"/>
              </a:ext>
            </a:extLst>
          </p:cNvPr>
          <p:cNvPicPr>
            <a:picLocks/>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3861048"/>
            <a:ext cx="4427984" cy="288032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192477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52" name="Stačiakampis: suapvalinti kampai 51">
            <a:extLst>
              <a:ext uri="{FF2B5EF4-FFF2-40B4-BE49-F238E27FC236}">
                <a16:creationId xmlns:a16="http://schemas.microsoft.com/office/drawing/2014/main" id="{C7C85FCA-4F42-42A5-AF0A-5B40A728A0CF}"/>
              </a:ext>
            </a:extLst>
          </p:cNvPr>
          <p:cNvSpPr/>
          <p:nvPr/>
        </p:nvSpPr>
        <p:spPr>
          <a:xfrm>
            <a:off x="323528" y="188640"/>
            <a:ext cx="8280920" cy="936104"/>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lt-LT" sz="2800" b="1" dirty="0">
                <a:solidFill>
                  <a:srgbClr val="0B5394"/>
                </a:solidFill>
                <a:latin typeface="Calibri Light" panose="020F0302020204030204" pitchFamily="34" charset="0"/>
                <a:cs typeface="Calibri Light" panose="020F0302020204030204" pitchFamily="34" charset="0"/>
              </a:rPr>
              <a:t>SAVIVALDYBĖS ADMINISTRACIJOS ŽMOGIŠKIEJI IŠTEKLIAI</a:t>
            </a:r>
          </a:p>
        </p:txBody>
      </p:sp>
      <p:pic>
        <p:nvPicPr>
          <p:cNvPr id="53" name="Paveikslėlis 52">
            <a:extLst>
              <a:ext uri="{FF2B5EF4-FFF2-40B4-BE49-F238E27FC236}">
                <a16:creationId xmlns:a16="http://schemas.microsoft.com/office/drawing/2014/main" id="{197B6E5A-010B-49BB-B8D3-66A6585BD61A}"/>
              </a:ext>
            </a:extLst>
          </p:cNvPr>
          <p:cNvPicPr>
            <a:picLocks noChangeAspect="1"/>
          </p:cNvPicPr>
          <p:nvPr/>
        </p:nvPicPr>
        <p:blipFill>
          <a:blip r:embed="rId2"/>
          <a:stretch>
            <a:fillRect/>
          </a:stretch>
        </p:blipFill>
        <p:spPr>
          <a:xfrm>
            <a:off x="395536" y="1556792"/>
            <a:ext cx="5184576" cy="52292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0" name="Stačiakampis: suapvalinti kampai 59">
            <a:extLst>
              <a:ext uri="{FF2B5EF4-FFF2-40B4-BE49-F238E27FC236}">
                <a16:creationId xmlns:a16="http://schemas.microsoft.com/office/drawing/2014/main" id="{0655D56D-DDD5-4EC8-9B1D-65D0CB3AE51D}"/>
              </a:ext>
            </a:extLst>
          </p:cNvPr>
          <p:cNvSpPr/>
          <p:nvPr/>
        </p:nvSpPr>
        <p:spPr>
          <a:xfrm>
            <a:off x="5940152" y="1772816"/>
            <a:ext cx="2952328" cy="2592288"/>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lt-LT" sz="1600" b="1" dirty="0">
                <a:solidFill>
                  <a:srgbClr val="0B5394"/>
                </a:solidFill>
                <a:latin typeface="Calibri Light" panose="020F0302020204030204" pitchFamily="34" charset="0"/>
                <a:cs typeface="Calibri Light" panose="020F0302020204030204" pitchFamily="34" charset="0"/>
              </a:rPr>
              <a:t>Iš viso dirbo 209 darbuotojai</a:t>
            </a:r>
          </a:p>
          <a:p>
            <a:endParaRPr lang="lt-LT" sz="1600" b="1" dirty="0">
              <a:solidFill>
                <a:srgbClr val="0B5394"/>
              </a:solidFill>
              <a:latin typeface="Calibri Light" panose="020F0302020204030204" pitchFamily="34" charset="0"/>
              <a:cs typeface="Calibri Light" panose="020F0302020204030204" pitchFamily="34" charset="0"/>
            </a:endParaRPr>
          </a:p>
          <a:p>
            <a:r>
              <a:rPr lang="lt-LT" sz="1600" b="1" dirty="0">
                <a:solidFill>
                  <a:srgbClr val="0B5394"/>
                </a:solidFill>
                <a:latin typeface="Calibri Light" panose="020F0302020204030204" pitchFamily="34" charset="0"/>
                <a:cs typeface="Calibri Light" panose="020F0302020204030204" pitchFamily="34" charset="0"/>
              </a:rPr>
              <a:t>Priimti 9 karjeros valstybės tarnautojai, </a:t>
            </a:r>
          </a:p>
          <a:p>
            <a:r>
              <a:rPr lang="lt-LT" sz="1600" b="1" dirty="0">
                <a:solidFill>
                  <a:srgbClr val="0B5394"/>
                </a:solidFill>
                <a:latin typeface="Calibri Light" panose="020F0302020204030204" pitchFamily="34" charset="0"/>
                <a:cs typeface="Calibri Light" panose="020F0302020204030204" pitchFamily="34" charset="0"/>
              </a:rPr>
              <a:t>1 atsistatydino savo noru, </a:t>
            </a:r>
          </a:p>
          <a:p>
            <a:r>
              <a:rPr lang="lt-LT" sz="1600" b="1" dirty="0">
                <a:solidFill>
                  <a:srgbClr val="0B5394"/>
                </a:solidFill>
                <a:latin typeface="Calibri Light" panose="020F0302020204030204" pitchFamily="34" charset="0"/>
                <a:cs typeface="Calibri Light" panose="020F0302020204030204" pitchFamily="34" charset="0"/>
              </a:rPr>
              <a:t>5 atleisti šalių susitarimu</a:t>
            </a:r>
          </a:p>
          <a:p>
            <a:endParaRPr lang="lt-LT" sz="1600" b="1" dirty="0">
              <a:solidFill>
                <a:srgbClr val="0B5394"/>
              </a:solidFill>
              <a:latin typeface="Calibri Light" panose="020F0302020204030204" pitchFamily="34" charset="0"/>
              <a:cs typeface="Calibri Light" panose="020F0302020204030204" pitchFamily="34" charset="0"/>
            </a:endParaRPr>
          </a:p>
          <a:p>
            <a:r>
              <a:rPr lang="lt-LT" sz="1600" b="1" dirty="0">
                <a:solidFill>
                  <a:srgbClr val="0B5394"/>
                </a:solidFill>
                <a:latin typeface="Calibri Light" panose="020F0302020204030204" pitchFamily="34" charset="0"/>
                <a:cs typeface="Calibri Light" panose="020F0302020204030204" pitchFamily="34" charset="0"/>
              </a:rPr>
              <a:t>S</a:t>
            </a:r>
            <a:r>
              <a:rPr lang="en-GB" sz="1600" b="1" dirty="0" err="1">
                <a:solidFill>
                  <a:srgbClr val="0B5394"/>
                </a:solidFill>
                <a:latin typeface="Calibri Light" panose="020F0302020204030204" pitchFamily="34" charset="0"/>
                <a:cs typeface="Calibri Light" panose="020F0302020204030204" pitchFamily="34" charset="0"/>
              </a:rPr>
              <a:t>udaryta</a:t>
            </a:r>
            <a:r>
              <a:rPr lang="en-GB" sz="1600" b="1" dirty="0">
                <a:solidFill>
                  <a:srgbClr val="0B5394"/>
                </a:solidFill>
                <a:latin typeface="Calibri Light" panose="020F0302020204030204" pitchFamily="34" charset="0"/>
                <a:cs typeface="Calibri Light" panose="020F0302020204030204" pitchFamily="34" charset="0"/>
              </a:rPr>
              <a:t> 20 </a:t>
            </a:r>
            <a:r>
              <a:rPr lang="en-GB" sz="1600" b="1" dirty="0" err="1">
                <a:solidFill>
                  <a:srgbClr val="0B5394"/>
                </a:solidFill>
                <a:latin typeface="Calibri Light" panose="020F0302020204030204" pitchFamily="34" charset="0"/>
                <a:cs typeface="Calibri Light" panose="020F0302020204030204" pitchFamily="34" charset="0"/>
              </a:rPr>
              <a:t>darbo</a:t>
            </a:r>
            <a:r>
              <a:rPr lang="en-GB" sz="1600" b="1" dirty="0">
                <a:solidFill>
                  <a:srgbClr val="0B5394"/>
                </a:solidFill>
                <a:latin typeface="Calibri Light" panose="020F0302020204030204" pitchFamily="34" charset="0"/>
                <a:cs typeface="Calibri Light" panose="020F0302020204030204" pitchFamily="34" charset="0"/>
              </a:rPr>
              <a:t> </a:t>
            </a:r>
            <a:r>
              <a:rPr lang="en-GB" sz="1600" b="1" dirty="0" err="1">
                <a:solidFill>
                  <a:srgbClr val="0B5394"/>
                </a:solidFill>
                <a:latin typeface="Calibri Light" panose="020F0302020204030204" pitchFamily="34" charset="0"/>
                <a:cs typeface="Calibri Light" panose="020F0302020204030204" pitchFamily="34" charset="0"/>
              </a:rPr>
              <a:t>sutarčių</a:t>
            </a:r>
            <a:r>
              <a:rPr lang="lt-LT" sz="1600" b="1" dirty="0">
                <a:solidFill>
                  <a:srgbClr val="0B5394"/>
                </a:solidFill>
                <a:latin typeface="Calibri Light" panose="020F0302020204030204" pitchFamily="34" charset="0"/>
                <a:cs typeface="Calibri Light" panose="020F0302020204030204" pitchFamily="34" charset="0"/>
              </a:rPr>
              <a:t>, nutraukta 13</a:t>
            </a:r>
          </a:p>
        </p:txBody>
      </p:sp>
      <p:pic>
        <p:nvPicPr>
          <p:cNvPr id="63" name="Grafinis elementas 62" descr="Office worker male outline">
            <a:extLst>
              <a:ext uri="{FF2B5EF4-FFF2-40B4-BE49-F238E27FC236}">
                <a16:creationId xmlns:a16="http://schemas.microsoft.com/office/drawing/2014/main" id="{B3ECBF5F-7365-4053-A8F0-87EE45FA1DB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16216" y="4725144"/>
            <a:ext cx="914400" cy="914400"/>
          </a:xfrm>
          <a:prstGeom prst="rect">
            <a:avLst/>
          </a:prstGeom>
        </p:spPr>
      </p:pic>
      <p:pic>
        <p:nvPicPr>
          <p:cNvPr id="64" name="Grafinis elementas 63" descr="Office worker female outline">
            <a:extLst>
              <a:ext uri="{FF2B5EF4-FFF2-40B4-BE49-F238E27FC236}">
                <a16:creationId xmlns:a16="http://schemas.microsoft.com/office/drawing/2014/main" id="{3DB9941D-14D9-4A27-AE24-6CCA15F8E3A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36296" y="4725144"/>
            <a:ext cx="914400" cy="914400"/>
          </a:xfrm>
          <a:prstGeom prst="rect">
            <a:avLst/>
          </a:prstGeom>
        </p:spPr>
      </p:pic>
    </p:spTree>
    <p:extLst>
      <p:ext uri="{BB962C8B-B14F-4D97-AF65-F5344CB8AC3E}">
        <p14:creationId xmlns:p14="http://schemas.microsoft.com/office/powerpoint/2010/main" val="775144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3" name="Stačiakampis: suapvalinti kampai 2">
            <a:extLst>
              <a:ext uri="{FF2B5EF4-FFF2-40B4-BE49-F238E27FC236}">
                <a16:creationId xmlns:a16="http://schemas.microsoft.com/office/drawing/2014/main" id="{F45F5C64-877A-48BE-8716-776ECF392274}"/>
              </a:ext>
            </a:extLst>
          </p:cNvPr>
          <p:cNvSpPr/>
          <p:nvPr/>
        </p:nvSpPr>
        <p:spPr>
          <a:xfrm>
            <a:off x="323528" y="188640"/>
            <a:ext cx="8424936" cy="72008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lt-LT" sz="2400" b="1" dirty="0">
                <a:solidFill>
                  <a:srgbClr val="0B5394"/>
                </a:solidFill>
                <a:latin typeface="Calibri Light" panose="020F0302020204030204" pitchFamily="34" charset="0"/>
                <a:cs typeface="Calibri Light" panose="020F0302020204030204" pitchFamily="34" charset="0"/>
              </a:rPr>
              <a:t>TARYBOS 2020 M. SVARSTYTŲ SPRENDIMŲ PROJEKTŲ </a:t>
            </a:r>
            <a:br>
              <a:rPr lang="lt-LT" sz="2400" b="1" dirty="0">
                <a:solidFill>
                  <a:srgbClr val="0B5394"/>
                </a:solidFill>
                <a:latin typeface="Calibri Light" panose="020F0302020204030204" pitchFamily="34" charset="0"/>
                <a:cs typeface="Calibri Light" panose="020F0302020204030204" pitchFamily="34" charset="0"/>
              </a:rPr>
            </a:br>
            <a:r>
              <a:rPr lang="lt-LT" sz="2400" b="1" dirty="0">
                <a:solidFill>
                  <a:srgbClr val="0B5394"/>
                </a:solidFill>
                <a:latin typeface="Calibri Light" panose="020F0302020204030204" pitchFamily="34" charset="0"/>
                <a:cs typeface="Calibri Light" panose="020F0302020204030204" pitchFamily="34" charset="0"/>
              </a:rPr>
              <a:t>IR PRIIMTŲ SPRENDIMŲ SKAIČIUS</a:t>
            </a:r>
          </a:p>
        </p:txBody>
      </p:sp>
      <p:graphicFrame>
        <p:nvGraphicFramePr>
          <p:cNvPr id="4" name="Turinio vietos rezervavimo ženklas 5">
            <a:extLst>
              <a:ext uri="{FF2B5EF4-FFF2-40B4-BE49-F238E27FC236}">
                <a16:creationId xmlns:a16="http://schemas.microsoft.com/office/drawing/2014/main" id="{A00FA9A0-6B2C-41E9-B633-6E1ED3DBEAE5}"/>
              </a:ext>
            </a:extLst>
          </p:cNvPr>
          <p:cNvGraphicFramePr>
            <a:graphicFrameLocks/>
          </p:cNvGraphicFramePr>
          <p:nvPr>
            <p:extLst>
              <p:ext uri="{D42A27DB-BD31-4B8C-83A1-F6EECF244321}">
                <p14:modId xmlns:p14="http://schemas.microsoft.com/office/powerpoint/2010/main" val="2684271685"/>
              </p:ext>
            </p:extLst>
          </p:nvPr>
        </p:nvGraphicFramePr>
        <p:xfrm>
          <a:off x="1" y="1556792"/>
          <a:ext cx="6156177" cy="5301209"/>
        </p:xfrm>
        <a:graphic>
          <a:graphicData uri="http://schemas.openxmlformats.org/drawingml/2006/table">
            <a:tbl>
              <a:tblPr firstRow="1" firstCol="1" bandRow="1" bandCol="1">
                <a:tableStyleId>{5C22544A-7EE6-4342-B048-85BDC9FD1C3A}</a:tableStyleId>
              </a:tblPr>
              <a:tblGrid>
                <a:gridCol w="1595171">
                  <a:extLst>
                    <a:ext uri="{9D8B030D-6E8A-4147-A177-3AD203B41FA5}">
                      <a16:colId xmlns:a16="http://schemas.microsoft.com/office/drawing/2014/main" val="20000"/>
                    </a:ext>
                  </a:extLst>
                </a:gridCol>
                <a:gridCol w="1351242">
                  <a:extLst>
                    <a:ext uri="{9D8B030D-6E8A-4147-A177-3AD203B41FA5}">
                      <a16:colId xmlns:a16="http://schemas.microsoft.com/office/drawing/2014/main" val="20001"/>
                    </a:ext>
                  </a:extLst>
                </a:gridCol>
                <a:gridCol w="1819269">
                  <a:extLst>
                    <a:ext uri="{9D8B030D-6E8A-4147-A177-3AD203B41FA5}">
                      <a16:colId xmlns:a16="http://schemas.microsoft.com/office/drawing/2014/main" val="20002"/>
                    </a:ext>
                  </a:extLst>
                </a:gridCol>
                <a:gridCol w="1390495">
                  <a:extLst>
                    <a:ext uri="{9D8B030D-6E8A-4147-A177-3AD203B41FA5}">
                      <a16:colId xmlns:a16="http://schemas.microsoft.com/office/drawing/2014/main" val="20003"/>
                    </a:ext>
                  </a:extLst>
                </a:gridCol>
              </a:tblGrid>
              <a:tr h="636464">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Posėdžiai</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Data</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Svarstyta sprendimų projektų</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Priimta sprendimų</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extLst>
                  <a:ext uri="{0D108BD9-81ED-4DB2-BD59-A6C34878D82A}">
                    <a16:rowId xmlns:a16="http://schemas.microsoft.com/office/drawing/2014/main" val="10000"/>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1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dirty="0">
                          <a:solidFill>
                            <a:schemeClr val="bg1"/>
                          </a:solidFill>
                          <a:effectLst/>
                          <a:latin typeface="Calibri Light" panose="020F0302020204030204" pitchFamily="34" charset="0"/>
                          <a:cs typeface="Calibri Light" panose="020F0302020204030204" pitchFamily="34" charset="0"/>
                        </a:rPr>
                        <a:t>2020-02-06</a:t>
                      </a:r>
                      <a:endParaRPr lang="lt-LT" sz="1600" dirty="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algn="ctr">
                        <a:lnSpc>
                          <a:spcPct val="107000"/>
                        </a:lnSpc>
                        <a:spcAft>
                          <a:spcPts val="0"/>
                        </a:spcAft>
                      </a:pPr>
                      <a:r>
                        <a:rPr lang="lt-LT" sz="1600" b="1" dirty="0">
                          <a:solidFill>
                            <a:schemeClr val="bg1"/>
                          </a:solidFill>
                          <a:effectLst/>
                          <a:latin typeface="Calibri Light" panose="020F0302020204030204" pitchFamily="34" charset="0"/>
                          <a:cs typeface="Calibri Light" panose="020F0302020204030204" pitchFamily="34" charset="0"/>
                        </a:rPr>
                        <a:t>32</a:t>
                      </a:r>
                      <a:endParaRPr lang="lt-LT" sz="1600" b="1" dirty="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algn="ctr">
                        <a:lnSpc>
                          <a:spcPct val="107000"/>
                        </a:lnSpc>
                        <a:spcAft>
                          <a:spcPts val="0"/>
                        </a:spcAft>
                      </a:pPr>
                      <a:r>
                        <a:rPr lang="lt-LT" sz="1600" b="1" dirty="0">
                          <a:solidFill>
                            <a:schemeClr val="bg1"/>
                          </a:solidFill>
                          <a:effectLst/>
                          <a:latin typeface="Calibri Light" panose="020F0302020204030204" pitchFamily="34" charset="0"/>
                          <a:cs typeface="Calibri Light" panose="020F0302020204030204" pitchFamily="34" charset="0"/>
                        </a:rPr>
                        <a:t>32</a:t>
                      </a:r>
                      <a:endParaRPr lang="lt-LT" sz="1600" b="1" dirty="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extLst>
                  <a:ext uri="{0D108BD9-81ED-4DB2-BD59-A6C34878D82A}">
                    <a16:rowId xmlns:a16="http://schemas.microsoft.com/office/drawing/2014/main" val="10001"/>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2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dirty="0">
                          <a:solidFill>
                            <a:schemeClr val="bg1"/>
                          </a:solidFill>
                          <a:effectLst/>
                          <a:latin typeface="Calibri Light" panose="020F0302020204030204" pitchFamily="34" charset="0"/>
                          <a:cs typeface="Calibri Light" panose="020F0302020204030204" pitchFamily="34" charset="0"/>
                        </a:rPr>
                        <a:t>2020-02-27</a:t>
                      </a:r>
                      <a:endParaRPr lang="lt-LT" sz="1600" dirty="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9</a:t>
                      </a: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9</a:t>
                      </a:r>
                    </a:p>
                  </a:txBody>
                  <a:tcPr marL="68580" marR="68580" marT="0" marB="0">
                    <a:solidFill>
                      <a:schemeClr val="tx1"/>
                    </a:solidFill>
                  </a:tcPr>
                </a:tc>
                <a:extLst>
                  <a:ext uri="{0D108BD9-81ED-4DB2-BD59-A6C34878D82A}">
                    <a16:rowId xmlns:a16="http://schemas.microsoft.com/office/drawing/2014/main" val="10002"/>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3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a:solidFill>
                            <a:schemeClr val="bg1"/>
                          </a:solidFill>
                          <a:effectLst/>
                          <a:latin typeface="Calibri Light" panose="020F0302020204030204" pitchFamily="34" charset="0"/>
                          <a:cs typeface="Calibri Light" panose="020F0302020204030204" pitchFamily="34" charset="0"/>
                        </a:rPr>
                        <a:t>2020-03-17</a:t>
                      </a:r>
                      <a:endParaRPr lang="lt-LT" sz="160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1</a:t>
                      </a: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1</a:t>
                      </a:r>
                    </a:p>
                  </a:txBody>
                  <a:tcPr marL="68580" marR="68580" marT="0" marB="0">
                    <a:solidFill>
                      <a:schemeClr val="tx1"/>
                    </a:solidFill>
                  </a:tcPr>
                </a:tc>
                <a:extLst>
                  <a:ext uri="{0D108BD9-81ED-4DB2-BD59-A6C34878D82A}">
                    <a16:rowId xmlns:a16="http://schemas.microsoft.com/office/drawing/2014/main" val="10003"/>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4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a:solidFill>
                            <a:schemeClr val="bg1"/>
                          </a:solidFill>
                          <a:effectLst/>
                          <a:latin typeface="Calibri Light" panose="020F0302020204030204" pitchFamily="34" charset="0"/>
                          <a:cs typeface="Calibri Light" panose="020F0302020204030204" pitchFamily="34" charset="0"/>
                        </a:rPr>
                        <a:t>2020-04-09</a:t>
                      </a:r>
                      <a:endParaRPr lang="lt-LT" sz="160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2</a:t>
                      </a: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2</a:t>
                      </a:r>
                    </a:p>
                  </a:txBody>
                  <a:tcPr marL="68580" marR="68580" marT="0" marB="0">
                    <a:solidFill>
                      <a:schemeClr val="tx1"/>
                    </a:solidFill>
                  </a:tcPr>
                </a:tc>
                <a:extLst>
                  <a:ext uri="{0D108BD9-81ED-4DB2-BD59-A6C34878D82A}">
                    <a16:rowId xmlns:a16="http://schemas.microsoft.com/office/drawing/2014/main" val="10004"/>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5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dirty="0">
                          <a:solidFill>
                            <a:schemeClr val="bg1"/>
                          </a:solidFill>
                          <a:effectLst/>
                          <a:latin typeface="Calibri Light" panose="020F0302020204030204" pitchFamily="34" charset="0"/>
                          <a:cs typeface="Calibri Light" panose="020F0302020204030204" pitchFamily="34" charset="0"/>
                        </a:rPr>
                        <a:t>2020-04-16</a:t>
                      </a:r>
                      <a:endParaRPr lang="lt-LT" sz="1600" dirty="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26</a:t>
                      </a: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25</a:t>
                      </a:r>
                    </a:p>
                  </a:txBody>
                  <a:tcPr marL="68580" marR="68580" marT="0" marB="0">
                    <a:solidFill>
                      <a:schemeClr val="tx1"/>
                    </a:solidFill>
                  </a:tcPr>
                </a:tc>
                <a:extLst>
                  <a:ext uri="{0D108BD9-81ED-4DB2-BD59-A6C34878D82A}">
                    <a16:rowId xmlns:a16="http://schemas.microsoft.com/office/drawing/2014/main" val="10005"/>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6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a:solidFill>
                            <a:schemeClr val="bg1"/>
                          </a:solidFill>
                          <a:effectLst/>
                          <a:latin typeface="Calibri Light" panose="020F0302020204030204" pitchFamily="34" charset="0"/>
                          <a:cs typeface="Calibri Light" panose="020F0302020204030204" pitchFamily="34" charset="0"/>
                        </a:rPr>
                        <a:t>2020-04-30</a:t>
                      </a:r>
                      <a:endParaRPr lang="lt-LT" sz="160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41</a:t>
                      </a: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40</a:t>
                      </a:r>
                    </a:p>
                  </a:txBody>
                  <a:tcPr marL="68580" marR="68580" marT="0" marB="0">
                    <a:solidFill>
                      <a:schemeClr val="tx1"/>
                    </a:solidFill>
                  </a:tcPr>
                </a:tc>
                <a:extLst>
                  <a:ext uri="{0D108BD9-81ED-4DB2-BD59-A6C34878D82A}">
                    <a16:rowId xmlns:a16="http://schemas.microsoft.com/office/drawing/2014/main" val="10006"/>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7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a:solidFill>
                            <a:schemeClr val="bg1"/>
                          </a:solidFill>
                          <a:effectLst/>
                          <a:latin typeface="Calibri Light" panose="020F0302020204030204" pitchFamily="34" charset="0"/>
                          <a:cs typeface="Calibri Light" panose="020F0302020204030204" pitchFamily="34" charset="0"/>
                        </a:rPr>
                        <a:t>2020-05-28</a:t>
                      </a:r>
                      <a:endParaRPr lang="lt-LT" sz="160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28</a:t>
                      </a: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28</a:t>
                      </a:r>
                    </a:p>
                  </a:txBody>
                  <a:tcPr marL="68580" marR="68580" marT="0" marB="0">
                    <a:solidFill>
                      <a:schemeClr val="tx1"/>
                    </a:solidFill>
                  </a:tcPr>
                </a:tc>
                <a:extLst>
                  <a:ext uri="{0D108BD9-81ED-4DB2-BD59-A6C34878D82A}">
                    <a16:rowId xmlns:a16="http://schemas.microsoft.com/office/drawing/2014/main" val="10007"/>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8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a:solidFill>
                            <a:schemeClr val="bg1"/>
                          </a:solidFill>
                          <a:effectLst/>
                          <a:latin typeface="Calibri Light" panose="020F0302020204030204" pitchFamily="34" charset="0"/>
                          <a:cs typeface="Calibri Light" panose="020F0302020204030204" pitchFamily="34" charset="0"/>
                        </a:rPr>
                        <a:t>2020-06-17</a:t>
                      </a:r>
                      <a:endParaRPr lang="lt-LT" sz="160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a:solidFill>
                            <a:schemeClr val="bg1"/>
                          </a:solidFill>
                          <a:effectLst/>
                          <a:latin typeface="Calibri Light" panose="020F0302020204030204" pitchFamily="34" charset="0"/>
                          <a:ea typeface="+mn-ea"/>
                          <a:cs typeface="Calibri Light" panose="020F0302020204030204" pitchFamily="34" charset="0"/>
                        </a:rPr>
                        <a:t>1</a:t>
                      </a: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1</a:t>
                      </a:r>
                    </a:p>
                  </a:txBody>
                  <a:tcPr marL="68580" marR="68580" marT="0" marB="0">
                    <a:solidFill>
                      <a:schemeClr val="tx1"/>
                    </a:solidFill>
                  </a:tcPr>
                </a:tc>
                <a:extLst>
                  <a:ext uri="{0D108BD9-81ED-4DB2-BD59-A6C34878D82A}">
                    <a16:rowId xmlns:a16="http://schemas.microsoft.com/office/drawing/2014/main" val="10008"/>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9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a:solidFill>
                            <a:schemeClr val="bg1"/>
                          </a:solidFill>
                          <a:effectLst/>
                          <a:latin typeface="Calibri Light" panose="020F0302020204030204" pitchFamily="34" charset="0"/>
                          <a:cs typeface="Calibri Light" panose="020F0302020204030204" pitchFamily="34" charset="0"/>
                        </a:rPr>
                        <a:t>2020-06-30</a:t>
                      </a:r>
                      <a:endParaRPr lang="lt-LT" sz="160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a:solidFill>
                            <a:schemeClr val="bg1"/>
                          </a:solidFill>
                          <a:effectLst/>
                          <a:latin typeface="Calibri Light" panose="020F0302020204030204" pitchFamily="34" charset="0"/>
                          <a:ea typeface="+mn-ea"/>
                          <a:cs typeface="Calibri Light" panose="020F0302020204030204" pitchFamily="34" charset="0"/>
                        </a:rPr>
                        <a:t>26</a:t>
                      </a: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26</a:t>
                      </a:r>
                    </a:p>
                  </a:txBody>
                  <a:tcPr marL="68580" marR="68580" marT="0" marB="0">
                    <a:solidFill>
                      <a:schemeClr val="tx1"/>
                    </a:solidFill>
                  </a:tcPr>
                </a:tc>
                <a:extLst>
                  <a:ext uri="{0D108BD9-81ED-4DB2-BD59-A6C34878D82A}">
                    <a16:rowId xmlns:a16="http://schemas.microsoft.com/office/drawing/2014/main" val="10009"/>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10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a:solidFill>
                            <a:schemeClr val="bg1"/>
                          </a:solidFill>
                          <a:effectLst/>
                          <a:latin typeface="Calibri Light" panose="020F0302020204030204" pitchFamily="34" charset="0"/>
                          <a:cs typeface="Calibri Light" panose="020F0302020204030204" pitchFamily="34" charset="0"/>
                        </a:rPr>
                        <a:t>2020-08-27</a:t>
                      </a:r>
                      <a:endParaRPr lang="lt-LT" sz="160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a:solidFill>
                            <a:schemeClr val="bg1"/>
                          </a:solidFill>
                          <a:effectLst/>
                          <a:latin typeface="Calibri Light" panose="020F0302020204030204" pitchFamily="34" charset="0"/>
                          <a:ea typeface="+mn-ea"/>
                          <a:cs typeface="Calibri Light" panose="020F0302020204030204" pitchFamily="34" charset="0"/>
                        </a:rPr>
                        <a:t>33</a:t>
                      </a: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33</a:t>
                      </a:r>
                    </a:p>
                  </a:txBody>
                  <a:tcPr marL="68580" marR="68580" marT="0" marB="0">
                    <a:solidFill>
                      <a:schemeClr val="tx1"/>
                    </a:solidFill>
                  </a:tcPr>
                </a:tc>
                <a:extLst>
                  <a:ext uri="{0D108BD9-81ED-4DB2-BD59-A6C34878D82A}">
                    <a16:rowId xmlns:a16="http://schemas.microsoft.com/office/drawing/2014/main" val="10010"/>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11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a:solidFill>
                            <a:schemeClr val="bg1"/>
                          </a:solidFill>
                          <a:effectLst/>
                          <a:latin typeface="Calibri Light" panose="020F0302020204030204" pitchFamily="34" charset="0"/>
                          <a:cs typeface="Calibri Light" panose="020F0302020204030204" pitchFamily="34" charset="0"/>
                        </a:rPr>
                        <a:t>2020-09-24</a:t>
                      </a:r>
                      <a:endParaRPr lang="lt-LT" sz="160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30</a:t>
                      </a: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30</a:t>
                      </a:r>
                    </a:p>
                  </a:txBody>
                  <a:tcPr marL="68580" marR="68580" marT="0" marB="0">
                    <a:solidFill>
                      <a:schemeClr val="tx1"/>
                    </a:solidFill>
                  </a:tcPr>
                </a:tc>
                <a:extLst>
                  <a:ext uri="{0D108BD9-81ED-4DB2-BD59-A6C34878D82A}">
                    <a16:rowId xmlns:a16="http://schemas.microsoft.com/office/drawing/2014/main" val="10011"/>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12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a:solidFill>
                            <a:schemeClr val="bg1"/>
                          </a:solidFill>
                          <a:effectLst/>
                          <a:latin typeface="Calibri Light" panose="020F0302020204030204" pitchFamily="34" charset="0"/>
                          <a:cs typeface="Calibri Light" panose="020F0302020204030204" pitchFamily="34" charset="0"/>
                        </a:rPr>
                        <a:t>2020-11-20</a:t>
                      </a:r>
                      <a:endParaRPr lang="lt-LT" sz="160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46</a:t>
                      </a: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46</a:t>
                      </a:r>
                    </a:p>
                  </a:txBody>
                  <a:tcPr marL="68580" marR="68580" marT="0" marB="0">
                    <a:solidFill>
                      <a:schemeClr val="tx1"/>
                    </a:solidFill>
                  </a:tcPr>
                </a:tc>
                <a:extLst>
                  <a:ext uri="{0D108BD9-81ED-4DB2-BD59-A6C34878D82A}">
                    <a16:rowId xmlns:a16="http://schemas.microsoft.com/office/drawing/2014/main" val="10012"/>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13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a:solidFill>
                            <a:schemeClr val="bg1"/>
                          </a:solidFill>
                          <a:effectLst/>
                          <a:latin typeface="Calibri Light" panose="020F0302020204030204" pitchFamily="34" charset="0"/>
                          <a:cs typeface="Calibri Light" panose="020F0302020204030204" pitchFamily="34" charset="0"/>
                        </a:rPr>
                        <a:t>2020-12-01</a:t>
                      </a:r>
                      <a:endParaRPr lang="lt-LT" sz="160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a:solidFill>
                            <a:schemeClr val="bg1"/>
                          </a:solidFill>
                          <a:effectLst/>
                          <a:latin typeface="Calibri Light" panose="020F0302020204030204" pitchFamily="34" charset="0"/>
                          <a:ea typeface="+mn-ea"/>
                          <a:cs typeface="Calibri Light" panose="020F0302020204030204" pitchFamily="34" charset="0"/>
                        </a:rPr>
                        <a:t>2</a:t>
                      </a: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2</a:t>
                      </a:r>
                    </a:p>
                  </a:txBody>
                  <a:tcPr marL="68580" marR="68580" marT="0" marB="0">
                    <a:solidFill>
                      <a:schemeClr val="tx1"/>
                    </a:solidFill>
                  </a:tcPr>
                </a:tc>
                <a:extLst>
                  <a:ext uri="{0D108BD9-81ED-4DB2-BD59-A6C34878D82A}">
                    <a16:rowId xmlns:a16="http://schemas.microsoft.com/office/drawing/2014/main" val="10013"/>
                  </a:ext>
                </a:extLst>
              </a:tr>
              <a:tr h="310983">
                <a:tc>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14 posėdis</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a:txBody>
                    <a:bodyPr/>
                    <a:lstStyle/>
                    <a:p>
                      <a:pPr algn="ctr">
                        <a:lnSpc>
                          <a:spcPct val="107000"/>
                        </a:lnSpc>
                        <a:spcAft>
                          <a:spcPts val="0"/>
                        </a:spcAft>
                      </a:pPr>
                      <a:r>
                        <a:rPr lang="lt-LT" sz="1600">
                          <a:solidFill>
                            <a:schemeClr val="bg1"/>
                          </a:solidFill>
                          <a:effectLst/>
                          <a:latin typeface="Calibri Light" panose="020F0302020204030204" pitchFamily="34" charset="0"/>
                          <a:cs typeface="Calibri Light" panose="020F0302020204030204" pitchFamily="34" charset="0"/>
                        </a:rPr>
                        <a:t>2020-12-22</a:t>
                      </a:r>
                      <a:endParaRPr lang="lt-LT" sz="160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a:solidFill>
                            <a:schemeClr val="bg1"/>
                          </a:solidFill>
                          <a:effectLst/>
                          <a:latin typeface="Calibri Light" panose="020F0302020204030204" pitchFamily="34" charset="0"/>
                          <a:ea typeface="+mn-ea"/>
                          <a:cs typeface="Calibri Light" panose="020F0302020204030204" pitchFamily="34" charset="0"/>
                        </a:rPr>
                        <a:t>34</a:t>
                      </a:r>
                    </a:p>
                  </a:txBody>
                  <a:tcPr marL="68580" marR="68580" marT="0" marB="0">
                    <a:solidFill>
                      <a:schemeClr val="tx1"/>
                    </a:solidFill>
                  </a:tcPr>
                </a:tc>
                <a:tc>
                  <a:txBody>
                    <a:bodyPr/>
                    <a:lstStyle/>
                    <a:p>
                      <a:pPr marL="0" algn="ctr" rtl="0" eaLnBrk="1" latinLnBrk="0" hangingPunct="1">
                        <a:lnSpc>
                          <a:spcPct val="107000"/>
                        </a:lnSpc>
                        <a:spcAft>
                          <a:spcPts val="0"/>
                        </a:spcAft>
                      </a:pPr>
                      <a:r>
                        <a:rPr kumimoji="0" lang="lt-LT" sz="1600" b="1" kern="1200" dirty="0">
                          <a:solidFill>
                            <a:schemeClr val="bg1"/>
                          </a:solidFill>
                          <a:effectLst/>
                          <a:latin typeface="Calibri Light" panose="020F0302020204030204" pitchFamily="34" charset="0"/>
                          <a:ea typeface="+mn-ea"/>
                          <a:cs typeface="Calibri Light" panose="020F0302020204030204" pitchFamily="34" charset="0"/>
                        </a:rPr>
                        <a:t>34</a:t>
                      </a:r>
                    </a:p>
                  </a:txBody>
                  <a:tcPr marL="68580" marR="68580" marT="0" marB="0">
                    <a:solidFill>
                      <a:schemeClr val="tx1"/>
                    </a:solidFill>
                  </a:tcPr>
                </a:tc>
                <a:extLst>
                  <a:ext uri="{0D108BD9-81ED-4DB2-BD59-A6C34878D82A}">
                    <a16:rowId xmlns:a16="http://schemas.microsoft.com/office/drawing/2014/main" val="10014"/>
                  </a:ext>
                </a:extLst>
              </a:tr>
              <a:tr h="310983">
                <a:tc gridSpan="2">
                  <a:txBody>
                    <a:bodyPr/>
                    <a:lstStyle/>
                    <a:p>
                      <a:pPr algn="ctr">
                        <a:lnSpc>
                          <a:spcPct val="107000"/>
                        </a:lnSpc>
                        <a:spcAft>
                          <a:spcPts val="0"/>
                        </a:spcAft>
                      </a:pPr>
                      <a:r>
                        <a:rPr lang="lt-LT" sz="1600" dirty="0">
                          <a:solidFill>
                            <a:srgbClr val="F8F8F8"/>
                          </a:solidFill>
                          <a:effectLst/>
                          <a:latin typeface="Calibri Light" panose="020F0302020204030204" pitchFamily="34" charset="0"/>
                          <a:cs typeface="Calibri Light" panose="020F0302020204030204" pitchFamily="34" charset="0"/>
                        </a:rPr>
                        <a:t>Iš viso</a:t>
                      </a:r>
                      <a:endParaRPr lang="lt-LT" sz="1600" dirty="0">
                        <a:solidFill>
                          <a:srgbClr val="F8F8F8"/>
                        </a:solidFill>
                        <a:effectLst/>
                        <a:latin typeface="Calibri Light" panose="020F0302020204030204" pitchFamily="34" charset="0"/>
                        <a:ea typeface="SimSun"/>
                        <a:cs typeface="Calibri Light" panose="020F0302020204030204" pitchFamily="34" charset="0"/>
                      </a:endParaRPr>
                    </a:p>
                  </a:txBody>
                  <a:tcPr marL="68580" marR="68580" marT="0" marB="0"/>
                </a:tc>
                <a:tc hMerge="1">
                  <a:txBody>
                    <a:bodyPr/>
                    <a:lstStyle/>
                    <a:p>
                      <a:endParaRPr lang="lt-LT"/>
                    </a:p>
                  </a:txBody>
                  <a:tcPr/>
                </a:tc>
                <a:tc>
                  <a:txBody>
                    <a:bodyPr/>
                    <a:lstStyle/>
                    <a:p>
                      <a:pPr algn="ctr">
                        <a:lnSpc>
                          <a:spcPct val="107000"/>
                        </a:lnSpc>
                        <a:spcAft>
                          <a:spcPts val="0"/>
                        </a:spcAft>
                      </a:pPr>
                      <a:r>
                        <a:rPr lang="lt-LT" sz="1600" b="1" dirty="0">
                          <a:solidFill>
                            <a:schemeClr val="bg1"/>
                          </a:solidFill>
                          <a:effectLst/>
                          <a:latin typeface="Calibri Light" panose="020F0302020204030204" pitchFamily="34" charset="0"/>
                          <a:cs typeface="Calibri Light" panose="020F0302020204030204" pitchFamily="34" charset="0"/>
                        </a:rPr>
                        <a:t>311</a:t>
                      </a:r>
                      <a:endParaRPr lang="lt-LT" sz="1600" b="1" dirty="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bg1">
                        <a:lumMod val="20000"/>
                        <a:lumOff val="80000"/>
                      </a:schemeClr>
                    </a:solidFill>
                  </a:tcPr>
                </a:tc>
                <a:tc>
                  <a:txBody>
                    <a:bodyPr/>
                    <a:lstStyle/>
                    <a:p>
                      <a:pPr algn="ctr">
                        <a:lnSpc>
                          <a:spcPct val="107000"/>
                        </a:lnSpc>
                        <a:spcAft>
                          <a:spcPts val="0"/>
                        </a:spcAft>
                      </a:pPr>
                      <a:r>
                        <a:rPr lang="lt-LT" sz="1600" b="1" dirty="0">
                          <a:solidFill>
                            <a:schemeClr val="bg1"/>
                          </a:solidFill>
                          <a:effectLst/>
                          <a:latin typeface="Calibri Light" panose="020F0302020204030204" pitchFamily="34" charset="0"/>
                          <a:cs typeface="Calibri Light" panose="020F0302020204030204" pitchFamily="34" charset="0"/>
                        </a:rPr>
                        <a:t>309</a:t>
                      </a:r>
                      <a:endParaRPr lang="lt-LT" sz="1600" b="1" dirty="0">
                        <a:solidFill>
                          <a:schemeClr val="bg1"/>
                        </a:solidFill>
                        <a:effectLst/>
                        <a:latin typeface="Calibri Light" panose="020F0302020204030204" pitchFamily="34" charset="0"/>
                        <a:ea typeface="SimSun"/>
                        <a:cs typeface="Calibri Light" panose="020F0302020204030204" pitchFamily="34" charset="0"/>
                      </a:endParaRPr>
                    </a:p>
                  </a:txBody>
                  <a:tcPr marL="68580" marR="68580" marT="0" marB="0">
                    <a:solidFill>
                      <a:schemeClr val="bg1">
                        <a:lumMod val="20000"/>
                        <a:lumOff val="80000"/>
                      </a:schemeClr>
                    </a:solidFill>
                  </a:tcPr>
                </a:tc>
                <a:extLst>
                  <a:ext uri="{0D108BD9-81ED-4DB2-BD59-A6C34878D82A}">
                    <a16:rowId xmlns:a16="http://schemas.microsoft.com/office/drawing/2014/main" val="10015"/>
                  </a:ext>
                </a:extLst>
              </a:tr>
            </a:tbl>
          </a:graphicData>
        </a:graphic>
      </p:graphicFrame>
      <p:pic>
        <p:nvPicPr>
          <p:cNvPr id="10" name="Grafinis elementas 9" descr="Online meeting with solid fill">
            <a:extLst>
              <a:ext uri="{FF2B5EF4-FFF2-40B4-BE49-F238E27FC236}">
                <a16:creationId xmlns:a16="http://schemas.microsoft.com/office/drawing/2014/main" id="{FF2A6BCD-A9DA-4EC7-8F38-1B6FF04090F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884368" y="5517232"/>
            <a:ext cx="914400" cy="914400"/>
          </a:xfrm>
          <a:prstGeom prst="rect">
            <a:avLst/>
          </a:prstGeom>
        </p:spPr>
      </p:pic>
      <p:pic>
        <p:nvPicPr>
          <p:cNvPr id="12" name="Grafinis elementas 11" descr="Meeting with solid fill">
            <a:extLst>
              <a:ext uri="{FF2B5EF4-FFF2-40B4-BE49-F238E27FC236}">
                <a16:creationId xmlns:a16="http://schemas.microsoft.com/office/drawing/2014/main" id="{E3DBA392-4DE9-4B46-9521-BDFABDD74AD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32240" y="5517232"/>
            <a:ext cx="914400" cy="914400"/>
          </a:xfrm>
          <a:prstGeom prst="rect">
            <a:avLst/>
          </a:prstGeom>
        </p:spPr>
      </p:pic>
      <p:sp>
        <p:nvSpPr>
          <p:cNvPr id="15" name="Stačiakampis: suapvalinti kampai 14">
            <a:extLst>
              <a:ext uri="{FF2B5EF4-FFF2-40B4-BE49-F238E27FC236}">
                <a16:creationId xmlns:a16="http://schemas.microsoft.com/office/drawing/2014/main" id="{8715F5EA-D475-44FB-A22B-FDB7420A8FFC}"/>
              </a:ext>
            </a:extLst>
          </p:cNvPr>
          <p:cNvSpPr/>
          <p:nvPr/>
        </p:nvSpPr>
        <p:spPr>
          <a:xfrm>
            <a:off x="6588224" y="2492896"/>
            <a:ext cx="2232248" cy="244827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lt-LT" sz="1600" b="1" dirty="0">
                <a:solidFill>
                  <a:srgbClr val="0B5394"/>
                </a:solidFill>
                <a:latin typeface="Calibri Light" panose="020F0302020204030204" pitchFamily="34" charset="0"/>
                <a:cs typeface="Calibri Light" panose="020F0302020204030204" pitchFamily="34" charset="0"/>
              </a:rPr>
              <a:t>Nuo 2020 m. kovo mėn. dėl </a:t>
            </a:r>
            <a:r>
              <a:rPr lang="lt-LT" sz="1600" b="1" dirty="0" err="1">
                <a:solidFill>
                  <a:srgbClr val="0B5394"/>
                </a:solidFill>
                <a:latin typeface="Calibri Light" panose="020F0302020204030204" pitchFamily="34" charset="0"/>
                <a:cs typeface="Calibri Light" panose="020F0302020204030204" pitchFamily="34" charset="0"/>
              </a:rPr>
              <a:t>pandeminės</a:t>
            </a:r>
            <a:r>
              <a:rPr lang="lt-LT" sz="1600" b="1" dirty="0">
                <a:solidFill>
                  <a:srgbClr val="0B5394"/>
                </a:solidFill>
                <a:latin typeface="Calibri Light" panose="020F0302020204030204" pitchFamily="34" charset="0"/>
                <a:cs typeface="Calibri Light" panose="020F0302020204030204" pitchFamily="34" charset="0"/>
              </a:rPr>
              <a:t> situacijos susijusios su </a:t>
            </a:r>
            <a:r>
              <a:rPr lang="lt-LT" sz="1600" b="1" dirty="0" err="1">
                <a:solidFill>
                  <a:srgbClr val="0B5394"/>
                </a:solidFill>
                <a:latin typeface="Calibri Light" panose="020F0302020204030204" pitchFamily="34" charset="0"/>
                <a:cs typeface="Calibri Light" panose="020F0302020204030204" pitchFamily="34" charset="0"/>
              </a:rPr>
              <a:t>koronaviruso</a:t>
            </a:r>
            <a:r>
              <a:rPr lang="lt-LT" sz="1600" b="1" dirty="0">
                <a:solidFill>
                  <a:srgbClr val="0B5394"/>
                </a:solidFill>
                <a:latin typeface="Calibri Light" panose="020F0302020204030204" pitchFamily="34" charset="0"/>
                <a:cs typeface="Calibri Light" panose="020F0302020204030204" pitchFamily="34" charset="0"/>
              </a:rPr>
              <a:t> Covid-19 infekcija, savivaldybės tarybos posėdžiai vyko nuotoliniu būdu</a:t>
            </a:r>
          </a:p>
        </p:txBody>
      </p:sp>
    </p:spTree>
    <p:extLst>
      <p:ext uri="{BB962C8B-B14F-4D97-AF65-F5344CB8AC3E}">
        <p14:creationId xmlns:p14="http://schemas.microsoft.com/office/powerpoint/2010/main" val="3271011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Stačiakampis: suapvalinti kampai 1">
            <a:extLst>
              <a:ext uri="{FF2B5EF4-FFF2-40B4-BE49-F238E27FC236}">
                <a16:creationId xmlns:a16="http://schemas.microsoft.com/office/drawing/2014/main" id="{18ADA3D3-C453-400B-AC98-B051C00D365B}"/>
              </a:ext>
            </a:extLst>
          </p:cNvPr>
          <p:cNvSpPr/>
          <p:nvPr/>
        </p:nvSpPr>
        <p:spPr>
          <a:xfrm>
            <a:off x="611560" y="260648"/>
            <a:ext cx="7056784" cy="72008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lt-LT" sz="2400" b="1" dirty="0">
                <a:solidFill>
                  <a:srgbClr val="0B5394"/>
                </a:solidFill>
                <a:latin typeface="Calibri Light" panose="020F0302020204030204" pitchFamily="34" charset="0"/>
                <a:cs typeface="Calibri Light" panose="020F0302020204030204" pitchFamily="34" charset="0"/>
              </a:rPr>
              <a:t>TARYBOJE PRIIMTI </a:t>
            </a:r>
            <a:r>
              <a:rPr lang="en-GB" sz="2400" b="1" dirty="0">
                <a:solidFill>
                  <a:srgbClr val="0B5394"/>
                </a:solidFill>
                <a:latin typeface="Calibri Light" panose="020F0302020204030204" pitchFamily="34" charset="0"/>
                <a:cs typeface="Calibri Light" panose="020F0302020204030204" pitchFamily="34" charset="0"/>
              </a:rPr>
              <a:t>GYVENTOJAMS SVAR</a:t>
            </a:r>
            <a:r>
              <a:rPr lang="lt-LT" sz="2400" b="1" dirty="0">
                <a:solidFill>
                  <a:srgbClr val="0B5394"/>
                </a:solidFill>
                <a:latin typeface="Calibri Light" panose="020F0302020204030204" pitchFamily="34" charset="0"/>
                <a:cs typeface="Calibri Light" panose="020F0302020204030204" pitchFamily="34" charset="0"/>
              </a:rPr>
              <a:t>BŪS SPRENDIMAI</a:t>
            </a:r>
          </a:p>
        </p:txBody>
      </p:sp>
      <p:sp>
        <p:nvSpPr>
          <p:cNvPr id="3" name="Stačiakampis: suapvalinti kampai 2">
            <a:extLst>
              <a:ext uri="{FF2B5EF4-FFF2-40B4-BE49-F238E27FC236}">
                <a16:creationId xmlns:a16="http://schemas.microsoft.com/office/drawing/2014/main" id="{5CE86262-E5DA-475A-9BEF-E7F8E0C31424}"/>
              </a:ext>
            </a:extLst>
          </p:cNvPr>
          <p:cNvSpPr/>
          <p:nvPr/>
        </p:nvSpPr>
        <p:spPr>
          <a:xfrm>
            <a:off x="467544" y="2276872"/>
            <a:ext cx="6336704" cy="3168352"/>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lt-LT" b="1" dirty="0">
                <a:latin typeface="Calibri Light" panose="020F0302020204030204" pitchFamily="34" charset="0"/>
                <a:cs typeface="Calibri Light" panose="020F0302020204030204" pitchFamily="34" charset="0"/>
              </a:rPr>
              <a:t>2020 m. birželio 17 d. atsižvelgus į gyventojų poreikius, siekiant mažinti socialinę atskirtį bei </a:t>
            </a:r>
            <a:r>
              <a:rPr lang="lt-LT" b="1" dirty="0" err="1">
                <a:latin typeface="Calibri Light" panose="020F0302020204030204" pitchFamily="34" charset="0"/>
                <a:cs typeface="Calibri Light" panose="020F0302020204030204" pitchFamily="34" charset="0"/>
              </a:rPr>
              <a:t>koronaviruso</a:t>
            </a:r>
            <a:r>
              <a:rPr lang="lt-LT" b="1" dirty="0">
                <a:latin typeface="Calibri Light" panose="020F0302020204030204" pitchFamily="34" charset="0"/>
                <a:cs typeface="Calibri Light" panose="020F0302020204030204" pitchFamily="34" charset="0"/>
              </a:rPr>
              <a:t> (COVID-19) plitimo sukeltas pasekmes Visagino savivaldybėje, neeiliniame Visagino savivaldybės tarybos posėdyje priimtas mero </a:t>
            </a:r>
            <a:r>
              <a:rPr lang="lt-LT" b="1" dirty="0" err="1">
                <a:latin typeface="Calibri Light" panose="020F0302020204030204" pitchFamily="34" charset="0"/>
                <a:cs typeface="Calibri Light" panose="020F0302020204030204" pitchFamily="34" charset="0"/>
              </a:rPr>
              <a:t>Erlando</a:t>
            </a:r>
            <a:r>
              <a:rPr lang="lt-LT" b="1" dirty="0">
                <a:latin typeface="Calibri Light" panose="020F0302020204030204" pitchFamily="34" charset="0"/>
                <a:cs typeface="Calibri Light" panose="020F0302020204030204" pitchFamily="34" charset="0"/>
              </a:rPr>
              <a:t> </a:t>
            </a:r>
            <a:r>
              <a:rPr lang="lt-LT" b="1" dirty="0" err="1">
                <a:latin typeface="Calibri Light" panose="020F0302020204030204" pitchFamily="34" charset="0"/>
                <a:cs typeface="Calibri Light" panose="020F0302020204030204" pitchFamily="34" charset="0"/>
              </a:rPr>
              <a:t>Galaguzo</a:t>
            </a:r>
            <a:r>
              <a:rPr lang="lt-LT" b="1" dirty="0">
                <a:latin typeface="Calibri Light" panose="020F0302020204030204" pitchFamily="34" charset="0"/>
                <a:cs typeface="Calibri Light" panose="020F0302020204030204" pitchFamily="34" charset="0"/>
              </a:rPr>
              <a:t> pateiktas sprendimo projektas, kuriuo buvo nustatyta 100 proc. nuolaida įsigyjant važiavimo vietinio reguliaraus susisiekimo autobusais bilietus, vežant keleivius vietinio reguliaraus susisiekimo autobusų Visagino miesto maršrutu ir maršrutais į sodininkų bendrijas bei į kapines</a:t>
            </a:r>
            <a:endParaRPr lang="lt-LT" b="1" dirty="0">
              <a:solidFill>
                <a:srgbClr val="0B5394"/>
              </a:solidFill>
              <a:latin typeface="Calibri Light" panose="020F0302020204030204" pitchFamily="34" charset="0"/>
              <a:cs typeface="Calibri Light" panose="020F0302020204030204" pitchFamily="34" charset="0"/>
            </a:endParaRPr>
          </a:p>
        </p:txBody>
      </p:sp>
      <p:pic>
        <p:nvPicPr>
          <p:cNvPr id="9" name="Grafinis elementas 8" descr="Bus with solid fill">
            <a:extLst>
              <a:ext uri="{FF2B5EF4-FFF2-40B4-BE49-F238E27FC236}">
                <a16:creationId xmlns:a16="http://schemas.microsoft.com/office/drawing/2014/main" id="{0E5551B2-43C8-44BF-9C65-CABCB84A774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80312" y="3284984"/>
            <a:ext cx="914400" cy="914400"/>
          </a:xfrm>
          <a:prstGeom prst="rect">
            <a:avLst/>
          </a:prstGeom>
        </p:spPr>
      </p:pic>
      <p:pic>
        <p:nvPicPr>
          <p:cNvPr id="16" name="Grafinis elementas 15" descr="Route (Two Pins With A Path) with solid fill">
            <a:extLst>
              <a:ext uri="{FF2B5EF4-FFF2-40B4-BE49-F238E27FC236}">
                <a16:creationId xmlns:a16="http://schemas.microsoft.com/office/drawing/2014/main" id="{CE2407B8-6E5B-4E2E-A810-2E3D64CD722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08304" y="2060848"/>
            <a:ext cx="914400" cy="914400"/>
          </a:xfrm>
          <a:prstGeom prst="rect">
            <a:avLst/>
          </a:prstGeom>
        </p:spPr>
      </p:pic>
      <p:pic>
        <p:nvPicPr>
          <p:cNvPr id="17" name="Grafinis elementas 16" descr="Universal access with solid fill">
            <a:extLst>
              <a:ext uri="{FF2B5EF4-FFF2-40B4-BE49-F238E27FC236}">
                <a16:creationId xmlns:a16="http://schemas.microsoft.com/office/drawing/2014/main" id="{D5B444FF-C681-431D-B2F9-3F359782099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52320" y="4293096"/>
            <a:ext cx="1030358" cy="1030358"/>
          </a:xfrm>
          <a:prstGeom prst="rect">
            <a:avLst/>
          </a:prstGeom>
        </p:spPr>
      </p:pic>
    </p:spTree>
    <p:extLst>
      <p:ext uri="{BB962C8B-B14F-4D97-AF65-F5344CB8AC3E}">
        <p14:creationId xmlns:p14="http://schemas.microsoft.com/office/powerpoint/2010/main" val="545319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Stačiakampis: suapvalinti kampai 1">
            <a:extLst>
              <a:ext uri="{FF2B5EF4-FFF2-40B4-BE49-F238E27FC236}">
                <a16:creationId xmlns:a16="http://schemas.microsoft.com/office/drawing/2014/main" id="{90F4B908-5AE6-491B-9707-66CFE2B8811E}"/>
              </a:ext>
            </a:extLst>
          </p:cNvPr>
          <p:cNvSpPr/>
          <p:nvPr/>
        </p:nvSpPr>
        <p:spPr>
          <a:xfrm>
            <a:off x="539552" y="332656"/>
            <a:ext cx="7632848" cy="72008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lt-LT" sz="2400" b="1" dirty="0">
                <a:solidFill>
                  <a:srgbClr val="0B5394"/>
                </a:solidFill>
                <a:latin typeface="Calibri Light" panose="020F0302020204030204" pitchFamily="34" charset="0"/>
                <a:cs typeface="Calibri Light" panose="020F0302020204030204" pitchFamily="34" charset="0"/>
              </a:rPr>
              <a:t>VISAGINO SAVIVALDYBĖS TARYBOS KOMITETŲ VEIKLA</a:t>
            </a:r>
          </a:p>
        </p:txBody>
      </p:sp>
      <p:graphicFrame>
        <p:nvGraphicFramePr>
          <p:cNvPr id="3" name="Diagrama 2">
            <a:extLst>
              <a:ext uri="{FF2B5EF4-FFF2-40B4-BE49-F238E27FC236}">
                <a16:creationId xmlns:a16="http://schemas.microsoft.com/office/drawing/2014/main" id="{7C66DAF3-0064-4BF0-B463-6B5F5C4CB779}"/>
              </a:ext>
            </a:extLst>
          </p:cNvPr>
          <p:cNvGraphicFramePr>
            <a:graphicFrameLocks/>
          </p:cNvGraphicFramePr>
          <p:nvPr>
            <p:extLst>
              <p:ext uri="{D42A27DB-BD31-4B8C-83A1-F6EECF244321}">
                <p14:modId xmlns:p14="http://schemas.microsoft.com/office/powerpoint/2010/main" val="3624284035"/>
              </p:ext>
            </p:extLst>
          </p:nvPr>
        </p:nvGraphicFramePr>
        <p:xfrm>
          <a:off x="0" y="1556792"/>
          <a:ext cx="9144000" cy="50405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09306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6" name="Stačiakampis 15">
            <a:extLst>
              <a:ext uri="{FF2B5EF4-FFF2-40B4-BE49-F238E27FC236}">
                <a16:creationId xmlns:a16="http://schemas.microsoft.com/office/drawing/2014/main" id="{6F36EB57-1E21-4C23-9CDC-BD83972DA9BC}"/>
              </a:ext>
            </a:extLst>
          </p:cNvPr>
          <p:cNvSpPr/>
          <p:nvPr/>
        </p:nvSpPr>
        <p:spPr>
          <a:xfrm>
            <a:off x="539552" y="1556792"/>
            <a:ext cx="8064896" cy="376834"/>
          </a:xfrm>
          <a:prstGeom prst="rect">
            <a:avLst/>
          </a:prstGeom>
        </p:spPr>
        <p:txBody>
          <a:bodyPr wrap="square">
            <a:spAutoFit/>
          </a:bodyPr>
          <a:lstStyle/>
          <a:p>
            <a:pPr indent="450215" algn="just">
              <a:lnSpc>
                <a:spcPct val="150000"/>
              </a:lnSpc>
              <a:spcAft>
                <a:spcPts val="0"/>
              </a:spcAft>
            </a:pPr>
            <a:endParaRPr lang="lt-LT" sz="1400" dirty="0">
              <a:latin typeface="Times New Roman" panose="02020603050405020304" pitchFamily="18" charset="0"/>
              <a:ea typeface="Times New Roman" panose="02020603050405020304" pitchFamily="18" charset="0"/>
            </a:endParaRPr>
          </a:p>
        </p:txBody>
      </p:sp>
      <p:sp>
        <p:nvSpPr>
          <p:cNvPr id="9" name="Stačiakampis: suapvalinti kampai 8">
            <a:extLst>
              <a:ext uri="{FF2B5EF4-FFF2-40B4-BE49-F238E27FC236}">
                <a16:creationId xmlns:a16="http://schemas.microsoft.com/office/drawing/2014/main" id="{8D5825A9-8F46-4DBE-B492-6545D4211A1B}"/>
              </a:ext>
            </a:extLst>
          </p:cNvPr>
          <p:cNvSpPr/>
          <p:nvPr/>
        </p:nvSpPr>
        <p:spPr>
          <a:xfrm>
            <a:off x="179512" y="188640"/>
            <a:ext cx="8640960" cy="86409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ct val="0"/>
              </a:spcBef>
            </a:pPr>
            <a:r>
              <a:rPr lang="lt-LT" sz="2800" b="1" dirty="0">
                <a:solidFill>
                  <a:srgbClr val="0B5394"/>
                </a:solidFill>
                <a:latin typeface="Calibri Light" panose="020F0302020204030204" pitchFamily="34" charset="0"/>
                <a:cs typeface="Calibri Light" panose="020F0302020204030204" pitchFamily="34" charset="0"/>
              </a:rPr>
              <a:t>ASMENŲ APTARNAVIMAS</a:t>
            </a:r>
          </a:p>
        </p:txBody>
      </p:sp>
      <p:pic>
        <p:nvPicPr>
          <p:cNvPr id="5" name="Grafinis elementas 1" descr="Boardroom outline">
            <a:extLst>
              <a:ext uri="{FF2B5EF4-FFF2-40B4-BE49-F238E27FC236}">
                <a16:creationId xmlns:a16="http://schemas.microsoft.com/office/drawing/2014/main" id="{F879BEAE-CAF5-4734-98BD-72787267C53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9552" y="3717032"/>
            <a:ext cx="1534818" cy="1734331"/>
          </a:xfrm>
          <a:prstGeom prst="rect">
            <a:avLst/>
          </a:prstGeom>
        </p:spPr>
      </p:pic>
      <p:graphicFrame>
        <p:nvGraphicFramePr>
          <p:cNvPr id="7" name="Diagrama 6">
            <a:extLst>
              <a:ext uri="{FF2B5EF4-FFF2-40B4-BE49-F238E27FC236}">
                <a16:creationId xmlns:a16="http://schemas.microsoft.com/office/drawing/2014/main" id="{6DCC21F3-6650-4999-B3DF-ED9C9E4018CC}"/>
              </a:ext>
            </a:extLst>
          </p:cNvPr>
          <p:cNvGraphicFramePr>
            <a:graphicFrameLocks/>
          </p:cNvGraphicFramePr>
          <p:nvPr>
            <p:extLst>
              <p:ext uri="{D42A27DB-BD31-4B8C-83A1-F6EECF244321}">
                <p14:modId xmlns:p14="http://schemas.microsoft.com/office/powerpoint/2010/main" val="2348741429"/>
              </p:ext>
            </p:extLst>
          </p:nvPr>
        </p:nvGraphicFramePr>
        <p:xfrm>
          <a:off x="1691680" y="1844824"/>
          <a:ext cx="7128792" cy="4608512"/>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620118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a">
  <a:themeElements>
    <a:clrScheme name="Pasirinktinis 5">
      <a:dk1>
        <a:srgbClr val="C4EEFF"/>
      </a:dk1>
      <a:lt1>
        <a:srgbClr val="0B5394"/>
      </a:lt1>
      <a:dk2>
        <a:srgbClr val="8EDEEB"/>
      </a:dk2>
      <a:lt2>
        <a:srgbClr val="B2E9F2"/>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Pasirinktinis 1">
      <a:majorFont>
        <a:latin typeface="Times New Roman"/>
        <a:ea typeface=""/>
        <a:cs typeface=""/>
      </a:majorFont>
      <a:minorFont>
        <a:latin typeface="Times New Roman"/>
        <a:ea typeface=""/>
        <a:cs typeface=""/>
      </a:minorFont>
    </a:fontScheme>
    <a:fmtScheme name="Median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asirinktinis 5">
    <a:dk1>
      <a:srgbClr val="C4EEFF"/>
    </a:dk1>
    <a:lt1>
      <a:srgbClr val="0B5394"/>
    </a:lt1>
    <a:dk2>
      <a:srgbClr val="8EDEEB"/>
    </a:dk2>
    <a:lt2>
      <a:srgbClr val="B2E9F2"/>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25692</TotalTime>
  <Words>2967</Words>
  <Application>Microsoft Office PowerPoint</Application>
  <PresentationFormat>Demonstracija ekrane (4:3)</PresentationFormat>
  <Paragraphs>468</Paragraphs>
  <Slides>37</Slides>
  <Notes>6</Notes>
  <HiddenSlides>0</HiddenSlides>
  <MMClips>0</MMClips>
  <ScaleCrop>false</ScaleCrop>
  <HeadingPairs>
    <vt:vector size="6" baseType="variant">
      <vt:variant>
        <vt:lpstr>Naudojami šriftai</vt:lpstr>
      </vt:variant>
      <vt:variant>
        <vt:i4>5</vt:i4>
      </vt:variant>
      <vt:variant>
        <vt:lpstr>Tema</vt:lpstr>
      </vt:variant>
      <vt:variant>
        <vt:i4>1</vt:i4>
      </vt:variant>
      <vt:variant>
        <vt:lpstr>Skaidrių pavadinimai</vt:lpstr>
      </vt:variant>
      <vt:variant>
        <vt:i4>37</vt:i4>
      </vt:variant>
    </vt:vector>
  </HeadingPairs>
  <TitlesOfParts>
    <vt:vector size="43" baseType="lpstr">
      <vt:lpstr>Calibri</vt:lpstr>
      <vt:lpstr>Calibri Light</vt:lpstr>
      <vt:lpstr>Times New Roman</vt:lpstr>
      <vt:lpstr>Wingdings</vt:lpstr>
      <vt:lpstr>Wingdings 2</vt:lpstr>
      <vt:lpstr>Mediana</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„PowerPoint“ pateiktis</vt:lpstr>
      <vt:lpstr>SVEIKATOS PRIEŽIŪRA </vt:lpstr>
      <vt:lpstr>VEIKLA SUSIJUSI SU COVID-19 PASEKMIŲ ŠALINIMU  </vt:lpstr>
      <vt:lpstr>„PowerPoint“ pateiktis</vt:lpstr>
      <vt:lpstr>NAUJŲ PRIEMONIŲ DIEGIMAS, SIEKIANT KUO EFEKTYVESNIO BENDRAVIMO SU  GYVENTOJAIS</vt:lpstr>
      <vt:lpstr>„PowerPoint“ pateiktis</vt:lpstr>
      <vt:lpstr>„PowerPoint“ pateiktis</vt:lpstr>
      <vt:lpstr>Miesto tvarkymas </vt:lpstr>
      <vt:lpstr>SAVIVALDYBĖS RELIGINIŲ BENDRUOMENIŲ SKATINIMAS</vt:lpstr>
      <vt:lpstr>„PowerPoint“ pateiktis</vt:lpstr>
      <vt:lpstr>VISAGINO SAVIVALDYBĖS VARDO GARSINIMAS </vt:lpstr>
      <vt:lpstr>INVESTICIJŲ PRITRAUKIMAS </vt:lpstr>
      <vt:lpstr>„PowerPoint“ pateiktis</vt:lpstr>
      <vt:lpstr>„PowerPoint“ pateiktis</vt:lpstr>
      <vt:lpstr>„PowerPoint“ pateiktis</vt:lpstr>
      <vt:lpstr>Išanalizavus investuotojo UAB „Intersurgical“ poreikius, gamybinio pastato saugos reikalavimus, planuojamą gamybos mastą bei nepertraukiamo vandens tiekimo poreikį įrengtas papildomas vandentiekis</vt:lpstr>
      <vt:lpstr>2020 m. buvo baigtas projektas 2D.08/02/VEE.04 „Visagino savivaldybės viešųjų pastatų energijos efektyvumo didinimas (4 etapas)“ įgyvendinimas. Projekto pradžia 2013 m.  Iš viso pagal projektą modernizuota (atnaujinta) 11 viešųjų pastatų. Bendras projekto biudžetas 4 731 578,39 Eur su PVM</vt:lpstr>
      <vt:lpstr>2020 m. buvo tęsiamas Ignalinos programos projektas Nr. 2D.10/01/VEV.02 ,,Visagino miesto energinio efektyvumo didinimo daugiabučiuose pastatuose programa „Visagino EnerVizija“. Iš viso pagal projektą modernizuota (atnaujinta) 4 viešieji pastatai</vt:lpstr>
      <vt:lpstr>2020 m. buvo baigtas projekto „Visagino miesto centralizuotos šildymo sistemos modernizavimas ir atnaujinimas (2 etapas)“ Nr. 2B.07/02/VDH.02 įgyvendinimas</vt:lpstr>
      <vt:lpstr>„PowerPoint“ pateiktis</vt:lpstr>
      <vt:lpstr>„PowerPoint“ pateiktis</vt:lpstr>
      <vt:lpstr>PROJEKTAS „IRKLAVIMO BAZĖS ĮRENGIMAS VISAGINO EŽERO PAKRANTĖJE“ </vt:lpstr>
      <vt:lpstr>KELIŲ IR GATVIŲ PRIEŽIŪRA</vt:lpstr>
      <vt:lpstr>Ačiū už dėmesį</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Skaidrė 1</dc:title>
  <dc:creator>Remigijus Sarka</dc:creator>
  <cp:lastModifiedBy>VSA VSA</cp:lastModifiedBy>
  <cp:revision>623</cp:revision>
  <cp:lastPrinted>2020-04-01T07:09:18Z</cp:lastPrinted>
  <dcterms:created xsi:type="dcterms:W3CDTF">2017-04-17T11:36:43Z</dcterms:created>
  <dcterms:modified xsi:type="dcterms:W3CDTF">2021-04-30T11:10:03Z</dcterms:modified>
</cp:coreProperties>
</file>