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\Desktop\VEPA\SPP\Statistika\demografij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Gyventojų skaičius metų pradžioje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Gyventojai_metu_pradzioje!$A$6</c:f>
              <c:strCache>
                <c:ptCount val="1"/>
                <c:pt idx="0">
                  <c:v>Utenos apskritis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/>
          </c:spPr>
          <c:invertIfNegative val="0"/>
          <c:cat>
            <c:strRef>
              <c:f>Gyventojai_metu_pradzioje!$B$4:$P$5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Gyventojai_metu_pradzioje!$B$6:$P$6</c:f>
              <c:numCache>
                <c:formatCode>General</c:formatCode>
                <c:ptCount val="5"/>
                <c:pt idx="0">
                  <c:v>129639</c:v>
                </c:pt>
                <c:pt idx="1">
                  <c:v>127029</c:v>
                </c:pt>
                <c:pt idx="2">
                  <c:v>124963</c:v>
                </c:pt>
                <c:pt idx="3">
                  <c:v>123483</c:v>
                </c:pt>
                <c:pt idx="4">
                  <c:v>125306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8-4FB4-AF12-526A24BC2C92}"/>
            </c:ext>
          </c:extLst>
        </c:ser>
        <c:ser>
          <c:idx val="1"/>
          <c:order val="1"/>
          <c:tx>
            <c:strRef>
              <c:f>Gyventojai_metu_pradzioje!$A$7</c:f>
              <c:strCache>
                <c:ptCount val="1"/>
                <c:pt idx="0">
                  <c:v>Ignalinos r. sav.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/>
          </c:spPr>
          <c:invertIfNegative val="0"/>
          <c:cat>
            <c:strRef>
              <c:f>Gyventojai_metu_pradzioje!$B$4:$P$5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Gyventojai_metu_pradzioje!$B$7:$P$7</c:f>
              <c:numCache>
                <c:formatCode>General</c:formatCode>
                <c:ptCount val="5"/>
                <c:pt idx="0">
                  <c:v>15366</c:v>
                </c:pt>
                <c:pt idx="1">
                  <c:v>14868</c:v>
                </c:pt>
                <c:pt idx="2">
                  <c:v>14430</c:v>
                </c:pt>
                <c:pt idx="3">
                  <c:v>14131</c:v>
                </c:pt>
                <c:pt idx="4">
                  <c:v>14448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E8-4FB4-AF12-526A24BC2C92}"/>
            </c:ext>
          </c:extLst>
        </c:ser>
        <c:ser>
          <c:idx val="2"/>
          <c:order val="2"/>
          <c:tx>
            <c:strRef>
              <c:f>Gyventojai_metu_pradzioje!$A$8</c:f>
              <c:strCache>
                <c:ptCount val="1"/>
                <c:pt idx="0">
                  <c:v>Visagino sav.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/>
          </c:spPr>
          <c:invertIfNegative val="0"/>
          <c:cat>
            <c:strRef>
              <c:f>Gyventojai_metu_pradzioje!$B$4:$P$5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Gyventojai_metu_pradzioje!$B$8:$P$8</c:f>
              <c:numCache>
                <c:formatCode>General</c:formatCode>
                <c:ptCount val="5"/>
                <c:pt idx="0">
                  <c:v>18686</c:v>
                </c:pt>
                <c:pt idx="1">
                  <c:v>18414</c:v>
                </c:pt>
                <c:pt idx="2">
                  <c:v>18243</c:v>
                </c:pt>
                <c:pt idx="3">
                  <c:v>18134</c:v>
                </c:pt>
                <c:pt idx="4">
                  <c:v>19260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E8-4FB4-AF12-526A24BC2C92}"/>
            </c:ext>
          </c:extLst>
        </c:ser>
        <c:ser>
          <c:idx val="3"/>
          <c:order val="3"/>
          <c:tx>
            <c:strRef>
              <c:f>Gyventojai_metu_pradzioje!$A$9</c:f>
              <c:strCache>
                <c:ptCount val="1"/>
                <c:pt idx="0">
                  <c:v>Zarasų r. sav.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4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/>
          </c:spPr>
          <c:invertIfNegative val="0"/>
          <c:cat>
            <c:strRef>
              <c:f>Gyventojai_metu_pradzioje!$B$4:$P$5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Gyventojai_metu_pradzioje!$B$9:$P$9</c:f>
              <c:numCache>
                <c:formatCode>General</c:formatCode>
                <c:ptCount val="5"/>
                <c:pt idx="0">
                  <c:v>15668</c:v>
                </c:pt>
                <c:pt idx="1">
                  <c:v>15274</c:v>
                </c:pt>
                <c:pt idx="2">
                  <c:v>14915</c:v>
                </c:pt>
                <c:pt idx="3">
                  <c:v>14638</c:v>
                </c:pt>
                <c:pt idx="4">
                  <c:v>14751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E8-4FB4-AF12-526A24BC2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4292480"/>
        <c:axId val="424290512"/>
        <c:axId val="0"/>
      </c:bar3DChart>
      <c:catAx>
        <c:axId val="42429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4290512"/>
        <c:crosses val="autoZero"/>
        <c:auto val="1"/>
        <c:lblAlgn val="ctr"/>
        <c:lblOffset val="100"/>
        <c:noMultiLvlLbl val="0"/>
      </c:catAx>
      <c:valAx>
        <c:axId val="42429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4292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/>
              <a:t>Mirties prie</a:t>
            </a:r>
            <a:r>
              <a:rPr lang="lt-LT" sz="2000" b="1"/>
              <a:t>ž</a:t>
            </a:r>
            <a:r>
              <a:rPr lang="en-GB" sz="2000" b="1"/>
              <a:t>astys</a:t>
            </a:r>
            <a:r>
              <a:rPr lang="en-GB" sz="2000" b="1" baseline="0"/>
              <a:t> 2021</a:t>
            </a:r>
            <a:endParaRPr lang="lt-LT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Sheet2!$F$1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Sheet2!$A$2:$A$23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Sheet2!$F$2:$F$23</c:f>
              <c:numCache>
                <c:formatCode>0.00%</c:formatCode>
                <c:ptCount val="22"/>
                <c:pt idx="0">
                  <c:v>0.31746031746031744</c:v>
                </c:pt>
                <c:pt idx="1">
                  <c:v>0.17460317460317459</c:v>
                </c:pt>
                <c:pt idx="2">
                  <c:v>0.1383219954648526</c:v>
                </c:pt>
                <c:pt idx="3">
                  <c:v>9.0702947845804988E-2</c:v>
                </c:pt>
                <c:pt idx="4">
                  <c:v>7.029478458049887E-2</c:v>
                </c:pt>
                <c:pt idx="5">
                  <c:v>3.8548752834467119E-2</c:v>
                </c:pt>
                <c:pt idx="6">
                  <c:v>3.4013605442176874E-2</c:v>
                </c:pt>
                <c:pt idx="7">
                  <c:v>2.2675736961451247E-2</c:v>
                </c:pt>
                <c:pt idx="8">
                  <c:v>2.2675736961451247E-2</c:v>
                </c:pt>
                <c:pt idx="9">
                  <c:v>1.3605442176870748E-2</c:v>
                </c:pt>
                <c:pt idx="10">
                  <c:v>1.1337868480725623E-2</c:v>
                </c:pt>
                <c:pt idx="11">
                  <c:v>1.1337868480725623E-2</c:v>
                </c:pt>
                <c:pt idx="12">
                  <c:v>1.1337868480725623E-2</c:v>
                </c:pt>
                <c:pt idx="13">
                  <c:v>9.0702947845804991E-3</c:v>
                </c:pt>
                <c:pt idx="14">
                  <c:v>6.8027210884353739E-3</c:v>
                </c:pt>
                <c:pt idx="15">
                  <c:v>6.8027210884353739E-3</c:v>
                </c:pt>
                <c:pt idx="16">
                  <c:v>6.8027210884353739E-3</c:v>
                </c:pt>
                <c:pt idx="17">
                  <c:v>4.5351473922902496E-3</c:v>
                </c:pt>
                <c:pt idx="18">
                  <c:v>4.5351473922902496E-3</c:v>
                </c:pt>
                <c:pt idx="19">
                  <c:v>4.5351473922902496E-3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1C-4C1A-A8D4-CA3A4D17B6E9}"/>
            </c:ext>
          </c:extLst>
        </c:ser>
        <c:ser>
          <c:idx val="1"/>
          <c:order val="1"/>
          <c:tx>
            <c:strRef>
              <c:f>Sheet2!$G$1</c:f>
              <c:strCache>
                <c:ptCount val="1"/>
                <c:pt idx="0">
                  <c:v>Utenos apsk.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Sheet2!$A$2:$A$23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Sheet2!$G$2:$G$23</c:f>
              <c:numCache>
                <c:formatCode>0.00%</c:formatCode>
                <c:ptCount val="22"/>
                <c:pt idx="0">
                  <c:v>0.36187050359712231</c:v>
                </c:pt>
                <c:pt idx="1">
                  <c:v>0.19016786570743405</c:v>
                </c:pt>
                <c:pt idx="2">
                  <c:v>0.10167865707434053</c:v>
                </c:pt>
                <c:pt idx="3">
                  <c:v>0.12446043165467625</c:v>
                </c:pt>
                <c:pt idx="4">
                  <c:v>3.3093525179856115E-2</c:v>
                </c:pt>
                <c:pt idx="5">
                  <c:v>3.9088729016786568E-2</c:v>
                </c:pt>
                <c:pt idx="6">
                  <c:v>2.7338129496402876E-2</c:v>
                </c:pt>
                <c:pt idx="7">
                  <c:v>9.8321342925659465E-3</c:v>
                </c:pt>
                <c:pt idx="8">
                  <c:v>8.6330935251798559E-3</c:v>
                </c:pt>
                <c:pt idx="9">
                  <c:v>1.4868105515587531E-2</c:v>
                </c:pt>
                <c:pt idx="10">
                  <c:v>5.9952038369304557E-3</c:v>
                </c:pt>
                <c:pt idx="11">
                  <c:v>5.0359712230215823E-3</c:v>
                </c:pt>
                <c:pt idx="12">
                  <c:v>1.3189448441247002E-2</c:v>
                </c:pt>
                <c:pt idx="13">
                  <c:v>4.5563549160671461E-3</c:v>
                </c:pt>
                <c:pt idx="14">
                  <c:v>7.6738609112709834E-3</c:v>
                </c:pt>
                <c:pt idx="15">
                  <c:v>1.8465227817745802E-2</c:v>
                </c:pt>
                <c:pt idx="16">
                  <c:v>1.1510791366906475E-2</c:v>
                </c:pt>
                <c:pt idx="17">
                  <c:v>4.5563549160671461E-3</c:v>
                </c:pt>
                <c:pt idx="18">
                  <c:v>3.8369304556354917E-3</c:v>
                </c:pt>
                <c:pt idx="19">
                  <c:v>2.6378896882494006E-3</c:v>
                </c:pt>
                <c:pt idx="20">
                  <c:v>7.6738609112709834E-3</c:v>
                </c:pt>
                <c:pt idx="21">
                  <c:v>3.8369304556354917E-3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1C-4C1A-A8D4-CA3A4D17B6E9}"/>
            </c:ext>
          </c:extLst>
        </c:ser>
        <c:ser>
          <c:idx val="2"/>
          <c:order val="2"/>
          <c:tx>
            <c:strRef>
              <c:f>Sheet2!$H$1</c:f>
              <c:strCache>
                <c:ptCount val="1"/>
                <c:pt idx="0">
                  <c:v>Lietuvos Respublika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Sheet2!$A$2:$A$23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Sheet2!$H$2:$H$23</c:f>
              <c:numCache>
                <c:formatCode>0.00%</c:formatCode>
                <c:ptCount val="22"/>
                <c:pt idx="0">
                  <c:v>0.33516941104276549</c:v>
                </c:pt>
                <c:pt idx="1">
                  <c:v>0.20770568210043394</c:v>
                </c:pt>
                <c:pt idx="2">
                  <c:v>0.11995383019446838</c:v>
                </c:pt>
                <c:pt idx="3">
                  <c:v>7.63555075025934E-2</c:v>
                </c:pt>
                <c:pt idx="4">
                  <c:v>3.6512134184649998E-2</c:v>
                </c:pt>
                <c:pt idx="5">
                  <c:v>3.6614409070321291E-2</c:v>
                </c:pt>
                <c:pt idx="6">
                  <c:v>3.1559107578569029E-2</c:v>
                </c:pt>
                <c:pt idx="7">
                  <c:v>1.0753473693438336E-2</c:v>
                </c:pt>
                <c:pt idx="8">
                  <c:v>1.0052160191692357E-2</c:v>
                </c:pt>
                <c:pt idx="9">
                  <c:v>1.7956547784287655E-2</c:v>
                </c:pt>
                <c:pt idx="10">
                  <c:v>8.2404336455152456E-3</c:v>
                </c:pt>
                <c:pt idx="11">
                  <c:v>7.845944800783133E-3</c:v>
                </c:pt>
                <c:pt idx="12">
                  <c:v>3.3107841561591397E-2</c:v>
                </c:pt>
                <c:pt idx="13">
                  <c:v>7.0131350174597838E-3</c:v>
                </c:pt>
                <c:pt idx="14">
                  <c:v>1.0505091828236635E-2</c:v>
                </c:pt>
                <c:pt idx="15">
                  <c:v>1.7649723127273791E-2</c:v>
                </c:pt>
                <c:pt idx="16">
                  <c:v>8.8686936574960181E-3</c:v>
                </c:pt>
                <c:pt idx="17">
                  <c:v>4.6023698552079837E-3</c:v>
                </c:pt>
                <c:pt idx="18">
                  <c:v>4.3978200838654061E-3</c:v>
                </c:pt>
                <c:pt idx="19">
                  <c:v>3.1559107578569027E-3</c:v>
                </c:pt>
                <c:pt idx="20">
                  <c:v>7.5537308417223089E-3</c:v>
                </c:pt>
                <c:pt idx="21">
                  <c:v>4.4270414797714886E-3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1C-4C1A-A8D4-CA3A4D17B6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0572056"/>
        <c:axId val="620547128"/>
        <c:axId val="0"/>
      </c:bar3DChart>
      <c:catAx>
        <c:axId val="620572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0547128"/>
        <c:crosses val="autoZero"/>
        <c:auto val="1"/>
        <c:lblAlgn val="ctr"/>
        <c:lblOffset val="100"/>
        <c:noMultiLvlLbl val="0"/>
      </c:catAx>
      <c:valAx>
        <c:axId val="62054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0572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dirty="0" err="1"/>
              <a:t>Atvykusieji</a:t>
            </a:r>
            <a:r>
              <a:rPr lang="en-GB" sz="2000" b="1" baseline="0" dirty="0"/>
              <a:t> </a:t>
            </a:r>
            <a:r>
              <a:rPr lang="en-GB" sz="2000" b="1" baseline="0" dirty="0" err="1"/>
              <a:t>ir</a:t>
            </a:r>
            <a:r>
              <a:rPr lang="en-GB" sz="2000" b="1" baseline="0" dirty="0"/>
              <a:t> </a:t>
            </a:r>
            <a:r>
              <a:rPr lang="en-GB" sz="2000" b="1" baseline="0" dirty="0" err="1"/>
              <a:t>imigrantai</a:t>
            </a:r>
            <a:endParaRPr lang="lt-LT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Atvyke_migrantai!$A$6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Atvyke_migrantai!$B$4:$F$4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Atvyke_migrantai!$B$6:$F$6</c:f>
              <c:numCache>
                <c:formatCode>General</c:formatCode>
                <c:ptCount val="5"/>
                <c:pt idx="0">
                  <c:v>3551</c:v>
                </c:pt>
                <c:pt idx="1">
                  <c:v>4141</c:v>
                </c:pt>
                <c:pt idx="2">
                  <c:v>4131</c:v>
                </c:pt>
                <c:pt idx="3">
                  <c:v>4143</c:v>
                </c:pt>
                <c:pt idx="4">
                  <c:v>3994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4732-8177-A4A8E15824B7}"/>
            </c:ext>
          </c:extLst>
        </c:ser>
        <c:ser>
          <c:idx val="1"/>
          <c:order val="1"/>
          <c:tx>
            <c:strRef>
              <c:f>Atvyke_migrantai!$A$7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Atvyke_migrantai!$B$4:$F$4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Atvyke_migrantai!$B$7:$F$7</c:f>
              <c:numCache>
                <c:formatCode>General</c:formatCode>
                <c:ptCount val="5"/>
                <c:pt idx="0">
                  <c:v>446</c:v>
                </c:pt>
                <c:pt idx="1">
                  <c:v>472</c:v>
                </c:pt>
                <c:pt idx="2">
                  <c:v>422</c:v>
                </c:pt>
                <c:pt idx="3">
                  <c:v>447</c:v>
                </c:pt>
                <c:pt idx="4">
                  <c:v>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4732-8177-A4A8E15824B7}"/>
            </c:ext>
          </c:extLst>
        </c:ser>
        <c:ser>
          <c:idx val="2"/>
          <c:order val="2"/>
          <c:tx>
            <c:strRef>
              <c:f>Atvyke_migrantai!$A$8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Atvyke_migrantai!$B$4:$F$4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Atvyke_migrantai!$B$8:$F$8</c:f>
              <c:numCache>
                <c:formatCode>General</c:formatCode>
                <c:ptCount val="5"/>
                <c:pt idx="0">
                  <c:v>510</c:v>
                </c:pt>
                <c:pt idx="1">
                  <c:v>639</c:v>
                </c:pt>
                <c:pt idx="2">
                  <c:v>622</c:v>
                </c:pt>
                <c:pt idx="3">
                  <c:v>562</c:v>
                </c:pt>
                <c:pt idx="4">
                  <c:v>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97-4732-8177-A4A8E15824B7}"/>
            </c:ext>
          </c:extLst>
        </c:ser>
        <c:ser>
          <c:idx val="3"/>
          <c:order val="3"/>
          <c:tx>
            <c:strRef>
              <c:f>Atvyke_migrantai!$A$9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Atvyke_migrantai!$B$4:$F$4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Atvyke_migrantai!$B$9:$F$9</c:f>
              <c:numCache>
                <c:formatCode>General</c:formatCode>
                <c:ptCount val="5"/>
                <c:pt idx="0">
                  <c:v>503</c:v>
                </c:pt>
                <c:pt idx="1">
                  <c:v>474</c:v>
                </c:pt>
                <c:pt idx="2">
                  <c:v>505</c:v>
                </c:pt>
                <c:pt idx="3">
                  <c:v>476</c:v>
                </c:pt>
                <c:pt idx="4">
                  <c:v>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97-4732-8177-A4A8E1582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6791312"/>
        <c:axId val="301802384"/>
        <c:axId val="0"/>
      </c:bar3DChart>
      <c:catAx>
        <c:axId val="426791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1802384"/>
        <c:crosses val="autoZero"/>
        <c:auto val="1"/>
        <c:lblAlgn val="ctr"/>
        <c:lblOffset val="100"/>
        <c:noMultiLvlLbl val="0"/>
      </c:catAx>
      <c:valAx>
        <c:axId val="301802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67913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/>
              <a:t>I</a:t>
            </a:r>
            <a:r>
              <a:rPr lang="lt-LT" sz="2000" b="1"/>
              <a:t>švykusieji</a:t>
            </a:r>
            <a:r>
              <a:rPr lang="lt-LT" sz="2000" b="1" baseline="0"/>
              <a:t> ir emigrantai</a:t>
            </a:r>
            <a:endParaRPr lang="lt-LT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Isvyke_emigrantai!$A$6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Isvyke_emigrantai!$B$4:$F$4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Isvyke_emigrantai!$B$6:$F$6</c:f>
              <c:numCache>
                <c:formatCode>General</c:formatCode>
                <c:ptCount val="5"/>
                <c:pt idx="0">
                  <c:v>5866</c:v>
                </c:pt>
                <c:pt idx="1">
                  <c:v>5287</c:v>
                </c:pt>
                <c:pt idx="2">
                  <c:v>4683</c:v>
                </c:pt>
                <c:pt idx="3">
                  <c:v>3914</c:v>
                </c:pt>
                <c:pt idx="4">
                  <c:v>4261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A-4809-906D-569002956F17}"/>
            </c:ext>
          </c:extLst>
        </c:ser>
        <c:ser>
          <c:idx val="1"/>
          <c:order val="1"/>
          <c:tx>
            <c:strRef>
              <c:f>Isvyke_emigrantai!$A$7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Isvyke_emigrantai!$B$4:$F$4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Isvyke_emigrantai!$B$7:$F$7</c:f>
              <c:numCache>
                <c:formatCode>General</c:formatCode>
                <c:ptCount val="5"/>
                <c:pt idx="0">
                  <c:v>693</c:v>
                </c:pt>
                <c:pt idx="1">
                  <c:v>730</c:v>
                </c:pt>
                <c:pt idx="2">
                  <c:v>608</c:v>
                </c:pt>
                <c:pt idx="3">
                  <c:v>474</c:v>
                </c:pt>
                <c:pt idx="4">
                  <c:v>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9A-4809-906D-569002956F17}"/>
            </c:ext>
          </c:extLst>
        </c:ser>
        <c:ser>
          <c:idx val="2"/>
          <c:order val="2"/>
          <c:tx>
            <c:strRef>
              <c:f>Isvyke_emigrantai!$A$8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Isvyke_emigrantai!$B$4:$F$4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Isvyke_emigrantai!$B$8:$F$8</c:f>
              <c:numCache>
                <c:formatCode>General</c:formatCode>
                <c:ptCount val="5"/>
                <c:pt idx="0">
                  <c:v>941</c:v>
                </c:pt>
                <c:pt idx="1">
                  <c:v>815</c:v>
                </c:pt>
                <c:pt idx="2">
                  <c:v>692</c:v>
                </c:pt>
                <c:pt idx="3">
                  <c:v>540</c:v>
                </c:pt>
                <c:pt idx="4">
                  <c:v>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9A-4809-906D-569002956F17}"/>
            </c:ext>
          </c:extLst>
        </c:ser>
        <c:ser>
          <c:idx val="3"/>
          <c:order val="3"/>
          <c:tx>
            <c:strRef>
              <c:f>Isvyke_emigrantai!$A$9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Isvyke_emigrantai!$B$4:$F$4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Isvyke_emigrantai!$B$9:$F$9</c:f>
              <c:numCache>
                <c:formatCode>General</c:formatCode>
                <c:ptCount val="5"/>
                <c:pt idx="0">
                  <c:v>787</c:v>
                </c:pt>
                <c:pt idx="1">
                  <c:v>667</c:v>
                </c:pt>
                <c:pt idx="2">
                  <c:v>637</c:v>
                </c:pt>
                <c:pt idx="3">
                  <c:v>526</c:v>
                </c:pt>
                <c:pt idx="4">
                  <c:v>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9A-4809-906D-569002956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1493328"/>
        <c:axId val="631498248"/>
        <c:axId val="0"/>
      </c:bar3DChart>
      <c:catAx>
        <c:axId val="63149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31498248"/>
        <c:crosses val="autoZero"/>
        <c:auto val="1"/>
        <c:lblAlgn val="ctr"/>
        <c:lblOffset val="100"/>
        <c:noMultiLvlLbl val="0"/>
      </c:catAx>
      <c:valAx>
        <c:axId val="631498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31493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/>
              <a:t>Bendrasis išvykimo ir emigracijos rodiklis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Bendri_emigrantai!$C$5</c:f>
              <c:strCache>
                <c:ptCount val="1"/>
                <c:pt idx="0">
                  <c:v>Lietuvos Respublika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Bendri_emigrantai!$D$4:$H$4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Bendri_emigrantai!$D$5:$H$5</c:f>
              <c:numCache>
                <c:formatCode>General</c:formatCode>
                <c:ptCount val="5"/>
                <c:pt idx="0">
                  <c:v>41.5</c:v>
                </c:pt>
                <c:pt idx="1">
                  <c:v>41.5</c:v>
                </c:pt>
                <c:pt idx="2">
                  <c:v>38.700000000000003</c:v>
                </c:pt>
                <c:pt idx="3">
                  <c:v>36.700000000000003</c:v>
                </c:pt>
                <c:pt idx="4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F-4997-8C15-3AF196E5594A}"/>
            </c:ext>
          </c:extLst>
        </c:ser>
        <c:ser>
          <c:idx val="1"/>
          <c:order val="1"/>
          <c:tx>
            <c:strRef>
              <c:f>Bendri_emigrantai!$C$6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Bendri_emigrantai!$D$4:$H$4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Bendri_emigrantai!$D$6:$H$6</c:f>
              <c:numCache>
                <c:formatCode>General</c:formatCode>
                <c:ptCount val="5"/>
                <c:pt idx="0">
                  <c:v>44.6</c:v>
                </c:pt>
                <c:pt idx="1">
                  <c:v>44.6</c:v>
                </c:pt>
                <c:pt idx="2">
                  <c:v>41.2</c:v>
                </c:pt>
                <c:pt idx="3">
                  <c:v>37.200000000000003</c:v>
                </c:pt>
                <c:pt idx="4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FF-4997-8C15-3AF196E5594A}"/>
            </c:ext>
          </c:extLst>
        </c:ser>
        <c:ser>
          <c:idx val="2"/>
          <c:order val="2"/>
          <c:tx>
            <c:strRef>
              <c:f>Bendri_emigrantai!$C$7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Bendri_emigrantai!$D$4:$H$4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Bendri_emigrantai!$D$7:$H$7</c:f>
              <c:numCache>
                <c:formatCode>General</c:formatCode>
                <c:ptCount val="5"/>
                <c:pt idx="0">
                  <c:v>45.4</c:v>
                </c:pt>
                <c:pt idx="1">
                  <c:v>44.3</c:v>
                </c:pt>
                <c:pt idx="2">
                  <c:v>48.3</c:v>
                </c:pt>
                <c:pt idx="3">
                  <c:v>41.5</c:v>
                </c:pt>
                <c:pt idx="4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FF-4997-8C15-3AF196E5594A}"/>
            </c:ext>
          </c:extLst>
        </c:ser>
        <c:ser>
          <c:idx val="3"/>
          <c:order val="3"/>
          <c:tx>
            <c:strRef>
              <c:f>Bendri_emigrantai!$C$8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Bendri_emigrantai!$D$4:$H$4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Bendri_emigrantai!$D$8:$H$8</c:f>
              <c:numCache>
                <c:formatCode>General</c:formatCode>
                <c:ptCount val="5"/>
                <c:pt idx="0">
                  <c:v>53</c:v>
                </c:pt>
                <c:pt idx="1">
                  <c:v>49.7</c:v>
                </c:pt>
                <c:pt idx="2">
                  <c:v>43.9</c:v>
                </c:pt>
                <c:pt idx="3">
                  <c:v>37.799999999999997</c:v>
                </c:pt>
                <c:pt idx="4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FF-4997-8C15-3AF196E5594A}"/>
            </c:ext>
          </c:extLst>
        </c:ser>
        <c:ser>
          <c:idx val="4"/>
          <c:order val="4"/>
          <c:tx>
            <c:strRef>
              <c:f>Bendri_emigrantai!$C$9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Bendri_emigrantai!$D$4:$H$4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Bendri_emigrantai!$D$9:$H$9</c:f>
              <c:numCache>
                <c:formatCode>General</c:formatCode>
                <c:ptCount val="5"/>
                <c:pt idx="0">
                  <c:v>42.2</c:v>
                </c:pt>
                <c:pt idx="1">
                  <c:v>49.4</c:v>
                </c:pt>
                <c:pt idx="2">
                  <c:v>43.1</c:v>
                </c:pt>
                <c:pt idx="3">
                  <c:v>42.2</c:v>
                </c:pt>
                <c:pt idx="4">
                  <c:v>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FF-4997-8C15-3AF196E55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5189672"/>
        <c:axId val="625192296"/>
        <c:axId val="0"/>
      </c:bar3DChart>
      <c:catAx>
        <c:axId val="62518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5192296"/>
        <c:crosses val="autoZero"/>
        <c:auto val="1"/>
        <c:lblAlgn val="ctr"/>
        <c:lblOffset val="100"/>
        <c:noMultiLvlLbl val="0"/>
      </c:catAx>
      <c:valAx>
        <c:axId val="62519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51896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Išvykstančiųjų skaičius </a:t>
            </a:r>
            <a:r>
              <a:rPr lang="en-GB"/>
              <a:t>1000</a:t>
            </a:r>
            <a:r>
              <a:rPr lang="lt-LT" baseline="0"/>
              <a:t> gyventojų pagal amžių</a:t>
            </a:r>
            <a:endParaRPr lang="lt-L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Sheet3!$A$3</c:f>
              <c:strCache>
                <c:ptCount val="1"/>
                <c:pt idx="0">
                  <c:v>Iki 14 metų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Sheet3!$B$2:$F$2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Sheet3!$B$3:$F$3</c:f>
              <c:numCache>
                <c:formatCode>General</c:formatCode>
                <c:ptCount val="5"/>
                <c:pt idx="0">
                  <c:v>53.2</c:v>
                </c:pt>
                <c:pt idx="1">
                  <c:v>37.5</c:v>
                </c:pt>
                <c:pt idx="2">
                  <c:v>39.799999999999997</c:v>
                </c:pt>
                <c:pt idx="3">
                  <c:v>41.1</c:v>
                </c:pt>
                <c:pt idx="4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C8-412A-B6FE-B6766E60765B}"/>
            </c:ext>
          </c:extLst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15-64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Sheet3!$B$2:$F$2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Sheet3!$B$4:$F$4</c:f>
              <c:numCache>
                <c:formatCode>General</c:formatCode>
                <c:ptCount val="5"/>
                <c:pt idx="0">
                  <c:v>61.7</c:v>
                </c:pt>
                <c:pt idx="1">
                  <c:v>62.2</c:v>
                </c:pt>
                <c:pt idx="2">
                  <c:v>54</c:v>
                </c:pt>
                <c:pt idx="3">
                  <c:v>45.4</c:v>
                </c:pt>
                <c:pt idx="4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C8-412A-B6FE-B6766E60765B}"/>
            </c:ext>
          </c:extLst>
        </c:ser>
        <c:ser>
          <c:idx val="2"/>
          <c:order val="2"/>
          <c:tx>
            <c:strRef>
              <c:f>Sheet3!$A$5</c:f>
              <c:strCache>
                <c:ptCount val="1"/>
                <c:pt idx="0">
                  <c:v>Vyresni nei 65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Sheet3!$B$2:$F$2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Sheet3!$B$5:$F$5</c:f>
              <c:numCache>
                <c:formatCode>General</c:formatCode>
                <c:ptCount val="5"/>
                <c:pt idx="0">
                  <c:v>15.3</c:v>
                </c:pt>
                <c:pt idx="1">
                  <c:v>11.2</c:v>
                </c:pt>
                <c:pt idx="2">
                  <c:v>12</c:v>
                </c:pt>
                <c:pt idx="3">
                  <c:v>10.6</c:v>
                </c:pt>
                <c:pt idx="4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C8-412A-B6FE-B6766E607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5174912"/>
        <c:axId val="625178848"/>
        <c:axId val="0"/>
      </c:bar3DChart>
      <c:catAx>
        <c:axId val="62517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5178848"/>
        <c:crosses val="autoZero"/>
        <c:auto val="1"/>
        <c:lblAlgn val="ctr"/>
        <c:lblOffset val="100"/>
        <c:noMultiLvlLbl val="0"/>
      </c:catAx>
      <c:valAx>
        <c:axId val="62517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5174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/>
              <a:t>Neto migracija</a:t>
            </a:r>
            <a:endParaRPr lang="lt-LT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Neto_migracija!$A$6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Neto_migracija!$B$4:$F$4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Neto_migracija!$B$6:$F$6</c:f>
              <c:numCache>
                <c:formatCode>General</c:formatCode>
                <c:ptCount val="5"/>
                <c:pt idx="0">
                  <c:v>-2315</c:v>
                </c:pt>
                <c:pt idx="1">
                  <c:v>-1146</c:v>
                </c:pt>
                <c:pt idx="2">
                  <c:v>-552</c:v>
                </c:pt>
                <c:pt idx="3">
                  <c:v>229</c:v>
                </c:pt>
                <c:pt idx="4">
                  <c:v>-267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4-4C71-A4A4-2FCABA21E738}"/>
            </c:ext>
          </c:extLst>
        </c:ser>
        <c:ser>
          <c:idx val="1"/>
          <c:order val="1"/>
          <c:tx>
            <c:strRef>
              <c:f>Neto_migracija!$A$7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Neto_migracija!$B$4:$F$4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Neto_migracija!$B$7:$F$7</c:f>
              <c:numCache>
                <c:formatCode>General</c:formatCode>
                <c:ptCount val="5"/>
                <c:pt idx="0">
                  <c:v>-247</c:v>
                </c:pt>
                <c:pt idx="1">
                  <c:v>-258</c:v>
                </c:pt>
                <c:pt idx="2">
                  <c:v>-186</c:v>
                </c:pt>
                <c:pt idx="3">
                  <c:v>-27</c:v>
                </c:pt>
                <c:pt idx="4">
                  <c:v>-31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34-4C71-A4A4-2FCABA21E738}"/>
            </c:ext>
          </c:extLst>
        </c:ser>
        <c:ser>
          <c:idx val="2"/>
          <c:order val="2"/>
          <c:tx>
            <c:strRef>
              <c:f>Neto_migracija!$A$8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Neto_migracija!$B$4:$F$4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Neto_migracija!$B$8:$F$8</c:f>
              <c:numCache>
                <c:formatCode>General</c:formatCode>
                <c:ptCount val="5"/>
                <c:pt idx="0">
                  <c:v>-431</c:v>
                </c:pt>
                <c:pt idx="1">
                  <c:v>-176</c:v>
                </c:pt>
                <c:pt idx="2">
                  <c:v>-70</c:v>
                </c:pt>
                <c:pt idx="3">
                  <c:v>22</c:v>
                </c:pt>
                <c:pt idx="4">
                  <c:v>-133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34-4C71-A4A4-2FCABA21E738}"/>
            </c:ext>
          </c:extLst>
        </c:ser>
        <c:ser>
          <c:idx val="3"/>
          <c:order val="3"/>
          <c:tx>
            <c:strRef>
              <c:f>Neto_migracija!$A$9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Neto_migracija!$B$4:$F$4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Neto_migracija!$B$9:$F$9</c:f>
              <c:numCache>
                <c:formatCode>General</c:formatCode>
                <c:ptCount val="5"/>
                <c:pt idx="0">
                  <c:v>-284</c:v>
                </c:pt>
                <c:pt idx="1">
                  <c:v>-193</c:v>
                </c:pt>
                <c:pt idx="2">
                  <c:v>-132</c:v>
                </c:pt>
                <c:pt idx="3">
                  <c:v>-50</c:v>
                </c:pt>
                <c:pt idx="4">
                  <c:v>-52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34-4C71-A4A4-2FCABA21E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0197112"/>
        <c:axId val="690198752"/>
        <c:axId val="0"/>
      </c:bar3DChart>
      <c:catAx>
        <c:axId val="69019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0198752"/>
        <c:crosses val="autoZero"/>
        <c:auto val="1"/>
        <c:lblAlgn val="ctr"/>
        <c:lblOffset val="100"/>
        <c:noMultiLvlLbl val="0"/>
      </c:catAx>
      <c:valAx>
        <c:axId val="69019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0197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Neto vidaus migracija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Neto_vidaus_migracija!$A$5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Neto_vidaus_migracija!$B$4:$F$4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Neto_vidaus_migracija!$B$5:$F$5</c:f>
              <c:numCache>
                <c:formatCode>General</c:formatCode>
                <c:ptCount val="5"/>
                <c:pt idx="0">
                  <c:v>-647</c:v>
                </c:pt>
                <c:pt idx="1">
                  <c:v>-531</c:v>
                </c:pt>
                <c:pt idx="2">
                  <c:v>-485</c:v>
                </c:pt>
                <c:pt idx="3">
                  <c:v>-629</c:v>
                </c:pt>
                <c:pt idx="4">
                  <c:v>-433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AA-4C1E-8B3B-EAF28950A2AB}"/>
            </c:ext>
          </c:extLst>
        </c:ser>
        <c:ser>
          <c:idx val="1"/>
          <c:order val="1"/>
          <c:tx>
            <c:strRef>
              <c:f>Neto_vidaus_migracija!$A$6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Neto_vidaus_migracija!$B$4:$F$4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Neto_vidaus_migracija!$B$6:$F$6</c:f>
              <c:numCache>
                <c:formatCode>General</c:formatCode>
                <c:ptCount val="5"/>
                <c:pt idx="0">
                  <c:v>-90</c:v>
                </c:pt>
                <c:pt idx="1">
                  <c:v>-108</c:v>
                </c:pt>
                <c:pt idx="2">
                  <c:v>-199</c:v>
                </c:pt>
                <c:pt idx="3">
                  <c:v>-159</c:v>
                </c:pt>
                <c:pt idx="4">
                  <c:v>-60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AA-4C1E-8B3B-EAF28950A2AB}"/>
            </c:ext>
          </c:extLst>
        </c:ser>
        <c:ser>
          <c:idx val="2"/>
          <c:order val="2"/>
          <c:tx>
            <c:strRef>
              <c:f>Neto_vidaus_migracija!$A$7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Neto_vidaus_migracija!$B$4:$F$4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Neto_vidaus_migracija!$B$7:$F$7</c:f>
              <c:numCache>
                <c:formatCode>General</c:formatCode>
                <c:ptCount val="5"/>
                <c:pt idx="0">
                  <c:v>-86</c:v>
                </c:pt>
                <c:pt idx="1">
                  <c:v>34</c:v>
                </c:pt>
                <c:pt idx="2">
                  <c:v>32</c:v>
                </c:pt>
                <c:pt idx="3">
                  <c:v>4</c:v>
                </c:pt>
                <c:pt idx="4">
                  <c:v>-33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AA-4C1E-8B3B-EAF28950A2AB}"/>
            </c:ext>
          </c:extLst>
        </c:ser>
        <c:ser>
          <c:idx val="3"/>
          <c:order val="3"/>
          <c:tx>
            <c:strRef>
              <c:f>Neto_vidaus_migracija!$A$8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Neto_vidaus_migracija!$B$4:$F$4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Neto_vidaus_migracija!$B$8:$F$8</c:f>
              <c:numCache>
                <c:formatCode>General</c:formatCode>
                <c:ptCount val="5"/>
                <c:pt idx="0">
                  <c:v>-96</c:v>
                </c:pt>
                <c:pt idx="1">
                  <c:v>-101</c:v>
                </c:pt>
                <c:pt idx="2">
                  <c:v>-82</c:v>
                </c:pt>
                <c:pt idx="3">
                  <c:v>-131</c:v>
                </c:pt>
                <c:pt idx="4">
                  <c:v>-102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AA-4C1E-8B3B-EAF28950A2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7781608"/>
        <c:axId val="617787512"/>
        <c:axId val="0"/>
      </c:bar3DChart>
      <c:catAx>
        <c:axId val="617781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17787512"/>
        <c:crosses val="autoZero"/>
        <c:auto val="1"/>
        <c:lblAlgn val="ctr"/>
        <c:lblOffset val="100"/>
        <c:noMultiLvlLbl val="0"/>
      </c:catAx>
      <c:valAx>
        <c:axId val="617787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177816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Išvykstančiųjų skaičius </a:t>
            </a:r>
            <a:r>
              <a:rPr lang="en-GB"/>
              <a:t>1000 </a:t>
            </a:r>
            <a:r>
              <a:rPr lang="lt-LT"/>
              <a:t>gyventojų šalies viduje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Isvykimo_rodiklis!$A$5</c:f>
              <c:strCache>
                <c:ptCount val="1"/>
                <c:pt idx="0">
                  <c:v>Lietuvos Respublika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Isvykimo_rodiklis!$B$4:$F$4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Isvykimo_rodiklis!$B$5:$F$5</c:f>
              <c:numCache>
                <c:formatCode>General</c:formatCode>
                <c:ptCount val="5"/>
                <c:pt idx="0">
                  <c:v>23.9</c:v>
                </c:pt>
                <c:pt idx="1">
                  <c:v>24.5</c:v>
                </c:pt>
                <c:pt idx="2">
                  <c:v>27.2</c:v>
                </c:pt>
                <c:pt idx="3">
                  <c:v>26.2</c:v>
                </c:pt>
                <c:pt idx="4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0-4B49-8695-FA2714EDB936}"/>
            </c:ext>
          </c:extLst>
        </c:ser>
        <c:ser>
          <c:idx val="1"/>
          <c:order val="1"/>
          <c:tx>
            <c:strRef>
              <c:f>Isvykimo_rodiklis!$A$6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Isvykimo_rodiklis!$B$4:$F$4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Isvykimo_rodiklis!$B$6:$F$6</c:f>
              <c:numCache>
                <c:formatCode>General</c:formatCode>
                <c:ptCount val="5"/>
                <c:pt idx="0">
                  <c:v>27.5</c:v>
                </c:pt>
                <c:pt idx="1">
                  <c:v>26.4</c:v>
                </c:pt>
                <c:pt idx="2">
                  <c:v>28.7</c:v>
                </c:pt>
                <c:pt idx="3">
                  <c:v>26.9</c:v>
                </c:pt>
                <c:pt idx="4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70-4B49-8695-FA2714EDB936}"/>
            </c:ext>
          </c:extLst>
        </c:ser>
        <c:ser>
          <c:idx val="2"/>
          <c:order val="2"/>
          <c:tx>
            <c:strRef>
              <c:f>Isvykimo_rodiklis!$A$7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Isvykimo_rodiklis!$B$4:$F$4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Isvykimo_rodiklis!$B$7:$F$7</c:f>
              <c:numCache>
                <c:formatCode>General</c:formatCode>
                <c:ptCount val="5"/>
                <c:pt idx="0">
                  <c:v>34.4</c:v>
                </c:pt>
                <c:pt idx="1">
                  <c:v>32.700000000000003</c:v>
                </c:pt>
                <c:pt idx="2">
                  <c:v>39.799999999999997</c:v>
                </c:pt>
                <c:pt idx="3">
                  <c:v>34</c:v>
                </c:pt>
                <c:pt idx="4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70-4B49-8695-FA2714EDB936}"/>
            </c:ext>
          </c:extLst>
        </c:ser>
        <c:ser>
          <c:idx val="3"/>
          <c:order val="3"/>
          <c:tx>
            <c:strRef>
              <c:f>Isvykimo_rodiklis!$A$8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Isvykimo_rodiklis!$B$4:$F$4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Isvykimo_rodiklis!$B$8:$F$8</c:f>
              <c:numCache>
                <c:formatCode>General</c:formatCode>
                <c:ptCount val="5"/>
                <c:pt idx="0">
                  <c:v>17.899999999999999</c:v>
                </c:pt>
                <c:pt idx="1">
                  <c:v>14.5</c:v>
                </c:pt>
                <c:pt idx="2">
                  <c:v>16.8</c:v>
                </c:pt>
                <c:pt idx="3">
                  <c:v>15.1</c:v>
                </c:pt>
                <c:pt idx="4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70-4B49-8695-FA2714EDB936}"/>
            </c:ext>
          </c:extLst>
        </c:ser>
        <c:ser>
          <c:idx val="4"/>
          <c:order val="4"/>
          <c:tx>
            <c:strRef>
              <c:f>Isvykimo_rodiklis!$A$9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Isvykimo_rodiklis!$B$4:$F$4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Isvykimo_rodiklis!$B$9:$F$9</c:f>
              <c:numCache>
                <c:formatCode>General</c:formatCode>
                <c:ptCount val="5"/>
                <c:pt idx="0">
                  <c:v>29.5</c:v>
                </c:pt>
                <c:pt idx="1">
                  <c:v>33.9</c:v>
                </c:pt>
                <c:pt idx="2">
                  <c:v>30</c:v>
                </c:pt>
                <c:pt idx="3">
                  <c:v>33.200000000000003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70-4B49-8695-FA2714EDB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0177432"/>
        <c:axId val="690180384"/>
        <c:axId val="0"/>
      </c:bar3DChart>
      <c:catAx>
        <c:axId val="690177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0180384"/>
        <c:crosses val="autoZero"/>
        <c:auto val="1"/>
        <c:lblAlgn val="ctr"/>
        <c:lblOffset val="100"/>
        <c:noMultiLvlLbl val="0"/>
      </c:catAx>
      <c:valAx>
        <c:axId val="69018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0177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/>
              <a:t>Atvykstančiųjų skaičius </a:t>
            </a:r>
            <a:r>
              <a:rPr lang="en-GB" sz="2000"/>
              <a:t>1000 gyventoj</a:t>
            </a:r>
            <a:r>
              <a:rPr lang="lt-LT" sz="2000"/>
              <a:t>ų</a:t>
            </a:r>
            <a:r>
              <a:rPr lang="lt-LT" sz="2000" baseline="0"/>
              <a:t> šalies viduje</a:t>
            </a:r>
            <a:endParaRPr lang="lt-LT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Atvykimo_rodiklis!$A$5</c:f>
              <c:strCache>
                <c:ptCount val="1"/>
                <c:pt idx="0">
                  <c:v>Lietuvos Respublika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Atvykimo_rodiklis!$B$4:$F$4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Atvykimo_rodiklis!$B$5:$F$5</c:f>
              <c:numCache>
                <c:formatCode>General</c:formatCode>
                <c:ptCount val="5"/>
                <c:pt idx="0">
                  <c:v>23.9</c:v>
                </c:pt>
                <c:pt idx="1">
                  <c:v>24.5</c:v>
                </c:pt>
                <c:pt idx="2">
                  <c:v>27.2</c:v>
                </c:pt>
                <c:pt idx="3">
                  <c:v>26.2</c:v>
                </c:pt>
                <c:pt idx="4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7-4D84-A97C-6685FA97C439}"/>
            </c:ext>
          </c:extLst>
        </c:ser>
        <c:ser>
          <c:idx val="1"/>
          <c:order val="1"/>
          <c:tx>
            <c:strRef>
              <c:f>Atvykimo_rodiklis!$A$6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Atvykimo_rodiklis!$B$4:$F$4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Atvykimo_rodiklis!$B$6:$F$6</c:f>
              <c:numCache>
                <c:formatCode>General</c:formatCode>
                <c:ptCount val="5"/>
                <c:pt idx="0">
                  <c:v>22.7</c:v>
                </c:pt>
                <c:pt idx="1">
                  <c:v>22.4</c:v>
                </c:pt>
                <c:pt idx="2">
                  <c:v>25</c:v>
                </c:pt>
                <c:pt idx="3">
                  <c:v>21.9</c:v>
                </c:pt>
                <c:pt idx="4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57-4D84-A97C-6685FA97C439}"/>
            </c:ext>
          </c:extLst>
        </c:ser>
        <c:ser>
          <c:idx val="2"/>
          <c:order val="2"/>
          <c:tx>
            <c:strRef>
              <c:f>Atvykimo_rodiklis!$A$7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Atvykimo_rodiklis!$B$4:$F$4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Atvykimo_rodiklis!$B$7:$F$7</c:f>
              <c:numCache>
                <c:formatCode>General</c:formatCode>
                <c:ptCount val="5"/>
                <c:pt idx="0">
                  <c:v>28.8</c:v>
                </c:pt>
                <c:pt idx="1">
                  <c:v>25.8</c:v>
                </c:pt>
                <c:pt idx="2">
                  <c:v>26.7</c:v>
                </c:pt>
                <c:pt idx="3">
                  <c:v>23.1</c:v>
                </c:pt>
                <c:pt idx="4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57-4D84-A97C-6685FA97C439}"/>
            </c:ext>
          </c:extLst>
        </c:ser>
        <c:ser>
          <c:idx val="3"/>
          <c:order val="3"/>
          <c:tx>
            <c:strRef>
              <c:f>Atvykimo_rodiklis!$A$8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Atvykimo_rodiklis!$B$4:$F$4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Atvykimo_rodiklis!$B$8:$F$8</c:f>
              <c:numCache>
                <c:formatCode>General</c:formatCode>
                <c:ptCount val="5"/>
                <c:pt idx="0">
                  <c:v>13.5</c:v>
                </c:pt>
                <c:pt idx="1">
                  <c:v>16.3</c:v>
                </c:pt>
                <c:pt idx="2">
                  <c:v>18.5</c:v>
                </c:pt>
                <c:pt idx="3">
                  <c:v>15.3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57-4D84-A97C-6685FA97C439}"/>
            </c:ext>
          </c:extLst>
        </c:ser>
        <c:ser>
          <c:idx val="4"/>
          <c:order val="4"/>
          <c:tx>
            <c:strRef>
              <c:f>Atvykimo_rodiklis!$A$9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Atvykimo_rodiklis!$B$4:$F$4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Atvykimo_rodiklis!$B$9:$F$9</c:f>
              <c:numCache>
                <c:formatCode>General</c:formatCode>
                <c:ptCount val="5"/>
                <c:pt idx="0">
                  <c:v>23.7</c:v>
                </c:pt>
                <c:pt idx="1">
                  <c:v>27.5</c:v>
                </c:pt>
                <c:pt idx="2">
                  <c:v>24.7</c:v>
                </c:pt>
                <c:pt idx="3">
                  <c:v>24.5</c:v>
                </c:pt>
                <c:pt idx="4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57-4D84-A97C-6685FA97C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1956208"/>
        <c:axId val="581956536"/>
        <c:axId val="0"/>
      </c:bar3DChart>
      <c:catAx>
        <c:axId val="58195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81956536"/>
        <c:crosses val="autoZero"/>
        <c:auto val="1"/>
        <c:lblAlgn val="ctr"/>
        <c:lblOffset val="100"/>
        <c:noMultiLvlLbl val="0"/>
      </c:catAx>
      <c:valAx>
        <c:axId val="581956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819562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/>
              <a:t>B</a:t>
            </a:r>
            <a:r>
              <a:rPr lang="lt-LT" sz="2000"/>
              <a:t>ūstų</a:t>
            </a:r>
            <a:r>
              <a:rPr lang="lt-LT" sz="2000" baseline="0"/>
              <a:t> skaičius metų pabaigoje, vnt.</a:t>
            </a:r>
            <a:endParaRPr lang="lt-LT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Būstu_skaicius!$D$6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Būstu_skaicius!$E$4:$I$4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Būstu_skaicius!$E$6:$I$6</c:f>
              <c:numCache>
                <c:formatCode>General</c:formatCode>
                <c:ptCount val="5"/>
                <c:pt idx="0">
                  <c:v>81284</c:v>
                </c:pt>
                <c:pt idx="1">
                  <c:v>82348</c:v>
                </c:pt>
                <c:pt idx="2">
                  <c:v>82472</c:v>
                </c:pt>
                <c:pt idx="3">
                  <c:v>83099</c:v>
                </c:pt>
                <c:pt idx="4">
                  <c:v>83194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8-47CF-BCD5-6FBB9DB7C041}"/>
            </c:ext>
          </c:extLst>
        </c:ser>
        <c:ser>
          <c:idx val="1"/>
          <c:order val="1"/>
          <c:tx>
            <c:strRef>
              <c:f>Būstu_skaicius!$D$7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Būstu_skaicius!$E$4:$I$4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Būstu_skaicius!$E$7:$I$7</c:f>
              <c:numCache>
                <c:formatCode>General</c:formatCode>
                <c:ptCount val="5"/>
                <c:pt idx="0">
                  <c:v>11068</c:v>
                </c:pt>
                <c:pt idx="1">
                  <c:v>11262</c:v>
                </c:pt>
                <c:pt idx="2">
                  <c:v>11268</c:v>
                </c:pt>
                <c:pt idx="3">
                  <c:v>11315</c:v>
                </c:pt>
                <c:pt idx="4">
                  <c:v>11320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48-47CF-BCD5-6FBB9DB7C041}"/>
            </c:ext>
          </c:extLst>
        </c:ser>
        <c:ser>
          <c:idx val="2"/>
          <c:order val="2"/>
          <c:tx>
            <c:strRef>
              <c:f>Būstu_skaicius!$D$8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Būstu_skaicius!$E$4:$I$4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Būstu_skaicius!$E$8:$I$8</c:f>
              <c:numCache>
                <c:formatCode>General</c:formatCode>
                <c:ptCount val="5"/>
                <c:pt idx="0">
                  <c:v>12227</c:v>
                </c:pt>
                <c:pt idx="1">
                  <c:v>12321</c:v>
                </c:pt>
                <c:pt idx="2">
                  <c:v>12327</c:v>
                </c:pt>
                <c:pt idx="3">
                  <c:v>12364</c:v>
                </c:pt>
                <c:pt idx="4">
                  <c:v>12367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48-47CF-BCD5-6FBB9DB7C041}"/>
            </c:ext>
          </c:extLst>
        </c:ser>
        <c:ser>
          <c:idx val="3"/>
          <c:order val="3"/>
          <c:tx>
            <c:strRef>
              <c:f>Būstu_skaicius!$D$9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Būstu_skaicius!$E$4:$I$4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Būstu_skaicius!$E$9:$I$9</c:f>
              <c:numCache>
                <c:formatCode>General</c:formatCode>
                <c:ptCount val="5"/>
                <c:pt idx="0">
                  <c:v>10132</c:v>
                </c:pt>
                <c:pt idx="1">
                  <c:v>10180</c:v>
                </c:pt>
                <c:pt idx="2">
                  <c:v>10194</c:v>
                </c:pt>
                <c:pt idx="3">
                  <c:v>10274</c:v>
                </c:pt>
                <c:pt idx="4">
                  <c:v>10283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48-47CF-BCD5-6FBB9DB7C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7022000"/>
        <c:axId val="617030528"/>
        <c:axId val="0"/>
      </c:bar3DChart>
      <c:catAx>
        <c:axId val="61702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17030528"/>
        <c:crosses val="autoZero"/>
        <c:auto val="1"/>
        <c:lblAlgn val="ctr"/>
        <c:lblOffset val="100"/>
        <c:noMultiLvlLbl val="0"/>
      </c:catAx>
      <c:valAx>
        <c:axId val="61703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17022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Demografin</a:t>
            </a:r>
            <a:r>
              <a:rPr lang="lt-LT"/>
              <a:t>ės senatvės koeficientas metų pradžioje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demografine_senatve!$B$5</c:f>
              <c:strCache>
                <c:ptCount val="1"/>
                <c:pt idx="0">
                  <c:v>Lietuvos Respublika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/>
          </c:spPr>
          <c:invertIfNegative val="0"/>
          <c:cat>
            <c:numRef>
              <c:f>demografine_senatve!$C$4:$G$4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demografine_senatve!$C$5:$G$5</c:f>
              <c:numCache>
                <c:formatCode>General</c:formatCode>
                <c:ptCount val="5"/>
                <c:pt idx="0">
                  <c:v>130</c:v>
                </c:pt>
                <c:pt idx="1">
                  <c:v>131</c:v>
                </c:pt>
                <c:pt idx="2">
                  <c:v>131</c:v>
                </c:pt>
                <c:pt idx="3">
                  <c:v>132</c:v>
                </c:pt>
                <c:pt idx="4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47-4497-82B8-E430566FAF0A}"/>
            </c:ext>
          </c:extLst>
        </c:ser>
        <c:ser>
          <c:idx val="1"/>
          <c:order val="1"/>
          <c:tx>
            <c:strRef>
              <c:f>demografine_senatve!$B$6</c:f>
              <c:strCache>
                <c:ptCount val="1"/>
                <c:pt idx="0">
                  <c:v>Utenos apskritis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/>
          </c:spPr>
          <c:invertIfNegative val="0"/>
          <c:cat>
            <c:numRef>
              <c:f>demografine_senatve!$C$4:$G$4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demografine_senatve!$C$6:$G$6</c:f>
              <c:numCache>
                <c:formatCode>General</c:formatCode>
                <c:ptCount val="5"/>
                <c:pt idx="0">
                  <c:v>196</c:v>
                </c:pt>
                <c:pt idx="1">
                  <c:v>198</c:v>
                </c:pt>
                <c:pt idx="2">
                  <c:v>200</c:v>
                </c:pt>
                <c:pt idx="3">
                  <c:v>203</c:v>
                </c:pt>
                <c:pt idx="4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47-4497-82B8-E430566FAF0A}"/>
            </c:ext>
          </c:extLst>
        </c:ser>
        <c:ser>
          <c:idx val="2"/>
          <c:order val="2"/>
          <c:tx>
            <c:strRef>
              <c:f>demografine_senatve!$B$7</c:f>
              <c:strCache>
                <c:ptCount val="1"/>
                <c:pt idx="0">
                  <c:v>Ignalinos r. sav.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/>
          </c:spPr>
          <c:invertIfNegative val="0"/>
          <c:cat>
            <c:numRef>
              <c:f>demografine_senatve!$C$4:$G$4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demografine_senatve!$C$7:$G$7</c:f>
              <c:numCache>
                <c:formatCode>General</c:formatCode>
                <c:ptCount val="5"/>
                <c:pt idx="0">
                  <c:v>245</c:v>
                </c:pt>
                <c:pt idx="1">
                  <c:v>248</c:v>
                </c:pt>
                <c:pt idx="2">
                  <c:v>251</c:v>
                </c:pt>
                <c:pt idx="3">
                  <c:v>258</c:v>
                </c:pt>
                <c:pt idx="4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47-4497-82B8-E430566FAF0A}"/>
            </c:ext>
          </c:extLst>
        </c:ser>
        <c:ser>
          <c:idx val="3"/>
          <c:order val="3"/>
          <c:tx>
            <c:strRef>
              <c:f>demografine_senatve!$B$8</c:f>
              <c:strCache>
                <c:ptCount val="1"/>
                <c:pt idx="0">
                  <c:v>Visagino sav.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4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/>
          </c:spPr>
          <c:invertIfNegative val="0"/>
          <c:cat>
            <c:numRef>
              <c:f>demografine_senatve!$C$4:$G$4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demografine_senatve!$C$8:$G$8</c:f>
              <c:numCache>
                <c:formatCode>General</c:formatCode>
                <c:ptCount val="5"/>
                <c:pt idx="0">
                  <c:v>117</c:v>
                </c:pt>
                <c:pt idx="1">
                  <c:v>122</c:v>
                </c:pt>
                <c:pt idx="2">
                  <c:v>129</c:v>
                </c:pt>
                <c:pt idx="3">
                  <c:v>135</c:v>
                </c:pt>
                <c:pt idx="4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47-4497-82B8-E430566FAF0A}"/>
            </c:ext>
          </c:extLst>
        </c:ser>
        <c:ser>
          <c:idx val="4"/>
          <c:order val="4"/>
          <c:tx>
            <c:strRef>
              <c:f>demografine_senatve!$B$9</c:f>
              <c:strCache>
                <c:ptCount val="1"/>
                <c:pt idx="0">
                  <c:v>Zarasų r. sav.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5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/>
          </c:spPr>
          <c:invertIfNegative val="0"/>
          <c:cat>
            <c:numRef>
              <c:f>demografine_senatve!$C$4:$G$4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demografine_senatve!$C$9:$G$9</c:f>
              <c:numCache>
                <c:formatCode>General</c:formatCode>
                <c:ptCount val="5"/>
                <c:pt idx="0">
                  <c:v>204</c:v>
                </c:pt>
                <c:pt idx="1">
                  <c:v>204</c:v>
                </c:pt>
                <c:pt idx="2">
                  <c:v>206</c:v>
                </c:pt>
                <c:pt idx="3">
                  <c:v>208</c:v>
                </c:pt>
                <c:pt idx="4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47-4497-82B8-E430566FA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6336728"/>
        <c:axId val="436337384"/>
        <c:axId val="0"/>
      </c:bar3DChart>
      <c:catAx>
        <c:axId val="43633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36337384"/>
        <c:crosses val="autoZero"/>
        <c:auto val="1"/>
        <c:lblAlgn val="ctr"/>
        <c:lblOffset val="100"/>
        <c:noMultiLvlLbl val="0"/>
      </c:catAx>
      <c:valAx>
        <c:axId val="43633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36336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Naudingas plotas vienam gyventojui, kv.m.</a:t>
            </a:r>
            <a:endParaRPr lang="lt-L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Naudingas_plotas!$B$5</c:f>
              <c:strCache>
                <c:ptCount val="1"/>
                <c:pt idx="0">
                  <c:v>Lietuvos Respublika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Naudingas_plotas!$C$4:$G$4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Naudingas_plotas!$C$5:$G$5</c:f>
              <c:numCache>
                <c:formatCode>General</c:formatCode>
                <c:ptCount val="5"/>
                <c:pt idx="0">
                  <c:v>34</c:v>
                </c:pt>
                <c:pt idx="1">
                  <c:v>35.700000000000003</c:v>
                </c:pt>
                <c:pt idx="2">
                  <c:v>36.299999999999997</c:v>
                </c:pt>
                <c:pt idx="3">
                  <c:v>37.299999999999997</c:v>
                </c:pt>
                <c:pt idx="4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C-42D9-B5D5-122E031EE062}"/>
            </c:ext>
          </c:extLst>
        </c:ser>
        <c:ser>
          <c:idx val="1"/>
          <c:order val="1"/>
          <c:tx>
            <c:strRef>
              <c:f>Naudingas_plotas!$B$6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Naudingas_plotas!$C$4:$G$4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Naudingas_plotas!$C$6:$G$6</c:f>
              <c:numCache>
                <c:formatCode>General</c:formatCode>
                <c:ptCount val="5"/>
                <c:pt idx="0">
                  <c:v>41.4</c:v>
                </c:pt>
                <c:pt idx="1">
                  <c:v>43.4</c:v>
                </c:pt>
                <c:pt idx="2">
                  <c:v>44.4</c:v>
                </c:pt>
                <c:pt idx="3">
                  <c:v>45.6</c:v>
                </c:pt>
                <c:pt idx="4">
                  <c:v>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EC-42D9-B5D5-122E031EE062}"/>
            </c:ext>
          </c:extLst>
        </c:ser>
        <c:ser>
          <c:idx val="2"/>
          <c:order val="2"/>
          <c:tx>
            <c:strRef>
              <c:f>Naudingas_plotas!$B$7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Naudingas_plotas!$C$4:$G$4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Naudingas_plotas!$C$7:$G$7</c:f>
              <c:numCache>
                <c:formatCode>General</c:formatCode>
                <c:ptCount val="5"/>
                <c:pt idx="0">
                  <c:v>49.7</c:v>
                </c:pt>
                <c:pt idx="1">
                  <c:v>52.3</c:v>
                </c:pt>
                <c:pt idx="2">
                  <c:v>54.1</c:v>
                </c:pt>
                <c:pt idx="3">
                  <c:v>56.2</c:v>
                </c:pt>
                <c:pt idx="4">
                  <c:v>57.4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EC-42D9-B5D5-122E031EE062}"/>
            </c:ext>
          </c:extLst>
        </c:ser>
        <c:ser>
          <c:idx val="3"/>
          <c:order val="3"/>
          <c:tx>
            <c:strRef>
              <c:f>Naudingas_plotas!$B$8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Naudingas_plotas!$C$4:$G$4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Naudingas_plotas!$C$8:$G$8</c:f>
              <c:numCache>
                <c:formatCode>General</c:formatCode>
                <c:ptCount val="5"/>
                <c:pt idx="0">
                  <c:v>33.1</c:v>
                </c:pt>
                <c:pt idx="1">
                  <c:v>34.200000000000003</c:v>
                </c:pt>
                <c:pt idx="2">
                  <c:v>34.700000000000003</c:v>
                </c:pt>
                <c:pt idx="3">
                  <c:v>35.1</c:v>
                </c:pt>
                <c:pt idx="4">
                  <c:v>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EC-42D9-B5D5-122E031EE062}"/>
            </c:ext>
          </c:extLst>
        </c:ser>
        <c:ser>
          <c:idx val="4"/>
          <c:order val="4"/>
          <c:tx>
            <c:strRef>
              <c:f>Naudingas_plotas!$B$9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Naudingas_plotas!$C$4:$G$4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Naudingas_plotas!$C$9:$G$9</c:f>
              <c:numCache>
                <c:formatCode>General</c:formatCode>
                <c:ptCount val="5"/>
                <c:pt idx="0">
                  <c:v>42.8</c:v>
                </c:pt>
                <c:pt idx="1">
                  <c:v>44.5</c:v>
                </c:pt>
                <c:pt idx="2">
                  <c:v>45.8</c:v>
                </c:pt>
                <c:pt idx="3">
                  <c:v>47.3</c:v>
                </c:pt>
                <c:pt idx="4">
                  <c:v>48.3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EC-42D9-B5D5-122E031EE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5028456"/>
        <c:axId val="695025176"/>
        <c:axId val="0"/>
      </c:bar3DChart>
      <c:catAx>
        <c:axId val="69502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5025176"/>
        <c:crosses val="autoZero"/>
        <c:auto val="1"/>
        <c:lblAlgn val="ctr"/>
        <c:lblOffset val="100"/>
        <c:noMultiLvlLbl val="0"/>
      </c:catAx>
      <c:valAx>
        <c:axId val="695025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50284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Medianinis amžius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medianinis_amzius!$B$5</c:f>
              <c:strCache>
                <c:ptCount val="1"/>
                <c:pt idx="0">
                  <c:v>Lietuvos Respublika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/>
          </c:spPr>
          <c:invertIfNegative val="0"/>
          <c:cat>
            <c:strRef>
              <c:f>medianinis_amzius!$C$4:$G$4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medianinis_amzius!$C$5:$G$5</c:f>
              <c:numCache>
                <c:formatCode>General</c:formatCode>
                <c:ptCount val="5"/>
                <c:pt idx="0">
                  <c:v>43</c:v>
                </c:pt>
                <c:pt idx="1">
                  <c:v>43</c:v>
                </c:pt>
                <c:pt idx="2">
                  <c:v>44</c:v>
                </c:pt>
                <c:pt idx="3">
                  <c:v>44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7B-46D2-9839-8C15CC68FCA7}"/>
            </c:ext>
          </c:extLst>
        </c:ser>
        <c:ser>
          <c:idx val="1"/>
          <c:order val="1"/>
          <c:tx>
            <c:strRef>
              <c:f>medianinis_amzius!$B$6</c:f>
              <c:strCache>
                <c:ptCount val="1"/>
                <c:pt idx="0">
                  <c:v>Utenos apskritis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/>
          </c:spPr>
          <c:invertIfNegative val="0"/>
          <c:cat>
            <c:strRef>
              <c:f>medianinis_amzius!$C$4:$G$4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medianinis_amzius!$C$6:$G$6</c:f>
              <c:numCache>
                <c:formatCode>General</c:formatCode>
                <c:ptCount val="5"/>
                <c:pt idx="0">
                  <c:v>49</c:v>
                </c:pt>
                <c:pt idx="1">
                  <c:v>49</c:v>
                </c:pt>
                <c:pt idx="2">
                  <c:v>50</c:v>
                </c:pt>
                <c:pt idx="3">
                  <c:v>50</c:v>
                </c:pt>
                <c:pt idx="4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7B-46D2-9839-8C15CC68FCA7}"/>
            </c:ext>
          </c:extLst>
        </c:ser>
        <c:ser>
          <c:idx val="2"/>
          <c:order val="2"/>
          <c:tx>
            <c:strRef>
              <c:f>medianinis_amzius!$B$7</c:f>
              <c:strCache>
                <c:ptCount val="1"/>
                <c:pt idx="0">
                  <c:v>Ignalinos r. sav.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/>
          </c:spPr>
          <c:invertIfNegative val="0"/>
          <c:cat>
            <c:strRef>
              <c:f>medianinis_amzius!$C$4:$G$4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medianinis_amzius!$C$7:$G$7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7B-46D2-9839-8C15CC68FCA7}"/>
            </c:ext>
          </c:extLst>
        </c:ser>
        <c:ser>
          <c:idx val="3"/>
          <c:order val="3"/>
          <c:tx>
            <c:strRef>
              <c:f>medianinis_amzius!$B$8</c:f>
              <c:strCache>
                <c:ptCount val="1"/>
                <c:pt idx="0">
                  <c:v>Visagino sav.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/>
          </c:spPr>
          <c:invertIfNegative val="0"/>
          <c:cat>
            <c:strRef>
              <c:f>medianinis_amzius!$C$4:$G$4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medianinis_amzius!$C$8:$G$8</c:f>
              <c:numCache>
                <c:formatCode>General</c:formatCode>
                <c:ptCount val="5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7B-46D2-9839-8C15CC68FCA7}"/>
            </c:ext>
          </c:extLst>
        </c:ser>
        <c:ser>
          <c:idx val="4"/>
          <c:order val="4"/>
          <c:tx>
            <c:strRef>
              <c:f>medianinis_amzius!$B$9</c:f>
              <c:strCache>
                <c:ptCount val="1"/>
                <c:pt idx="0">
                  <c:v>Zarasų r. sav.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/>
          </c:spPr>
          <c:invertIfNegative val="0"/>
          <c:cat>
            <c:strRef>
              <c:f>medianinis_amzius!$C$4:$G$4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medianinis_amzius!$C$9:$G$9</c:f>
              <c:numCache>
                <c:formatCode>General</c:formatCode>
                <c:ptCount val="5"/>
                <c:pt idx="0">
                  <c:v>49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7B-46D2-9839-8C15CC68F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1084080"/>
        <c:axId val="581084408"/>
        <c:axId val="0"/>
      </c:bar3DChart>
      <c:catAx>
        <c:axId val="581084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81084408"/>
        <c:crosses val="autoZero"/>
        <c:auto val="1"/>
        <c:lblAlgn val="ctr"/>
        <c:lblOffset val="100"/>
        <c:noMultiLvlLbl val="0"/>
      </c:catAx>
      <c:valAx>
        <c:axId val="581084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81084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Gyventoj</a:t>
            </a:r>
            <a:r>
              <a:rPr lang="lt-LT"/>
              <a:t>ų</a:t>
            </a:r>
            <a:r>
              <a:rPr lang="lt-LT" baseline="0"/>
              <a:t> tankis metų pradžioje </a:t>
            </a:r>
            <a:endParaRPr lang="lt-L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gyventoju_tankis!$A$5</c:f>
              <c:strCache>
                <c:ptCount val="1"/>
                <c:pt idx="0">
                  <c:v>Lietuvos Respublika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gyventoju_tankis!$B$3:$F$4</c:f>
              <c:multiLvlStrCache>
                <c:ptCount val="5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</c:lvl>
                <c:lvl>
                  <c:pt idx="0">
                    <c:v>Gyventojų tankis metų pradžioje | viename km²</c:v>
                  </c:pt>
                </c:lvl>
              </c:multiLvlStrCache>
            </c:multiLvlStrRef>
          </c:cat>
          <c:val>
            <c:numRef>
              <c:f>gyventoju_tankis!$B$5:$F$5</c:f>
              <c:numCache>
                <c:formatCode>General</c:formatCode>
                <c:ptCount val="5"/>
                <c:pt idx="0">
                  <c:v>43.6</c:v>
                </c:pt>
                <c:pt idx="1">
                  <c:v>43</c:v>
                </c:pt>
                <c:pt idx="2">
                  <c:v>42.8</c:v>
                </c:pt>
                <c:pt idx="3">
                  <c:v>42.8</c:v>
                </c:pt>
                <c:pt idx="4">
                  <c:v>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C-4BFB-BB63-4DB873FBCB0B}"/>
            </c:ext>
          </c:extLst>
        </c:ser>
        <c:ser>
          <c:idx val="1"/>
          <c:order val="1"/>
          <c:tx>
            <c:strRef>
              <c:f>gyventoju_tankis!$A$6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gyventoju_tankis!$B$3:$F$4</c:f>
              <c:multiLvlStrCache>
                <c:ptCount val="5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</c:lvl>
                <c:lvl>
                  <c:pt idx="0">
                    <c:v>Gyventojų tankis metų pradžioje | viename km²</c:v>
                  </c:pt>
                </c:lvl>
              </c:multiLvlStrCache>
            </c:multiLvlStrRef>
          </c:cat>
          <c:val>
            <c:numRef>
              <c:f>gyventoju_tankis!$B$6:$F$6</c:f>
              <c:numCache>
                <c:formatCode>General</c:formatCode>
                <c:ptCount val="5"/>
                <c:pt idx="0">
                  <c:v>18.600000000000001</c:v>
                </c:pt>
                <c:pt idx="1">
                  <c:v>18</c:v>
                </c:pt>
                <c:pt idx="2">
                  <c:v>17.7</c:v>
                </c:pt>
                <c:pt idx="3">
                  <c:v>17.399999999999999</c:v>
                </c:pt>
                <c:pt idx="4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BC-4BFB-BB63-4DB873FBCB0B}"/>
            </c:ext>
          </c:extLst>
        </c:ser>
        <c:ser>
          <c:idx val="2"/>
          <c:order val="2"/>
          <c:tx>
            <c:strRef>
              <c:f>gyventoju_tankis!$A$7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gyventoju_tankis!$B$3:$F$4</c:f>
              <c:multiLvlStrCache>
                <c:ptCount val="5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</c:lvl>
                <c:lvl>
                  <c:pt idx="0">
                    <c:v>Gyventojų tankis metų pradžioje | viename km²</c:v>
                  </c:pt>
                </c:lvl>
              </c:multiLvlStrCache>
            </c:multiLvlStrRef>
          </c:cat>
          <c:val>
            <c:numRef>
              <c:f>gyventoju_tankis!$B$7:$F$7</c:f>
              <c:numCache>
                <c:formatCode>General</c:formatCode>
                <c:ptCount val="5"/>
                <c:pt idx="0">
                  <c:v>11</c:v>
                </c:pt>
                <c:pt idx="1">
                  <c:v>10.7</c:v>
                </c:pt>
                <c:pt idx="2">
                  <c:v>10.3</c:v>
                </c:pt>
                <c:pt idx="3">
                  <c:v>10</c:v>
                </c:pt>
                <c:pt idx="4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BC-4BFB-BB63-4DB873FBCB0B}"/>
            </c:ext>
          </c:extLst>
        </c:ser>
        <c:ser>
          <c:idx val="3"/>
          <c:order val="3"/>
          <c:tx>
            <c:strRef>
              <c:f>gyventoju_tankis!$A$8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gyventoju_tankis!$B$3:$F$4</c:f>
              <c:multiLvlStrCache>
                <c:ptCount val="5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</c:lvl>
                <c:lvl>
                  <c:pt idx="0">
                    <c:v>Gyventojų tankis metų pradžioje | viename km²</c:v>
                  </c:pt>
                </c:lvl>
              </c:multiLvlStrCache>
            </c:multiLvlStrRef>
          </c:cat>
          <c:val>
            <c:numRef>
              <c:f>gyventoju_tankis!$B$8:$F$8</c:f>
              <c:numCache>
                <c:formatCode>General</c:formatCode>
                <c:ptCount val="5"/>
                <c:pt idx="0">
                  <c:v>330.7</c:v>
                </c:pt>
                <c:pt idx="1">
                  <c:v>322.2</c:v>
                </c:pt>
                <c:pt idx="2">
                  <c:v>317.5</c:v>
                </c:pt>
                <c:pt idx="3">
                  <c:v>314.5</c:v>
                </c:pt>
                <c:pt idx="4">
                  <c:v>312.7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BC-4BFB-BB63-4DB873FBCB0B}"/>
            </c:ext>
          </c:extLst>
        </c:ser>
        <c:ser>
          <c:idx val="4"/>
          <c:order val="4"/>
          <c:tx>
            <c:strRef>
              <c:f>gyventoju_tankis!$A$9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gyventoju_tankis!$B$3:$F$4</c:f>
              <c:multiLvlStrCache>
                <c:ptCount val="5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</c:lvl>
                <c:lvl>
                  <c:pt idx="0">
                    <c:v>Gyventojų tankis metų pradžioje | viename km²</c:v>
                  </c:pt>
                </c:lvl>
              </c:multiLvlStrCache>
            </c:multiLvlStrRef>
          </c:cat>
          <c:val>
            <c:numRef>
              <c:f>gyventoju_tankis!$B$9:$F$9</c:f>
              <c:numCache>
                <c:formatCode>General</c:formatCode>
                <c:ptCount val="5"/>
                <c:pt idx="0">
                  <c:v>12.1</c:v>
                </c:pt>
                <c:pt idx="1">
                  <c:v>11.8</c:v>
                </c:pt>
                <c:pt idx="2">
                  <c:v>11.5</c:v>
                </c:pt>
                <c:pt idx="3">
                  <c:v>11.2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BC-4BFB-BB63-4DB873FBC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17791448"/>
        <c:axId val="617787512"/>
      </c:barChart>
      <c:catAx>
        <c:axId val="617791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17787512"/>
        <c:crosses val="autoZero"/>
        <c:auto val="1"/>
        <c:lblAlgn val="ctr"/>
        <c:lblOffset val="100"/>
        <c:noMultiLvlLbl val="0"/>
      </c:catAx>
      <c:valAx>
        <c:axId val="617787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17791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Moter</a:t>
            </a:r>
            <a:r>
              <a:rPr lang="lt-LT"/>
              <a:t>ų</a:t>
            </a:r>
            <a:r>
              <a:rPr lang="lt-LT" baseline="0"/>
              <a:t> skaičius </a:t>
            </a:r>
            <a:r>
              <a:rPr lang="en-GB" baseline="0"/>
              <a:t>1000</a:t>
            </a:r>
            <a:r>
              <a:rPr lang="lt-LT" baseline="0"/>
              <a:t> vyrų metų pradžioje </a:t>
            </a:r>
            <a:endParaRPr lang="lt-L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[2]Sheet1!$B$2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[2]Sheet1!$A$3:$A$19</c:f>
              <c:strCache>
                <c:ptCount val="17"/>
                <c:pt idx="0">
                  <c:v>Iš viso pagal amžių</c:v>
                </c:pt>
                <c:pt idx="1">
                  <c:v>0–4</c:v>
                </c:pt>
                <c:pt idx="2">
                  <c:v>5–9</c:v>
                </c:pt>
                <c:pt idx="3">
                  <c:v>10–14</c:v>
                </c:pt>
                <c:pt idx="4">
                  <c:v>15–19</c:v>
                </c:pt>
                <c:pt idx="5">
                  <c:v>20–24</c:v>
                </c:pt>
                <c:pt idx="6">
                  <c:v>25–29</c:v>
                </c:pt>
                <c:pt idx="7">
                  <c:v>30–34</c:v>
                </c:pt>
                <c:pt idx="8">
                  <c:v>35–39</c:v>
                </c:pt>
                <c:pt idx="9">
                  <c:v>40–44</c:v>
                </c:pt>
                <c:pt idx="10">
                  <c:v>45–49</c:v>
                </c:pt>
                <c:pt idx="11">
                  <c:v>50–54</c:v>
                </c:pt>
                <c:pt idx="12">
                  <c:v>55–59</c:v>
                </c:pt>
                <c:pt idx="13">
                  <c:v>60–64</c:v>
                </c:pt>
                <c:pt idx="14">
                  <c:v>65–69</c:v>
                </c:pt>
                <c:pt idx="15">
                  <c:v>70–74</c:v>
                </c:pt>
                <c:pt idx="16">
                  <c:v>75 ir vyresni</c:v>
                </c:pt>
              </c:strCache>
            </c:strRef>
          </c:cat>
          <c:val>
            <c:numRef>
              <c:f>[2]Sheet1!$B$3:$B$19</c:f>
              <c:numCache>
                <c:formatCode>General</c:formatCode>
                <c:ptCount val="17"/>
                <c:pt idx="0">
                  <c:v>1136</c:v>
                </c:pt>
                <c:pt idx="1">
                  <c:v>926</c:v>
                </c:pt>
                <c:pt idx="2">
                  <c:v>967</c:v>
                </c:pt>
                <c:pt idx="3">
                  <c:v>805</c:v>
                </c:pt>
                <c:pt idx="4">
                  <c:v>800</c:v>
                </c:pt>
                <c:pt idx="5">
                  <c:v>959</c:v>
                </c:pt>
                <c:pt idx="6">
                  <c:v>775</c:v>
                </c:pt>
                <c:pt idx="7">
                  <c:v>741</c:v>
                </c:pt>
                <c:pt idx="8">
                  <c:v>864</c:v>
                </c:pt>
                <c:pt idx="9">
                  <c:v>1093</c:v>
                </c:pt>
                <c:pt idx="10">
                  <c:v>1272</c:v>
                </c:pt>
                <c:pt idx="11">
                  <c:v>1299</c:v>
                </c:pt>
                <c:pt idx="12">
                  <c:v>1210</c:v>
                </c:pt>
                <c:pt idx="13">
                  <c:v>1231</c:v>
                </c:pt>
                <c:pt idx="14">
                  <c:v>1388</c:v>
                </c:pt>
                <c:pt idx="15">
                  <c:v>1726</c:v>
                </c:pt>
                <c:pt idx="16">
                  <c:v>2184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2B-4A62-B7EC-5995197CC189}"/>
            </c:ext>
          </c:extLst>
        </c:ser>
        <c:ser>
          <c:idx val="1"/>
          <c:order val="1"/>
          <c:tx>
            <c:strRef>
              <c:f>[2]Sheet1!$C$2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[2]Sheet1!$A$3:$A$19</c:f>
              <c:strCache>
                <c:ptCount val="17"/>
                <c:pt idx="0">
                  <c:v>Iš viso pagal amžių</c:v>
                </c:pt>
                <c:pt idx="1">
                  <c:v>0–4</c:v>
                </c:pt>
                <c:pt idx="2">
                  <c:v>5–9</c:v>
                </c:pt>
                <c:pt idx="3">
                  <c:v>10–14</c:v>
                </c:pt>
                <c:pt idx="4">
                  <c:v>15–19</c:v>
                </c:pt>
                <c:pt idx="5">
                  <c:v>20–24</c:v>
                </c:pt>
                <c:pt idx="6">
                  <c:v>25–29</c:v>
                </c:pt>
                <c:pt idx="7">
                  <c:v>30–34</c:v>
                </c:pt>
                <c:pt idx="8">
                  <c:v>35–39</c:v>
                </c:pt>
                <c:pt idx="9">
                  <c:v>40–44</c:v>
                </c:pt>
                <c:pt idx="10">
                  <c:v>45–49</c:v>
                </c:pt>
                <c:pt idx="11">
                  <c:v>50–54</c:v>
                </c:pt>
                <c:pt idx="12">
                  <c:v>55–59</c:v>
                </c:pt>
                <c:pt idx="13">
                  <c:v>60–64</c:v>
                </c:pt>
                <c:pt idx="14">
                  <c:v>65–69</c:v>
                </c:pt>
                <c:pt idx="15">
                  <c:v>70–74</c:v>
                </c:pt>
                <c:pt idx="16">
                  <c:v>75 ir vyresni</c:v>
                </c:pt>
              </c:strCache>
            </c:strRef>
          </c:cat>
          <c:val>
            <c:numRef>
              <c:f>[2]Sheet1!$C$3:$C$19</c:f>
              <c:numCache>
                <c:formatCode>General</c:formatCode>
                <c:ptCount val="17"/>
                <c:pt idx="0">
                  <c:v>1143</c:v>
                </c:pt>
                <c:pt idx="1">
                  <c:v>980</c:v>
                </c:pt>
                <c:pt idx="2">
                  <c:v>981</c:v>
                </c:pt>
                <c:pt idx="3">
                  <c:v>750</c:v>
                </c:pt>
                <c:pt idx="4">
                  <c:v>848</c:v>
                </c:pt>
                <c:pt idx="5">
                  <c:v>897</c:v>
                </c:pt>
                <c:pt idx="6">
                  <c:v>818</c:v>
                </c:pt>
                <c:pt idx="7">
                  <c:v>748</c:v>
                </c:pt>
                <c:pt idx="8">
                  <c:v>808</c:v>
                </c:pt>
                <c:pt idx="9">
                  <c:v>1132</c:v>
                </c:pt>
                <c:pt idx="10">
                  <c:v>1181</c:v>
                </c:pt>
                <c:pt idx="11">
                  <c:v>1363</c:v>
                </c:pt>
                <c:pt idx="12">
                  <c:v>1208</c:v>
                </c:pt>
                <c:pt idx="13">
                  <c:v>1256</c:v>
                </c:pt>
                <c:pt idx="14">
                  <c:v>1359</c:v>
                </c:pt>
                <c:pt idx="15">
                  <c:v>1611</c:v>
                </c:pt>
                <c:pt idx="16">
                  <c:v>2181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2B-4A62-B7EC-5995197CC189}"/>
            </c:ext>
          </c:extLst>
        </c:ser>
        <c:ser>
          <c:idx val="2"/>
          <c:order val="2"/>
          <c:tx>
            <c:strRef>
              <c:f>[2]Sheet1!$D$2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[2]Sheet1!$A$3:$A$19</c:f>
              <c:strCache>
                <c:ptCount val="17"/>
                <c:pt idx="0">
                  <c:v>Iš viso pagal amžių</c:v>
                </c:pt>
                <c:pt idx="1">
                  <c:v>0–4</c:v>
                </c:pt>
                <c:pt idx="2">
                  <c:v>5–9</c:v>
                </c:pt>
                <c:pt idx="3">
                  <c:v>10–14</c:v>
                </c:pt>
                <c:pt idx="4">
                  <c:v>15–19</c:v>
                </c:pt>
                <c:pt idx="5">
                  <c:v>20–24</c:v>
                </c:pt>
                <c:pt idx="6">
                  <c:v>25–29</c:v>
                </c:pt>
                <c:pt idx="7">
                  <c:v>30–34</c:v>
                </c:pt>
                <c:pt idx="8">
                  <c:v>35–39</c:v>
                </c:pt>
                <c:pt idx="9">
                  <c:v>40–44</c:v>
                </c:pt>
                <c:pt idx="10">
                  <c:v>45–49</c:v>
                </c:pt>
                <c:pt idx="11">
                  <c:v>50–54</c:v>
                </c:pt>
                <c:pt idx="12">
                  <c:v>55–59</c:v>
                </c:pt>
                <c:pt idx="13">
                  <c:v>60–64</c:v>
                </c:pt>
                <c:pt idx="14">
                  <c:v>65–69</c:v>
                </c:pt>
                <c:pt idx="15">
                  <c:v>70–74</c:v>
                </c:pt>
                <c:pt idx="16">
                  <c:v>75 ir vyresni</c:v>
                </c:pt>
              </c:strCache>
            </c:strRef>
          </c:cat>
          <c:val>
            <c:numRef>
              <c:f>[2]Sheet1!$D$3:$D$19</c:f>
              <c:numCache>
                <c:formatCode>General</c:formatCode>
                <c:ptCount val="17"/>
                <c:pt idx="0">
                  <c:v>1157</c:v>
                </c:pt>
                <c:pt idx="1">
                  <c:v>970</c:v>
                </c:pt>
                <c:pt idx="2">
                  <c:v>975</c:v>
                </c:pt>
                <c:pt idx="3">
                  <c:v>788</c:v>
                </c:pt>
                <c:pt idx="4">
                  <c:v>788</c:v>
                </c:pt>
                <c:pt idx="5">
                  <c:v>883</c:v>
                </c:pt>
                <c:pt idx="6">
                  <c:v>946</c:v>
                </c:pt>
                <c:pt idx="7">
                  <c:v>667</c:v>
                </c:pt>
                <c:pt idx="8">
                  <c:v>912</c:v>
                </c:pt>
                <c:pt idx="9">
                  <c:v>1101</c:v>
                </c:pt>
                <c:pt idx="10">
                  <c:v>1220</c:v>
                </c:pt>
                <c:pt idx="11">
                  <c:v>1414</c:v>
                </c:pt>
                <c:pt idx="12">
                  <c:v>1186</c:v>
                </c:pt>
                <c:pt idx="13">
                  <c:v>1285</c:v>
                </c:pt>
                <c:pt idx="14">
                  <c:v>1383</c:v>
                </c:pt>
                <c:pt idx="15">
                  <c:v>1589</c:v>
                </c:pt>
                <c:pt idx="16">
                  <c:v>2179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2B-4A62-B7EC-5995197CC189}"/>
            </c:ext>
          </c:extLst>
        </c:ser>
        <c:ser>
          <c:idx val="3"/>
          <c:order val="3"/>
          <c:tx>
            <c:strRef>
              <c:f>[2]Sheet1!$E$2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[2]Sheet1!$A$3:$A$19</c:f>
              <c:strCache>
                <c:ptCount val="17"/>
                <c:pt idx="0">
                  <c:v>Iš viso pagal amžių</c:v>
                </c:pt>
                <c:pt idx="1">
                  <c:v>0–4</c:v>
                </c:pt>
                <c:pt idx="2">
                  <c:v>5–9</c:v>
                </c:pt>
                <c:pt idx="3">
                  <c:v>10–14</c:v>
                </c:pt>
                <c:pt idx="4">
                  <c:v>15–19</c:v>
                </c:pt>
                <c:pt idx="5">
                  <c:v>20–24</c:v>
                </c:pt>
                <c:pt idx="6">
                  <c:v>25–29</c:v>
                </c:pt>
                <c:pt idx="7">
                  <c:v>30–34</c:v>
                </c:pt>
                <c:pt idx="8">
                  <c:v>35–39</c:v>
                </c:pt>
                <c:pt idx="9">
                  <c:v>40–44</c:v>
                </c:pt>
                <c:pt idx="10">
                  <c:v>45–49</c:v>
                </c:pt>
                <c:pt idx="11">
                  <c:v>50–54</c:v>
                </c:pt>
                <c:pt idx="12">
                  <c:v>55–59</c:v>
                </c:pt>
                <c:pt idx="13">
                  <c:v>60–64</c:v>
                </c:pt>
                <c:pt idx="14">
                  <c:v>65–69</c:v>
                </c:pt>
                <c:pt idx="15">
                  <c:v>70–74</c:v>
                </c:pt>
                <c:pt idx="16">
                  <c:v>75 ir vyresni</c:v>
                </c:pt>
              </c:strCache>
            </c:strRef>
          </c:cat>
          <c:val>
            <c:numRef>
              <c:f>[2]Sheet1!$E$3:$E$19</c:f>
              <c:numCache>
                <c:formatCode>General</c:formatCode>
                <c:ptCount val="17"/>
                <c:pt idx="0">
                  <c:v>1158</c:v>
                </c:pt>
                <c:pt idx="1">
                  <c:v>1006</c:v>
                </c:pt>
                <c:pt idx="2">
                  <c:v>933</c:v>
                </c:pt>
                <c:pt idx="3">
                  <c:v>845</c:v>
                </c:pt>
                <c:pt idx="4">
                  <c:v>835</c:v>
                </c:pt>
                <c:pt idx="5">
                  <c:v>830</c:v>
                </c:pt>
                <c:pt idx="6">
                  <c:v>923</c:v>
                </c:pt>
                <c:pt idx="7">
                  <c:v>677</c:v>
                </c:pt>
                <c:pt idx="8">
                  <c:v>923</c:v>
                </c:pt>
                <c:pt idx="9">
                  <c:v>1029</c:v>
                </c:pt>
                <c:pt idx="10">
                  <c:v>1179</c:v>
                </c:pt>
                <c:pt idx="11">
                  <c:v>1393</c:v>
                </c:pt>
                <c:pt idx="12">
                  <c:v>1250</c:v>
                </c:pt>
                <c:pt idx="13">
                  <c:v>1262</c:v>
                </c:pt>
                <c:pt idx="14">
                  <c:v>1312</c:v>
                </c:pt>
                <c:pt idx="15">
                  <c:v>1685</c:v>
                </c:pt>
                <c:pt idx="16">
                  <c:v>2116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2B-4A62-B7EC-5995197CC189}"/>
            </c:ext>
          </c:extLst>
        </c:ser>
        <c:ser>
          <c:idx val="4"/>
          <c:order val="4"/>
          <c:tx>
            <c:strRef>
              <c:f>[2]Sheet1!$F$2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[2]Sheet1!$A$3:$A$19</c:f>
              <c:strCache>
                <c:ptCount val="17"/>
                <c:pt idx="0">
                  <c:v>Iš viso pagal amžių</c:v>
                </c:pt>
                <c:pt idx="1">
                  <c:v>0–4</c:v>
                </c:pt>
                <c:pt idx="2">
                  <c:v>5–9</c:v>
                </c:pt>
                <c:pt idx="3">
                  <c:v>10–14</c:v>
                </c:pt>
                <c:pt idx="4">
                  <c:v>15–19</c:v>
                </c:pt>
                <c:pt idx="5">
                  <c:v>20–24</c:v>
                </c:pt>
                <c:pt idx="6">
                  <c:v>25–29</c:v>
                </c:pt>
                <c:pt idx="7">
                  <c:v>30–34</c:v>
                </c:pt>
                <c:pt idx="8">
                  <c:v>35–39</c:v>
                </c:pt>
                <c:pt idx="9">
                  <c:v>40–44</c:v>
                </c:pt>
                <c:pt idx="10">
                  <c:v>45–49</c:v>
                </c:pt>
                <c:pt idx="11">
                  <c:v>50–54</c:v>
                </c:pt>
                <c:pt idx="12">
                  <c:v>55–59</c:v>
                </c:pt>
                <c:pt idx="13">
                  <c:v>60–64</c:v>
                </c:pt>
                <c:pt idx="14">
                  <c:v>65–69</c:v>
                </c:pt>
                <c:pt idx="15">
                  <c:v>70–74</c:v>
                </c:pt>
                <c:pt idx="16">
                  <c:v>75 ir vyresni</c:v>
                </c:pt>
              </c:strCache>
            </c:strRef>
          </c:cat>
          <c:val>
            <c:numRef>
              <c:f>[2]Sheet1!$F$3:$F$19</c:f>
              <c:numCache>
                <c:formatCode>General</c:formatCode>
                <c:ptCount val="17"/>
                <c:pt idx="0">
                  <c:v>1158</c:v>
                </c:pt>
                <c:pt idx="1">
                  <c:v>973</c:v>
                </c:pt>
                <c:pt idx="2">
                  <c:v>931</c:v>
                </c:pt>
                <c:pt idx="3">
                  <c:v>935</c:v>
                </c:pt>
                <c:pt idx="4">
                  <c:v>857</c:v>
                </c:pt>
                <c:pt idx="5">
                  <c:v>799</c:v>
                </c:pt>
                <c:pt idx="6">
                  <c:v>908</c:v>
                </c:pt>
                <c:pt idx="7">
                  <c:v>669</c:v>
                </c:pt>
                <c:pt idx="8">
                  <c:v>786</c:v>
                </c:pt>
                <c:pt idx="9">
                  <c:v>997</c:v>
                </c:pt>
                <c:pt idx="10">
                  <c:v>1188</c:v>
                </c:pt>
                <c:pt idx="11">
                  <c:v>1307</c:v>
                </c:pt>
                <c:pt idx="12">
                  <c:v>1326</c:v>
                </c:pt>
                <c:pt idx="13">
                  <c:v>1256</c:v>
                </c:pt>
                <c:pt idx="14">
                  <c:v>1316</c:v>
                </c:pt>
                <c:pt idx="15">
                  <c:v>1570</c:v>
                </c:pt>
                <c:pt idx="16">
                  <c:v>2300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2B-4A62-B7EC-5995197CC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8565304"/>
        <c:axId val="628566616"/>
        <c:axId val="0"/>
      </c:bar3DChart>
      <c:catAx>
        <c:axId val="62856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8566616"/>
        <c:crosses val="autoZero"/>
        <c:auto val="1"/>
        <c:lblAlgn val="ctr"/>
        <c:lblOffset val="100"/>
        <c:noMultiLvlLbl val="0"/>
      </c:catAx>
      <c:valAx>
        <c:axId val="628566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85653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/>
              <a:t>Gimstamumas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Gimusieji!$A$7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Gimusieji!$B$5:$E$5</c:f>
              <c:strCach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Gimusieji!$B$7:$E$7</c:f>
              <c:numCache>
                <c:formatCode>General</c:formatCode>
                <c:ptCount val="4"/>
                <c:pt idx="0">
                  <c:v>985</c:v>
                </c:pt>
                <c:pt idx="1">
                  <c:v>985</c:v>
                </c:pt>
                <c:pt idx="2">
                  <c:v>932</c:v>
                </c:pt>
                <c:pt idx="3">
                  <c:v>860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F-4877-9625-2662A3D9D7F4}"/>
            </c:ext>
          </c:extLst>
        </c:ser>
        <c:ser>
          <c:idx val="1"/>
          <c:order val="1"/>
          <c:tx>
            <c:strRef>
              <c:f>Gimusieji!$A$8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Gimusieji!$B$5:$E$5</c:f>
              <c:strCach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Gimusieji!$B$8:$E$8</c:f>
              <c:numCache>
                <c:formatCode>General</c:formatCode>
                <c:ptCount val="4"/>
                <c:pt idx="0">
                  <c:v>108</c:v>
                </c:pt>
                <c:pt idx="1">
                  <c:v>110</c:v>
                </c:pt>
                <c:pt idx="2">
                  <c:v>83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7F-4877-9625-2662A3D9D7F4}"/>
            </c:ext>
          </c:extLst>
        </c:ser>
        <c:ser>
          <c:idx val="2"/>
          <c:order val="2"/>
          <c:tx>
            <c:strRef>
              <c:f>Gimusieji!$A$9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Gimusieji!$B$5:$E$5</c:f>
              <c:strCach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Gimusieji!$B$9:$E$9</c:f>
              <c:numCache>
                <c:formatCode>General</c:formatCode>
                <c:ptCount val="4"/>
                <c:pt idx="0">
                  <c:v>180</c:v>
                </c:pt>
                <c:pt idx="1">
                  <c:v>178</c:v>
                </c:pt>
                <c:pt idx="2">
                  <c:v>195</c:v>
                </c:pt>
                <c:pt idx="3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7F-4877-9625-2662A3D9D7F4}"/>
            </c:ext>
          </c:extLst>
        </c:ser>
        <c:ser>
          <c:idx val="3"/>
          <c:order val="3"/>
          <c:tx>
            <c:strRef>
              <c:f>Gimusieji!$A$10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Gimusieji!$B$5:$E$5</c:f>
              <c:strCach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Gimusieji!$B$10:$E$10</c:f>
              <c:numCache>
                <c:formatCode>General</c:formatCode>
                <c:ptCount val="4"/>
                <c:pt idx="0">
                  <c:v>122</c:v>
                </c:pt>
                <c:pt idx="1">
                  <c:v>100</c:v>
                </c:pt>
                <c:pt idx="2">
                  <c:v>111</c:v>
                </c:pt>
                <c:pt idx="3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7F-4877-9625-2662A3D9D7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2011640"/>
        <c:axId val="582012296"/>
      </c:barChart>
      <c:catAx>
        <c:axId val="582011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82012296"/>
        <c:crosses val="autoZero"/>
        <c:auto val="1"/>
        <c:lblAlgn val="ctr"/>
        <c:lblOffset val="100"/>
        <c:noMultiLvlLbl val="0"/>
      </c:catAx>
      <c:valAx>
        <c:axId val="58201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820116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/>
              <a:t>Bendrasis gimstamumo rodiklis </a:t>
            </a:r>
            <a:r>
              <a:rPr lang="en-GB" sz="2000" b="1"/>
              <a:t>1000</a:t>
            </a:r>
            <a:r>
              <a:rPr lang="en-GB" sz="2000" b="1" baseline="0"/>
              <a:t> gyventoj</a:t>
            </a:r>
            <a:r>
              <a:rPr lang="lt-LT" sz="2000" b="1" baseline="0"/>
              <a:t>ų</a:t>
            </a:r>
            <a:endParaRPr lang="lt-LT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'Gimstamumo-rodiklis'!$B$4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'Gimstamumo-rodiklis'!$A$5:$A$9</c:f>
              <c:strCache>
                <c:ptCount val="5"/>
                <c:pt idx="0">
                  <c:v>Lietuvos Respublika</c:v>
                </c:pt>
                <c:pt idx="1">
                  <c:v>Utenos apskritis</c:v>
                </c:pt>
                <c:pt idx="2">
                  <c:v>Ignalinos r. sav.</c:v>
                </c:pt>
                <c:pt idx="3">
                  <c:v>Visagino sav.</c:v>
                </c:pt>
                <c:pt idx="4">
                  <c:v>Zarasų r. sav.</c:v>
                </c:pt>
              </c:strCache>
            </c:strRef>
          </c:cat>
          <c:val>
            <c:numRef>
              <c:f>'Gimstamumo-rodiklis'!$B$5:$B$9</c:f>
              <c:numCache>
                <c:formatCode>General</c:formatCode>
                <c:ptCount val="5"/>
                <c:pt idx="0">
                  <c:v>10.1</c:v>
                </c:pt>
                <c:pt idx="1">
                  <c:v>7.5</c:v>
                </c:pt>
                <c:pt idx="2">
                  <c:v>6.9</c:v>
                </c:pt>
                <c:pt idx="3">
                  <c:v>9.5</c:v>
                </c:pt>
                <c:pt idx="4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0B-4A7D-9C6C-9428ED215601}"/>
            </c:ext>
          </c:extLst>
        </c:ser>
        <c:ser>
          <c:idx val="1"/>
          <c:order val="1"/>
          <c:tx>
            <c:strRef>
              <c:f>'Gimstamumo-rodiklis'!$C$4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'Gimstamumo-rodiklis'!$A$5:$A$9</c:f>
              <c:strCache>
                <c:ptCount val="5"/>
                <c:pt idx="0">
                  <c:v>Lietuvos Respublika</c:v>
                </c:pt>
                <c:pt idx="1">
                  <c:v>Utenos apskritis</c:v>
                </c:pt>
                <c:pt idx="2">
                  <c:v>Ignalinos r. sav.</c:v>
                </c:pt>
                <c:pt idx="3">
                  <c:v>Visagino sav.</c:v>
                </c:pt>
                <c:pt idx="4">
                  <c:v>Zarasų r. sav.</c:v>
                </c:pt>
              </c:strCache>
            </c:strRef>
          </c:cat>
          <c:val>
            <c:numRef>
              <c:f>'Gimstamumo-rodiklis'!$C$5:$C$9</c:f>
              <c:numCache>
                <c:formatCode>General</c:formatCode>
                <c:ptCount val="5"/>
                <c:pt idx="0">
                  <c:v>10</c:v>
                </c:pt>
                <c:pt idx="1">
                  <c:v>7.7</c:v>
                </c:pt>
                <c:pt idx="2">
                  <c:v>7.3</c:v>
                </c:pt>
                <c:pt idx="3">
                  <c:v>9.6</c:v>
                </c:pt>
                <c:pt idx="4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0B-4A7D-9C6C-9428ED215601}"/>
            </c:ext>
          </c:extLst>
        </c:ser>
        <c:ser>
          <c:idx val="2"/>
          <c:order val="2"/>
          <c:tx>
            <c:strRef>
              <c:f>'Gimstamumo-rodiklis'!$D$4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'Gimstamumo-rodiklis'!$A$5:$A$9</c:f>
              <c:strCache>
                <c:ptCount val="5"/>
                <c:pt idx="0">
                  <c:v>Lietuvos Respublika</c:v>
                </c:pt>
                <c:pt idx="1">
                  <c:v>Utenos apskritis</c:v>
                </c:pt>
                <c:pt idx="2">
                  <c:v>Ignalinos r. sav.</c:v>
                </c:pt>
                <c:pt idx="3">
                  <c:v>Visagino sav.</c:v>
                </c:pt>
                <c:pt idx="4">
                  <c:v>Zarasų r. sav.</c:v>
                </c:pt>
              </c:strCache>
            </c:strRef>
          </c:cat>
          <c:val>
            <c:numRef>
              <c:f>'Gimstamumo-rodiklis'!$D$5:$D$9</c:f>
              <c:numCache>
                <c:formatCode>General</c:formatCode>
                <c:ptCount val="5"/>
                <c:pt idx="0">
                  <c:v>9.8000000000000007</c:v>
                </c:pt>
                <c:pt idx="1">
                  <c:v>7.4</c:v>
                </c:pt>
                <c:pt idx="2">
                  <c:v>5.7</c:v>
                </c:pt>
                <c:pt idx="3">
                  <c:v>10.6</c:v>
                </c:pt>
                <c:pt idx="4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0B-4A7D-9C6C-9428ED215601}"/>
            </c:ext>
          </c:extLst>
        </c:ser>
        <c:ser>
          <c:idx val="3"/>
          <c:order val="3"/>
          <c:tx>
            <c:strRef>
              <c:f>'Gimstamumo-rodiklis'!$E$4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'Gimstamumo-rodiklis'!$A$5:$A$9</c:f>
              <c:strCache>
                <c:ptCount val="5"/>
                <c:pt idx="0">
                  <c:v>Lietuvos Respublika</c:v>
                </c:pt>
                <c:pt idx="1">
                  <c:v>Utenos apskritis</c:v>
                </c:pt>
                <c:pt idx="2">
                  <c:v>Ignalinos r. sav.</c:v>
                </c:pt>
                <c:pt idx="3">
                  <c:v>Visagino sav.</c:v>
                </c:pt>
                <c:pt idx="4">
                  <c:v>Zarasų r. sav.</c:v>
                </c:pt>
              </c:strCache>
            </c:strRef>
          </c:cat>
          <c:val>
            <c:numRef>
              <c:f>'Gimstamumo-rodiklis'!$E$5:$E$9</c:f>
              <c:numCache>
                <c:formatCode>General</c:formatCode>
                <c:ptCount val="5"/>
                <c:pt idx="0">
                  <c:v>9</c:v>
                </c:pt>
                <c:pt idx="1">
                  <c:v>6.9</c:v>
                </c:pt>
                <c:pt idx="2">
                  <c:v>5.3</c:v>
                </c:pt>
                <c:pt idx="3">
                  <c:v>8.5</c:v>
                </c:pt>
                <c:pt idx="4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0B-4A7D-9C6C-9428ED215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4800160"/>
        <c:axId val="624795896"/>
      </c:barChart>
      <c:catAx>
        <c:axId val="62480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4795896"/>
        <c:crosses val="autoZero"/>
        <c:auto val="1"/>
        <c:lblAlgn val="ctr"/>
        <c:lblOffset val="100"/>
        <c:noMultiLvlLbl val="0"/>
      </c:catAx>
      <c:valAx>
        <c:axId val="624795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48001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/>
              <a:t>Nat</a:t>
            </a:r>
            <a:r>
              <a:rPr lang="lt-LT" sz="2000" b="1"/>
              <a:t>ūrali</a:t>
            </a:r>
            <a:r>
              <a:rPr lang="lt-LT" sz="2000" b="1" baseline="0"/>
              <a:t> gyventojų kaita</a:t>
            </a:r>
            <a:endParaRPr lang="lt-LT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Naturali_kaita!$B$6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Naturali_kaita!$C$4:$G$4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Naturali_kaita!$C$6:$G$6</c:f>
              <c:numCache>
                <c:formatCode>General</c:formatCode>
                <c:ptCount val="5"/>
                <c:pt idx="0">
                  <c:v>-1527</c:v>
                </c:pt>
                <c:pt idx="1">
                  <c:v>-1464</c:v>
                </c:pt>
                <c:pt idx="2">
                  <c:v>-1514</c:v>
                </c:pt>
                <c:pt idx="3">
                  <c:v>-1709</c:v>
                </c:pt>
                <c:pt idx="4">
                  <c:v>-2008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9-444E-839A-8C70F20470E6}"/>
            </c:ext>
          </c:extLst>
        </c:ser>
        <c:ser>
          <c:idx val="1"/>
          <c:order val="1"/>
          <c:tx>
            <c:strRef>
              <c:f>Naturali_kaita!$B$7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Naturali_kaita!$C$4:$G$4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Naturali_kaita!$C$7:$G$7</c:f>
              <c:numCache>
                <c:formatCode>General</c:formatCode>
                <c:ptCount val="5"/>
                <c:pt idx="0">
                  <c:v>-279</c:v>
                </c:pt>
                <c:pt idx="1">
                  <c:v>-240</c:v>
                </c:pt>
                <c:pt idx="2">
                  <c:v>-252</c:v>
                </c:pt>
                <c:pt idx="3">
                  <c:v>-272</c:v>
                </c:pt>
                <c:pt idx="4">
                  <c:v>-303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F9-444E-839A-8C70F20470E6}"/>
            </c:ext>
          </c:extLst>
        </c:ser>
        <c:ser>
          <c:idx val="2"/>
          <c:order val="2"/>
          <c:tx>
            <c:strRef>
              <c:f>Naturali_kaita!$B$8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Naturali_kaita!$C$4:$G$4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Naturali_kaita!$C$8:$G$8</c:f>
              <c:numCache>
                <c:formatCode>General</c:formatCode>
                <c:ptCount val="5"/>
                <c:pt idx="0">
                  <c:v>-61</c:v>
                </c:pt>
                <c:pt idx="1">
                  <c:v>-96</c:v>
                </c:pt>
                <c:pt idx="2">
                  <c:v>-101</c:v>
                </c:pt>
                <c:pt idx="3">
                  <c:v>-131</c:v>
                </c:pt>
                <c:pt idx="4">
                  <c:v>-240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F9-444E-839A-8C70F20470E6}"/>
            </c:ext>
          </c:extLst>
        </c:ser>
        <c:ser>
          <c:idx val="3"/>
          <c:order val="3"/>
          <c:tx>
            <c:strRef>
              <c:f>Naturali_kaita!$B$9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Naturali_kaita!$C$4:$G$4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Naturali_kaita!$C$9:$G$9</c:f>
              <c:numCache>
                <c:formatCode>General</c:formatCode>
                <c:ptCount val="5"/>
                <c:pt idx="0">
                  <c:v>-217</c:v>
                </c:pt>
                <c:pt idx="1">
                  <c:v>-201</c:v>
                </c:pt>
                <c:pt idx="2">
                  <c:v>-227</c:v>
                </c:pt>
                <c:pt idx="3">
                  <c:v>-227</c:v>
                </c:pt>
                <c:pt idx="4">
                  <c:v>-311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F9-444E-839A-8C70F2047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1860016"/>
        <c:axId val="641853456"/>
        <c:axId val="0"/>
      </c:bar3DChart>
      <c:catAx>
        <c:axId val="64186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41853456"/>
        <c:crosses val="autoZero"/>
        <c:auto val="1"/>
        <c:lblAlgn val="ctr"/>
        <c:lblOffset val="100"/>
        <c:noMultiLvlLbl val="0"/>
      </c:catAx>
      <c:valAx>
        <c:axId val="64185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418600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/>
              <a:t>Mirusieji</a:t>
            </a:r>
            <a:endParaRPr lang="lt-LT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Mirusieji!$A$6</c:f>
              <c:strCache>
                <c:ptCount val="1"/>
                <c:pt idx="0">
                  <c:v>Utenos apskritis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Mirusieji!$B$4:$F$4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Mirusieji!$B$6:$F$6</c:f>
              <c:numCache>
                <c:formatCode>General</c:formatCode>
                <c:ptCount val="5"/>
                <c:pt idx="0">
                  <c:v>2512</c:v>
                </c:pt>
                <c:pt idx="1">
                  <c:v>2449</c:v>
                </c:pt>
                <c:pt idx="2">
                  <c:v>2446</c:v>
                </c:pt>
                <c:pt idx="3">
                  <c:v>2569</c:v>
                </c:pt>
                <c:pt idx="4">
                  <c:v>2837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47-4DCC-9295-88B886B8198C}"/>
            </c:ext>
          </c:extLst>
        </c:ser>
        <c:ser>
          <c:idx val="1"/>
          <c:order val="1"/>
          <c:tx>
            <c:strRef>
              <c:f>Mirusieji!$A$7</c:f>
              <c:strCache>
                <c:ptCount val="1"/>
                <c:pt idx="0">
                  <c:v>Ignalinos r. sav.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Mirusieji!$B$4:$F$4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Mirusieji!$B$7:$F$7</c:f>
              <c:numCache>
                <c:formatCode>General</c:formatCode>
                <c:ptCount val="5"/>
                <c:pt idx="0">
                  <c:v>387</c:v>
                </c:pt>
                <c:pt idx="1">
                  <c:v>350</c:v>
                </c:pt>
                <c:pt idx="2">
                  <c:v>335</c:v>
                </c:pt>
                <c:pt idx="3">
                  <c:v>348</c:v>
                </c:pt>
                <c:pt idx="4">
                  <c:v>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47-4DCC-9295-88B886B8198C}"/>
            </c:ext>
          </c:extLst>
        </c:ser>
        <c:ser>
          <c:idx val="2"/>
          <c:order val="2"/>
          <c:tx>
            <c:strRef>
              <c:f>Mirusieji!$A$8</c:f>
              <c:strCache>
                <c:ptCount val="1"/>
                <c:pt idx="0">
                  <c:v>Visagino sav.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Mirusieji!$B$4:$F$4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Mirusieji!$B$8:$F$8</c:f>
              <c:numCache>
                <c:formatCode>General</c:formatCode>
                <c:ptCount val="5"/>
                <c:pt idx="0">
                  <c:v>241</c:v>
                </c:pt>
                <c:pt idx="1">
                  <c:v>274</c:v>
                </c:pt>
                <c:pt idx="2">
                  <c:v>296</c:v>
                </c:pt>
                <c:pt idx="3">
                  <c:v>285</c:v>
                </c:pt>
                <c:pt idx="4">
                  <c:v>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47-4DCC-9295-88B886B8198C}"/>
            </c:ext>
          </c:extLst>
        </c:ser>
        <c:ser>
          <c:idx val="3"/>
          <c:order val="3"/>
          <c:tx>
            <c:strRef>
              <c:f>Mirusieji!$A$9</c:f>
              <c:strCache>
                <c:ptCount val="1"/>
                <c:pt idx="0">
                  <c:v>Zarasų r. sav.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Mirusieji!$B$4:$F$4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Mirusieji!$B$9:$F$9</c:f>
              <c:numCache>
                <c:formatCode>General</c:formatCode>
                <c:ptCount val="5"/>
                <c:pt idx="0">
                  <c:v>339</c:v>
                </c:pt>
                <c:pt idx="1">
                  <c:v>301</c:v>
                </c:pt>
                <c:pt idx="2">
                  <c:v>338</c:v>
                </c:pt>
                <c:pt idx="3">
                  <c:v>348</c:v>
                </c:pt>
                <c:pt idx="4">
                  <c:v>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47-4DCC-9295-88B886B81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5351824"/>
        <c:axId val="625343952"/>
        <c:axId val="0"/>
      </c:bar3DChart>
      <c:catAx>
        <c:axId val="62535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5343952"/>
        <c:crosses val="autoZero"/>
        <c:auto val="1"/>
        <c:lblAlgn val="ctr"/>
        <c:lblOffset val="100"/>
        <c:noMultiLvlLbl val="0"/>
      </c:catAx>
      <c:valAx>
        <c:axId val="62534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53518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68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4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9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8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1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2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63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38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Visaginas </a:t>
            </a:r>
            <a:r>
              <a:rPr lang="en-GB" dirty="0"/>
              <a:t>2022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</a:t>
            </a:r>
            <a:r>
              <a:rPr lang="lt-LT" dirty="0"/>
              <a:t>Šį visagino ekonomikos plėtros agentūra</a:t>
            </a:r>
          </a:p>
        </p:txBody>
      </p:sp>
    </p:spTree>
    <p:extLst>
      <p:ext uri="{BB962C8B-B14F-4D97-AF65-F5344CB8AC3E}">
        <p14:creationId xmlns:p14="http://schemas.microsoft.com/office/powerpoint/2010/main" val="3682276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38673"/>
          </a:xfrm>
        </p:spPr>
        <p:txBody>
          <a:bodyPr>
            <a:normAutofit fontScale="90000"/>
          </a:bodyPr>
          <a:lstStyle/>
          <a:p>
            <a:r>
              <a:rPr lang="lt-LT" dirty="0"/>
              <a:t>Bendrasis gimstamumo rodiklis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419237"/>
              </p:ext>
            </p:extLst>
          </p:nvPr>
        </p:nvGraphicFramePr>
        <p:xfrm>
          <a:off x="1023938" y="1223890"/>
          <a:ext cx="6530413" cy="508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4351" y="1180985"/>
            <a:ext cx="42906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Bendrasis gimstamumo rodiklis </a:t>
            </a:r>
            <a:r>
              <a:rPr lang="en-GB" dirty="0"/>
              <a:t>1000</a:t>
            </a:r>
            <a:r>
              <a:rPr lang="lt-LT" dirty="0"/>
              <a:t> gyventojų (Visagine </a:t>
            </a:r>
            <a:r>
              <a:rPr lang="en-GB" dirty="0"/>
              <a:t>2021 m. – 8,5)</a:t>
            </a:r>
            <a:r>
              <a:rPr lang="lt-LT" dirty="0"/>
              <a:t> viršija Utenos apskrities rodiklį (</a:t>
            </a:r>
            <a:r>
              <a:rPr lang="en-GB" dirty="0"/>
              <a:t>6,9) </a:t>
            </a:r>
            <a:r>
              <a:rPr lang="en-GB" dirty="0" err="1"/>
              <a:t>ir</a:t>
            </a:r>
            <a:r>
              <a:rPr lang="en-GB" dirty="0"/>
              <a:t> </a:t>
            </a:r>
            <a:r>
              <a:rPr lang="en-GB" dirty="0" err="1"/>
              <a:t>nedaug</a:t>
            </a:r>
            <a:r>
              <a:rPr lang="en-GB" dirty="0"/>
              <a:t> </a:t>
            </a:r>
            <a:r>
              <a:rPr lang="en-GB" dirty="0" err="1"/>
              <a:t>kuo</a:t>
            </a:r>
            <a:r>
              <a:rPr lang="en-GB" dirty="0"/>
              <a:t> </a:t>
            </a:r>
            <a:r>
              <a:rPr lang="en-GB" dirty="0" err="1"/>
              <a:t>skiriasi</a:t>
            </a:r>
            <a:r>
              <a:rPr lang="en-GB" dirty="0"/>
              <a:t> </a:t>
            </a:r>
            <a:r>
              <a:rPr lang="en-GB" dirty="0" err="1"/>
              <a:t>nuo</a:t>
            </a:r>
            <a:r>
              <a:rPr lang="en-GB" dirty="0"/>
              <a:t> </a:t>
            </a:r>
            <a:r>
              <a:rPr lang="en-GB" dirty="0" err="1"/>
              <a:t>Lietuvos</a:t>
            </a:r>
            <a:r>
              <a:rPr lang="en-GB" dirty="0"/>
              <a:t> </a:t>
            </a:r>
            <a:r>
              <a:rPr lang="en-GB" dirty="0" err="1"/>
              <a:t>rodiklio</a:t>
            </a:r>
            <a:r>
              <a:rPr lang="en-GB" dirty="0"/>
              <a:t> (</a:t>
            </a:r>
            <a:r>
              <a:rPr lang="lt-LT" dirty="0"/>
              <a:t>9</a:t>
            </a:r>
            <a:r>
              <a:rPr lang="en-GB" dirty="0"/>
              <a:t>).</a:t>
            </a:r>
          </a:p>
          <a:p>
            <a:endParaRPr lang="en-GB" dirty="0"/>
          </a:p>
          <a:p>
            <a:r>
              <a:rPr lang="en-GB" dirty="0" err="1"/>
              <a:t>Rodiklis</a:t>
            </a:r>
            <a:r>
              <a:rPr lang="en-GB" dirty="0"/>
              <a:t> </a:t>
            </a:r>
            <a:r>
              <a:rPr lang="en-GB" dirty="0" err="1"/>
              <a:t>nujkrito</a:t>
            </a:r>
            <a:r>
              <a:rPr lang="en-GB" dirty="0"/>
              <a:t> per du </a:t>
            </a:r>
            <a:r>
              <a:rPr lang="en-GB" dirty="0" err="1"/>
              <a:t>procentinius</a:t>
            </a:r>
            <a:r>
              <a:rPr lang="en-GB" dirty="0"/>
              <a:t> </a:t>
            </a:r>
            <a:r>
              <a:rPr lang="en-GB" dirty="0" err="1"/>
              <a:t>punktus</a:t>
            </a:r>
            <a:r>
              <a:rPr lang="en-GB" dirty="0"/>
              <a:t> </a:t>
            </a:r>
            <a:r>
              <a:rPr lang="en-GB" dirty="0" err="1"/>
              <a:t>vertinant</a:t>
            </a:r>
            <a:r>
              <a:rPr lang="en-GB" dirty="0"/>
              <a:t> </a:t>
            </a:r>
            <a:r>
              <a:rPr lang="en-GB" dirty="0" err="1"/>
              <a:t>pastar</a:t>
            </a:r>
            <a:r>
              <a:rPr lang="lt-LT" dirty="0"/>
              <a:t>ųjų</a:t>
            </a:r>
            <a:r>
              <a:rPr lang="en-GB" dirty="0"/>
              <a:t> </a:t>
            </a:r>
            <a:r>
              <a:rPr lang="en-GB" dirty="0" err="1"/>
              <a:t>dvej</a:t>
            </a:r>
            <a:r>
              <a:rPr lang="lt-LT" dirty="0"/>
              <a:t>ų</a:t>
            </a:r>
            <a:r>
              <a:rPr lang="en-GB" dirty="0"/>
              <a:t> met</a:t>
            </a:r>
            <a:r>
              <a:rPr lang="lt-LT" dirty="0"/>
              <a:t>ų</a:t>
            </a:r>
            <a:r>
              <a:rPr lang="en-GB" dirty="0"/>
              <a:t> </a:t>
            </a:r>
            <a:r>
              <a:rPr lang="en-GB" dirty="0" err="1"/>
              <a:t>rezultatus</a:t>
            </a:r>
            <a:r>
              <a:rPr lang="lt-LT" dirty="0"/>
              <a:t>, tačiau panaši endencija stebima visoje Lietuvoje ir Utenos askrityje. </a:t>
            </a:r>
          </a:p>
        </p:txBody>
      </p:sp>
    </p:spTree>
    <p:extLst>
      <p:ext uri="{BB962C8B-B14F-4D97-AF65-F5344CB8AC3E}">
        <p14:creationId xmlns:p14="http://schemas.microsoft.com/office/powerpoint/2010/main" val="1420751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79350"/>
          </a:xfrm>
        </p:spPr>
        <p:txBody>
          <a:bodyPr/>
          <a:lstStyle/>
          <a:p>
            <a:r>
              <a:rPr lang="lt-LT" dirty="0"/>
              <a:t>Natūrali gyventojų kaita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134356"/>
              </p:ext>
            </p:extLst>
          </p:nvPr>
        </p:nvGraphicFramePr>
        <p:xfrm>
          <a:off x="1023938" y="1364566"/>
          <a:ext cx="6375668" cy="4944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4351" y="1180985"/>
            <a:ext cx="42906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Natūrali neigiama gyventojų kaita – bendra tendencija Lietuvoje. Yra tik viena savivaldybė, kurioje šis rodiklis teigiamas – Neringos.</a:t>
            </a:r>
          </a:p>
          <a:p>
            <a:r>
              <a:rPr lang="lt-LT" dirty="0"/>
              <a:t>Natūrali gyventojų kaita – tai gyventojų skaičiaus, sudėties pakitimai, susiję su gimimais ir mirimais, todėl smarkiai pablogėję </a:t>
            </a:r>
            <a:r>
              <a:rPr lang="en-GB" dirty="0"/>
              <a:t>2020 </a:t>
            </a:r>
            <a:r>
              <a:rPr lang="en-GB" dirty="0" err="1"/>
              <a:t>ir</a:t>
            </a:r>
            <a:r>
              <a:rPr lang="en-GB" dirty="0"/>
              <a:t> 2021</a:t>
            </a:r>
            <a:r>
              <a:rPr lang="lt-LT" dirty="0"/>
              <a:t> metų rezultatai yra ir pandemijos rezultatas. </a:t>
            </a:r>
          </a:p>
        </p:txBody>
      </p:sp>
    </p:spTree>
    <p:extLst>
      <p:ext uri="{BB962C8B-B14F-4D97-AF65-F5344CB8AC3E}">
        <p14:creationId xmlns:p14="http://schemas.microsoft.com/office/powerpoint/2010/main" val="3439784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5274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mirusieji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71191"/>
              </p:ext>
            </p:extLst>
          </p:nvPr>
        </p:nvGraphicFramePr>
        <p:xfrm>
          <a:off x="1023938" y="1237958"/>
          <a:ext cx="6685157" cy="507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4351" y="1180985"/>
            <a:ext cx="42906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Mirusi</a:t>
            </a:r>
            <a:r>
              <a:rPr lang="lt-LT" dirty="0"/>
              <a:t>ųjų skaičius per pastaruosius penkerius metus Lietuvoje išaugo </a:t>
            </a:r>
            <a:r>
              <a:rPr lang="en-GB" dirty="0"/>
              <a:t>19</a:t>
            </a:r>
            <a:r>
              <a:rPr lang="lt-LT" dirty="0"/>
              <a:t> proc.</a:t>
            </a:r>
          </a:p>
          <a:p>
            <a:endParaRPr lang="lt-LT" dirty="0"/>
          </a:p>
          <a:p>
            <a:r>
              <a:rPr lang="lt-LT" dirty="0"/>
              <a:t>Mirusiųjų skaičiaus mažėjimas užfiksuotas Ignalinos savivaldybėje (nepaisant pandemijos įtakos).</a:t>
            </a:r>
          </a:p>
          <a:p>
            <a:endParaRPr lang="lt-LT" dirty="0"/>
          </a:p>
          <a:p>
            <a:r>
              <a:rPr lang="lt-LT" dirty="0"/>
              <a:t>Visagine mirusiųjų skaičius auga greičiau, nei Utenos apskrityje ir Lietuvoje ir gali būti siejamas su gyventojų struktūra (gyvena vyresniojo amžiaus žmonės) ir prastesne jų sveikatos būkle.</a:t>
            </a:r>
            <a:r>
              <a:rPr lang="en-GB" dirty="0"/>
              <a:t> </a:t>
            </a:r>
            <a:r>
              <a:rPr lang="en-GB" b="1" u="sng" dirty="0"/>
              <a:t>Tai did</a:t>
            </a:r>
            <a:r>
              <a:rPr lang="lt-LT" b="1" u="sng" dirty="0"/>
              <a:t>žiausias rodiklio augimas Lietuvoje, ir atotrūkis nuo kitų savivaldybių yra beveik dvigubas.</a:t>
            </a:r>
          </a:p>
        </p:txBody>
      </p:sp>
    </p:spTree>
    <p:extLst>
      <p:ext uri="{BB962C8B-B14F-4D97-AF65-F5344CB8AC3E}">
        <p14:creationId xmlns:p14="http://schemas.microsoft.com/office/powerpoint/2010/main" val="747171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82402"/>
          </a:xfrm>
        </p:spPr>
        <p:txBody>
          <a:bodyPr>
            <a:normAutofit fontScale="90000"/>
          </a:bodyPr>
          <a:lstStyle/>
          <a:p>
            <a:r>
              <a:rPr lang="lt-LT" dirty="0"/>
              <a:t>Mirties priežastys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473859"/>
              </p:ext>
            </p:extLst>
          </p:nvPr>
        </p:nvGraphicFramePr>
        <p:xfrm>
          <a:off x="1023938" y="1266092"/>
          <a:ext cx="9720262" cy="504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422082"/>
              </p:ext>
            </p:extLst>
          </p:nvPr>
        </p:nvGraphicFramePr>
        <p:xfrm>
          <a:off x="3678799" y="1854004"/>
          <a:ext cx="2527300" cy="236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">
                  <a:extLst>
                    <a:ext uri="{9D8B030D-6E8A-4147-A177-3AD203B41FA5}">
                      <a16:colId xmlns:a16="http://schemas.microsoft.com/office/drawing/2014/main" val="737434433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35106566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Kraujotakos sistemos ligos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9689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Išeminė širdies liga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7618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Piktybiniai navikai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3672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Cerebrovaskulinės ligos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98577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Kitos mirties priežastys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3730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Išorinės mirties priežastys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4598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Virškinimo sistemos ligos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582259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Endokrininės, mitybos ir medžiagų apykaitos ligos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3538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Cukrinis diabetas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315718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Trachėjos, bronchų ir plaučių piktybiniai navikai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5693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 dirty="0">
                          <a:effectLst/>
                        </a:rPr>
                        <a:t>Krūties piktybiniai navikai</a:t>
                      </a:r>
                      <a:endParaRPr lang="lt-LT" sz="10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21142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021170"/>
              </p:ext>
            </p:extLst>
          </p:nvPr>
        </p:nvGraphicFramePr>
        <p:xfrm>
          <a:off x="6333660" y="1854004"/>
          <a:ext cx="2527300" cy="236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">
                  <a:extLst>
                    <a:ext uri="{9D8B030D-6E8A-4147-A177-3AD203B41FA5}">
                      <a16:colId xmlns:a16="http://schemas.microsoft.com/office/drawing/2014/main" val="1897062472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5386024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Priešinės liaukos piktybiniai navikai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6586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COVID-19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9937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Kepenų cirozė ir fibrozė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190789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Tam tikros infekcinės ir parazitų sukeliamos ligos</a:t>
                      </a:r>
                      <a:endParaRPr lang="pt-BR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9352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Kvėpavimo sistemos ligos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930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Tyčiniai susižalojimai (savižudybė)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309973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Skrandžio, dvylikapirštės žarnos  ir gastrojejuninės opos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432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Alkoholinė kepenų liga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79301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Transporto įvykiai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32865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u="none" strike="noStrike">
                          <a:effectLst/>
                        </a:rPr>
                        <a:t>Lėtinės apatinių kvėpavimo takų ligos</a:t>
                      </a:r>
                      <a:endParaRPr lang="lt-LT" sz="10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3860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Lytinės ir šlapimo sistemos ligos</a:t>
                      </a:r>
                      <a:endParaRPr lang="pt-BR" sz="10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191323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988521" y="1742442"/>
            <a:ext cx="28564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Mirties priežastys panašios kaip ir Lietuvoje, tačiau procentiškai daugiau mirštančiųjų nuo piktybinių navikų, dėl kitų mirties priežasčių, virškinimo sistemos ligų, endokrininių ligų, cukrinio diabeto, kepenų cirozės.</a:t>
            </a:r>
          </a:p>
        </p:txBody>
      </p:sp>
    </p:spTree>
    <p:extLst>
      <p:ext uri="{BB962C8B-B14F-4D97-AF65-F5344CB8AC3E}">
        <p14:creationId xmlns:p14="http://schemas.microsoft.com/office/powerpoint/2010/main" val="112912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24606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Atvykusieji</a:t>
            </a:r>
            <a:r>
              <a:rPr lang="en-GB" dirty="0"/>
              <a:t> </a:t>
            </a:r>
            <a:r>
              <a:rPr lang="en-GB" dirty="0" err="1"/>
              <a:t>ir</a:t>
            </a:r>
            <a:r>
              <a:rPr lang="en-GB" dirty="0"/>
              <a:t> </a:t>
            </a:r>
            <a:r>
              <a:rPr lang="en-GB" dirty="0" err="1"/>
              <a:t>imigrantai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877841"/>
              </p:ext>
            </p:extLst>
          </p:nvPr>
        </p:nvGraphicFramePr>
        <p:xfrm>
          <a:off x="475298" y="1392702"/>
          <a:ext cx="6952444" cy="509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52825" y="1209822"/>
            <a:ext cx="353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Nors</a:t>
            </a:r>
            <a:r>
              <a:rPr lang="en-GB" dirty="0"/>
              <a:t> </a:t>
            </a:r>
            <a:r>
              <a:rPr lang="en-GB" dirty="0" err="1"/>
              <a:t>Lietuvoje</a:t>
            </a:r>
            <a:r>
              <a:rPr lang="en-GB" dirty="0"/>
              <a:t> </a:t>
            </a:r>
            <a:r>
              <a:rPr lang="en-GB" dirty="0" err="1"/>
              <a:t>atvyku</a:t>
            </a:r>
            <a:r>
              <a:rPr lang="lt-LT" dirty="0"/>
              <a:t>siųjų ir imigrantų skaičius per penkerius metus išaugo </a:t>
            </a:r>
            <a:r>
              <a:rPr lang="en-GB" dirty="0"/>
              <a:t>21 proc., Utenos </a:t>
            </a:r>
            <a:r>
              <a:rPr lang="en-GB" dirty="0" err="1"/>
              <a:t>apskrityje</a:t>
            </a:r>
            <a:r>
              <a:rPr lang="en-GB" dirty="0"/>
              <a:t> – 12,47 proc., </a:t>
            </a:r>
            <a:r>
              <a:rPr lang="en-GB" dirty="0" err="1"/>
              <a:t>Visagino</a:t>
            </a:r>
            <a:r>
              <a:rPr lang="en-GB" dirty="0"/>
              <a:t> </a:t>
            </a:r>
            <a:r>
              <a:rPr lang="en-GB" dirty="0" err="1"/>
              <a:t>savivaldyb</a:t>
            </a:r>
            <a:r>
              <a:rPr lang="lt-LT" dirty="0"/>
              <a:t>ėje atvykusiųjų sumažėjo 9,</a:t>
            </a:r>
            <a:r>
              <a:rPr lang="en-GB" dirty="0"/>
              <a:t>8</a:t>
            </a:r>
            <a:r>
              <a:rPr lang="lt-LT" dirty="0"/>
              <a:t> proc. (blogesnis rodiklis tik Zarasų savivaldybėje –</a:t>
            </a:r>
            <a:r>
              <a:rPr lang="en-GB" dirty="0"/>
              <a:t>11,9 proc.).</a:t>
            </a:r>
          </a:p>
          <a:p>
            <a:r>
              <a:rPr lang="lt-LT" dirty="0"/>
              <a:t>Dar didesnis nei Zarasų mažėjimas yra Pasvalio (-</a:t>
            </a:r>
            <a:r>
              <a:rPr lang="en-GB" dirty="0"/>
              <a:t>21 proc.)</a:t>
            </a:r>
            <a:r>
              <a:rPr lang="lt-LT" dirty="0"/>
              <a:t> ir Jonavos (-</a:t>
            </a:r>
            <a:r>
              <a:rPr lang="en-GB" dirty="0"/>
              <a:t>13 proc.)</a:t>
            </a:r>
            <a:r>
              <a:rPr lang="lt-LT" dirty="0"/>
              <a:t> savivaldybėse.</a:t>
            </a:r>
          </a:p>
        </p:txBody>
      </p:sp>
    </p:spTree>
    <p:extLst>
      <p:ext uri="{BB962C8B-B14F-4D97-AF65-F5344CB8AC3E}">
        <p14:creationId xmlns:p14="http://schemas.microsoft.com/office/powerpoint/2010/main" val="1845563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68335"/>
          </a:xfrm>
        </p:spPr>
        <p:txBody>
          <a:bodyPr>
            <a:normAutofit fontScale="90000"/>
          </a:bodyPr>
          <a:lstStyle/>
          <a:p>
            <a:r>
              <a:rPr lang="lt-LT" dirty="0"/>
              <a:t>Išvykusieji ir emigrantai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350833"/>
              </p:ext>
            </p:extLst>
          </p:nvPr>
        </p:nvGraphicFramePr>
        <p:xfrm>
          <a:off x="1023938" y="1266092"/>
          <a:ext cx="6361600" cy="504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52825" y="1758462"/>
            <a:ext cx="39108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Išvykstančiųjų skaičius per pastaruosius penkerius metus stabiliai mažėja. Ši tendencija dar ryškesnė: jei Lietuvoje išvykstančiųjų skaičius mažėjo </a:t>
            </a:r>
            <a:r>
              <a:rPr lang="en-GB" dirty="0"/>
              <a:t>13</a:t>
            </a:r>
            <a:r>
              <a:rPr lang="lt-LT" dirty="0"/>
              <a:t> proc., tai Visagine – </a:t>
            </a:r>
            <a:r>
              <a:rPr lang="en-GB" dirty="0"/>
              <a:t>36,98 proc. </a:t>
            </a:r>
          </a:p>
          <a:p>
            <a:endParaRPr lang="en-GB" dirty="0"/>
          </a:p>
          <a:p>
            <a:r>
              <a:rPr lang="en-GB" dirty="0"/>
              <a:t>Tai </a:t>
            </a:r>
            <a:r>
              <a:rPr lang="en-GB" dirty="0" err="1"/>
              <a:t>rodo</a:t>
            </a:r>
            <a:r>
              <a:rPr lang="en-GB" dirty="0"/>
              <a:t>, jog emigruojan2i7 i6 </a:t>
            </a:r>
            <a:r>
              <a:rPr lang="en-GB" dirty="0" err="1"/>
              <a:t>Visagino</a:t>
            </a:r>
            <a:r>
              <a:rPr lang="en-GB" dirty="0"/>
              <a:t> </a:t>
            </a:r>
            <a:r>
              <a:rPr lang="en-GB" dirty="0" err="1"/>
              <a:t>gyventoj</a:t>
            </a:r>
            <a:r>
              <a:rPr lang="lt-LT" dirty="0"/>
              <a:t>ų</a:t>
            </a:r>
            <a:r>
              <a:rPr lang="en-GB" dirty="0"/>
              <a:t> </a:t>
            </a:r>
            <a:r>
              <a:rPr lang="en-GB" dirty="0" err="1"/>
              <a:t>dalis</a:t>
            </a:r>
            <a:r>
              <a:rPr lang="en-GB" dirty="0"/>
              <a:t> </a:t>
            </a:r>
            <a:r>
              <a:rPr lang="en-GB" dirty="0" err="1"/>
              <a:t>bendr</a:t>
            </a:r>
            <a:r>
              <a:rPr lang="lt-LT" dirty="0"/>
              <a:t>ame</a:t>
            </a:r>
            <a:r>
              <a:rPr lang="en-GB" dirty="0"/>
              <a:t> </a:t>
            </a:r>
            <a:r>
              <a:rPr lang="en-GB" dirty="0" err="1"/>
              <a:t>emigracijos</a:t>
            </a:r>
            <a:r>
              <a:rPr lang="en-GB" dirty="0"/>
              <a:t> </a:t>
            </a:r>
            <a:r>
              <a:rPr lang="lt-LT" dirty="0"/>
              <a:t>sraute mažėja.</a:t>
            </a:r>
          </a:p>
        </p:txBody>
      </p:sp>
    </p:spTree>
    <p:extLst>
      <p:ext uri="{BB962C8B-B14F-4D97-AF65-F5344CB8AC3E}">
        <p14:creationId xmlns:p14="http://schemas.microsoft.com/office/powerpoint/2010/main" val="2368888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52741"/>
          </a:xfrm>
        </p:spPr>
        <p:txBody>
          <a:bodyPr>
            <a:normAutofit fontScale="90000"/>
          </a:bodyPr>
          <a:lstStyle/>
          <a:p>
            <a:r>
              <a:rPr lang="lt-LT" dirty="0"/>
              <a:t>Bendrasis išvykimo ir emigracijos rodiklis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611601"/>
              </p:ext>
            </p:extLst>
          </p:nvPr>
        </p:nvGraphicFramePr>
        <p:xfrm>
          <a:off x="0" y="1420837"/>
          <a:ext cx="6066179" cy="401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076448"/>
              </p:ext>
            </p:extLst>
          </p:nvPr>
        </p:nvGraphicFramePr>
        <p:xfrm>
          <a:off x="6189784" y="1237957"/>
          <a:ext cx="5584873" cy="419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5760" y="5570806"/>
            <a:ext cx="11408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Išvykstančiųjų iš Visgino skaičius sparčiai mažėja – </a:t>
            </a:r>
            <a:r>
              <a:rPr lang="en-GB" dirty="0"/>
              <a:t>2021 m. </a:t>
            </a:r>
            <a:r>
              <a:rPr lang="lt-LT" dirty="0"/>
              <a:t>iš </a:t>
            </a:r>
            <a:r>
              <a:rPr lang="en-GB" dirty="0"/>
              <a:t>1000</a:t>
            </a:r>
            <a:r>
              <a:rPr lang="lt-LT" dirty="0"/>
              <a:t> Visagino gyventojų išvyko </a:t>
            </a:r>
            <a:r>
              <a:rPr lang="en-GB" dirty="0"/>
              <a:t>29,7. </a:t>
            </a:r>
            <a:r>
              <a:rPr lang="en-GB" dirty="0" err="1"/>
              <a:t>Geresnis</a:t>
            </a:r>
            <a:r>
              <a:rPr lang="en-GB" dirty="0"/>
              <a:t> </a:t>
            </a:r>
            <a:r>
              <a:rPr lang="en-GB" dirty="0" err="1"/>
              <a:t>nei</a:t>
            </a:r>
            <a:r>
              <a:rPr lang="en-GB" dirty="0"/>
              <a:t> </a:t>
            </a:r>
            <a:r>
              <a:rPr lang="en-GB" dirty="0" err="1"/>
              <a:t>Visagino</a:t>
            </a:r>
            <a:r>
              <a:rPr lang="en-GB" dirty="0"/>
              <a:t> </a:t>
            </a:r>
            <a:r>
              <a:rPr lang="en-GB" dirty="0" err="1"/>
              <a:t>savivaldyb</a:t>
            </a:r>
            <a:r>
              <a:rPr lang="lt-LT" dirty="0"/>
              <a:t>ė</a:t>
            </a:r>
            <a:r>
              <a:rPr lang="en-GB" dirty="0"/>
              <a:t>je </a:t>
            </a:r>
            <a:r>
              <a:rPr lang="lt-LT" dirty="0"/>
              <a:t>š</a:t>
            </a:r>
            <a:r>
              <a:rPr lang="en-GB" dirty="0"/>
              <a:t>is </a:t>
            </a:r>
            <a:r>
              <a:rPr lang="en-GB" dirty="0" err="1"/>
              <a:t>rodiklis</a:t>
            </a:r>
            <a:r>
              <a:rPr lang="en-GB" dirty="0"/>
              <a:t> </a:t>
            </a:r>
            <a:r>
              <a:rPr lang="en-GB" dirty="0" err="1"/>
              <a:t>tik</a:t>
            </a:r>
            <a:r>
              <a:rPr lang="en-GB" dirty="0"/>
              <a:t> </a:t>
            </a:r>
            <a:r>
              <a:rPr lang="en-GB" dirty="0" err="1"/>
              <a:t>Vilniaus</a:t>
            </a:r>
            <a:r>
              <a:rPr lang="lt-LT" dirty="0"/>
              <a:t> (</a:t>
            </a:r>
            <a:r>
              <a:rPr lang="en-GB" dirty="0"/>
              <a:t>24,2) </a:t>
            </a:r>
            <a:r>
              <a:rPr lang="en-GB" dirty="0" err="1"/>
              <a:t>savivaldyb</a:t>
            </a:r>
            <a:r>
              <a:rPr lang="lt-LT" dirty="0"/>
              <a:t>ė</a:t>
            </a:r>
            <a:r>
              <a:rPr lang="en-GB" dirty="0"/>
              <a:t>je</a:t>
            </a:r>
            <a:r>
              <a:rPr lang="lt-LT" dirty="0"/>
              <a:t>. </a:t>
            </a:r>
            <a:endParaRPr lang="en-GB" dirty="0"/>
          </a:p>
          <a:p>
            <a:r>
              <a:rPr lang="en-GB" dirty="0"/>
              <a:t>Vis </a:t>
            </a:r>
            <a:r>
              <a:rPr lang="en-GB" dirty="0" err="1"/>
              <a:t>dar</a:t>
            </a:r>
            <a:r>
              <a:rPr lang="en-GB" dirty="0"/>
              <a:t> </a:t>
            </a:r>
            <a:r>
              <a:rPr lang="en-GB" dirty="0" err="1"/>
              <a:t>didesn</a:t>
            </a:r>
            <a:r>
              <a:rPr lang="lt-LT" dirty="0"/>
              <a:t>iąją dalį išvykstančiųjų sudaro darbingo amžiaus asmenys (</a:t>
            </a:r>
            <a:r>
              <a:rPr lang="en-GB" dirty="0"/>
              <a:t>36,9), da</a:t>
            </a:r>
            <a:r>
              <a:rPr lang="lt-LT" dirty="0"/>
              <a:t>žniau vyrai (</a:t>
            </a:r>
            <a:r>
              <a:rPr lang="en-GB" dirty="0"/>
              <a:t>38,3).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17719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66809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Neto</a:t>
            </a:r>
            <a:r>
              <a:rPr lang="en-GB" dirty="0"/>
              <a:t> </a:t>
            </a:r>
            <a:r>
              <a:rPr lang="en-GB" dirty="0" err="1"/>
              <a:t>migracija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261820"/>
              </p:ext>
            </p:extLst>
          </p:nvPr>
        </p:nvGraphicFramePr>
        <p:xfrm>
          <a:off x="250214" y="1406770"/>
          <a:ext cx="6192788" cy="4881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77575" y="1252025"/>
            <a:ext cx="46142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Nors</a:t>
            </a:r>
            <a:r>
              <a:rPr lang="en-GB" dirty="0"/>
              <a:t> per </a:t>
            </a:r>
            <a:r>
              <a:rPr lang="en-GB" dirty="0" err="1"/>
              <a:t>pastaruosius</a:t>
            </a:r>
            <a:r>
              <a:rPr lang="en-GB" dirty="0"/>
              <a:t> </a:t>
            </a:r>
            <a:r>
              <a:rPr lang="en-GB" dirty="0" err="1"/>
              <a:t>penkerius</a:t>
            </a:r>
            <a:r>
              <a:rPr lang="en-GB" dirty="0"/>
              <a:t> </a:t>
            </a:r>
            <a:r>
              <a:rPr lang="en-GB" dirty="0" err="1"/>
              <a:t>metus</a:t>
            </a:r>
            <a:r>
              <a:rPr lang="en-GB" dirty="0"/>
              <a:t> (</a:t>
            </a:r>
            <a:r>
              <a:rPr lang="en-GB" dirty="0" err="1"/>
              <a:t>i</a:t>
            </a:r>
            <a:r>
              <a:rPr lang="lt-LT" dirty="0"/>
              <a:t>šskyrus </a:t>
            </a:r>
            <a:r>
              <a:rPr lang="en-GB" dirty="0"/>
              <a:t>2020</a:t>
            </a:r>
            <a:r>
              <a:rPr lang="lt-LT" dirty="0"/>
              <a:t>) išvykstančiųjų iš Visagino buvo daugiau, nei atvykstančiųjų, neto migracijos rodiklis gerėja – miestas neteko daugiau nei trigubai mažiau žmonių. </a:t>
            </a:r>
          </a:p>
          <a:p>
            <a:endParaRPr lang="lt-LT" dirty="0"/>
          </a:p>
          <a:p>
            <a:r>
              <a:rPr lang="lt-LT" dirty="0"/>
              <a:t>Visgi vertinant bendrus rezultatus matyti, jog Visagino savivaldybės neto migracijos rodiklis daro įtaką Utenos apskrities duomenims – pvz., </a:t>
            </a:r>
            <a:r>
              <a:rPr lang="en-GB" dirty="0"/>
              <a:t>2021</a:t>
            </a:r>
            <a:r>
              <a:rPr lang="lt-LT" dirty="0"/>
              <a:t> metais Utenos apskrities neto migraciją sudarė </a:t>
            </a:r>
            <a:r>
              <a:rPr lang="en-GB" dirty="0"/>
              <a:t>267</a:t>
            </a:r>
            <a:r>
              <a:rPr lang="lt-LT" dirty="0"/>
              <a:t> asmenys, o Visagino šis rodiklis, kuris yra sudėtinė Utenos apskrities rodiklio dalis, sudarė beveik pusę </a:t>
            </a:r>
            <a:r>
              <a:rPr lang="en-GB" dirty="0"/>
              <a:t>(133)</a:t>
            </a:r>
            <a:r>
              <a:rPr lang="lt-L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285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10538"/>
          </a:xfrm>
        </p:spPr>
        <p:txBody>
          <a:bodyPr>
            <a:normAutofit fontScale="90000"/>
          </a:bodyPr>
          <a:lstStyle/>
          <a:p>
            <a:r>
              <a:rPr lang="lt-LT" dirty="0"/>
              <a:t>Neto vidaus migracija šalies viduje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677517"/>
              </p:ext>
            </p:extLst>
          </p:nvPr>
        </p:nvGraphicFramePr>
        <p:xfrm>
          <a:off x="292417" y="1358539"/>
          <a:ext cx="5180919" cy="354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94310"/>
              </p:ext>
            </p:extLst>
          </p:nvPr>
        </p:nvGraphicFramePr>
        <p:xfrm>
          <a:off x="5212081" y="1358539"/>
          <a:ext cx="6348548" cy="2599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656149"/>
              </p:ext>
            </p:extLst>
          </p:nvPr>
        </p:nvGraphicFramePr>
        <p:xfrm>
          <a:off x="5212080" y="3958046"/>
          <a:ext cx="6466114" cy="250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4137" y="5003074"/>
            <a:ext cx="5029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Iš Visagino savivaldybės vis dar išvyksta daugiau gyventojų į kitas savivaldybes, nors keletą metų šis rodiklis buvo palankesnis savivaldybei. </a:t>
            </a:r>
          </a:p>
          <a:p>
            <a:r>
              <a:rPr lang="lt-LT" dirty="0"/>
              <a:t>Atvykstančiųjų į savivaldybę šalies viduje skaičius kartu su Panevėžio miestu yra mažiausias Lietuvoje.</a:t>
            </a:r>
          </a:p>
        </p:txBody>
      </p:sp>
    </p:spTree>
    <p:extLst>
      <p:ext uri="{BB962C8B-B14F-4D97-AF65-F5344CB8AC3E}">
        <p14:creationId xmlns:p14="http://schemas.microsoft.com/office/powerpoint/2010/main" val="1015441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25127"/>
          </a:xfrm>
        </p:spPr>
        <p:txBody>
          <a:bodyPr>
            <a:normAutofit fontScale="90000"/>
          </a:bodyPr>
          <a:lstStyle/>
          <a:p>
            <a:r>
              <a:rPr lang="lt-LT" dirty="0"/>
              <a:t>būstas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893090"/>
              </p:ext>
            </p:extLst>
          </p:nvPr>
        </p:nvGraphicFramePr>
        <p:xfrm>
          <a:off x="123444" y="1110343"/>
          <a:ext cx="5760720" cy="4767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449541"/>
              </p:ext>
            </p:extLst>
          </p:nvPr>
        </p:nvGraphicFramePr>
        <p:xfrm>
          <a:off x="4813119" y="174035"/>
          <a:ext cx="3220538" cy="1717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3654">
                  <a:extLst>
                    <a:ext uri="{9D8B030D-6E8A-4147-A177-3AD203B41FA5}">
                      <a16:colId xmlns:a16="http://schemas.microsoft.com/office/drawing/2014/main" val="2896919589"/>
                    </a:ext>
                  </a:extLst>
                </a:gridCol>
                <a:gridCol w="936884">
                  <a:extLst>
                    <a:ext uri="{9D8B030D-6E8A-4147-A177-3AD203B41FA5}">
                      <a16:colId xmlns:a16="http://schemas.microsoft.com/office/drawing/2014/main" val="1727167917"/>
                    </a:ext>
                  </a:extLst>
                </a:gridCol>
              </a:tblGrid>
              <a:tr h="50787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</a:rPr>
                        <a:t>Būstų fondo pokyčiai, tūkst. M² (2016-2020)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303433"/>
                  </a:ext>
                </a:extLst>
              </a:tr>
              <a:tr h="24184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u="none" strike="noStrike">
                          <a:effectLst/>
                        </a:rPr>
                        <a:t>Lietuvos Respublika</a:t>
                      </a:r>
                      <a:endParaRPr lang="lt-LT" sz="14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9,00%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0118890"/>
                  </a:ext>
                </a:extLst>
              </a:tr>
              <a:tr h="24184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u="none" strike="noStrike">
                          <a:effectLst/>
                        </a:rPr>
                        <a:t>Utenos apskritis</a:t>
                      </a:r>
                      <a:endParaRPr lang="lt-LT" sz="14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3,27%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0522765"/>
                  </a:ext>
                </a:extLst>
              </a:tr>
              <a:tr h="24184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u="none" strike="noStrike">
                          <a:effectLst/>
                        </a:rPr>
                        <a:t>Ignalinos r. sav.</a:t>
                      </a:r>
                      <a:endParaRPr lang="lt-LT" sz="14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2,66%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775293"/>
                  </a:ext>
                </a:extLst>
              </a:tr>
              <a:tr h="24184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u="none" strike="noStrike">
                          <a:effectLst/>
                        </a:rPr>
                        <a:t>Visagino sav.</a:t>
                      </a:r>
                      <a:endParaRPr lang="lt-LT" sz="14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1,02%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884658"/>
                  </a:ext>
                </a:extLst>
              </a:tr>
              <a:tr h="24184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u="none" strike="noStrike">
                          <a:effectLst/>
                        </a:rPr>
                        <a:t>Zarasų r. sav.</a:t>
                      </a:r>
                      <a:endParaRPr lang="lt-LT" sz="14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2,18%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9787737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74428"/>
              </p:ext>
            </p:extLst>
          </p:nvPr>
        </p:nvGraphicFramePr>
        <p:xfrm>
          <a:off x="6021977" y="1977526"/>
          <a:ext cx="5804895" cy="3814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77329"/>
              </p:ext>
            </p:extLst>
          </p:nvPr>
        </p:nvGraphicFramePr>
        <p:xfrm>
          <a:off x="8124372" y="174035"/>
          <a:ext cx="4067629" cy="1731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614">
                  <a:extLst>
                    <a:ext uri="{9D8B030D-6E8A-4147-A177-3AD203B41FA5}">
                      <a16:colId xmlns:a16="http://schemas.microsoft.com/office/drawing/2014/main" val="4028146230"/>
                    </a:ext>
                  </a:extLst>
                </a:gridCol>
                <a:gridCol w="584803">
                  <a:extLst>
                    <a:ext uri="{9D8B030D-6E8A-4147-A177-3AD203B41FA5}">
                      <a16:colId xmlns:a16="http://schemas.microsoft.com/office/drawing/2014/main" val="2435614168"/>
                    </a:ext>
                  </a:extLst>
                </a:gridCol>
                <a:gridCol w="584803">
                  <a:extLst>
                    <a:ext uri="{9D8B030D-6E8A-4147-A177-3AD203B41FA5}">
                      <a16:colId xmlns:a16="http://schemas.microsoft.com/office/drawing/2014/main" val="3783462006"/>
                    </a:ext>
                  </a:extLst>
                </a:gridCol>
                <a:gridCol w="584803">
                  <a:extLst>
                    <a:ext uri="{9D8B030D-6E8A-4147-A177-3AD203B41FA5}">
                      <a16:colId xmlns:a16="http://schemas.microsoft.com/office/drawing/2014/main" val="3203419052"/>
                    </a:ext>
                  </a:extLst>
                </a:gridCol>
                <a:gridCol w="584803">
                  <a:extLst>
                    <a:ext uri="{9D8B030D-6E8A-4147-A177-3AD203B41FA5}">
                      <a16:colId xmlns:a16="http://schemas.microsoft.com/office/drawing/2014/main" val="2096037966"/>
                    </a:ext>
                  </a:extLst>
                </a:gridCol>
                <a:gridCol w="584803">
                  <a:extLst>
                    <a:ext uri="{9D8B030D-6E8A-4147-A177-3AD203B41FA5}">
                      <a16:colId xmlns:a16="http://schemas.microsoft.com/office/drawing/2014/main" val="3904535224"/>
                    </a:ext>
                  </a:extLst>
                </a:gridCol>
              </a:tblGrid>
              <a:tr h="254383"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1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Vidutinis būsto dydis | m²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42977"/>
                  </a:ext>
                </a:extLst>
              </a:tr>
              <a:tr h="254383"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1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2016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2017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2018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2019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2020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8286008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</a:rPr>
                        <a:t>Lietuvos Respublika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67,9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68,6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 dirty="0">
                          <a:effectLst/>
                        </a:rPr>
                        <a:t>68,9</a:t>
                      </a:r>
                      <a:endParaRPr lang="lt-LT" sz="1200" b="0" i="0" u="none" strike="noStrike" dirty="0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69,4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69,6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6257496"/>
                  </a:ext>
                </a:extLst>
              </a:tr>
              <a:tr h="211986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</a:rPr>
                        <a:t>Utenos apskritis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68,1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68,6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68,7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6826502"/>
                  </a:ext>
                </a:extLst>
              </a:tr>
              <a:tr h="211986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</a:rPr>
                        <a:t>Ignalinos r.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71,4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71,4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71,4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71,7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71,7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6324424"/>
                  </a:ext>
                </a:extLst>
              </a:tr>
              <a:tr h="211986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</a:rPr>
                        <a:t>Visagino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51,9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51,8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51,8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51,8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51,8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553084"/>
                  </a:ext>
                </a:extLst>
              </a:tr>
              <a:tr h="211986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</a:rPr>
                        <a:t>Zarasų r.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68,2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68,5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68,6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</a:rPr>
                        <a:t>68,7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 dirty="0">
                          <a:effectLst/>
                        </a:rPr>
                        <a:t>68,7</a:t>
                      </a:r>
                      <a:endParaRPr lang="lt-LT" sz="1200" b="0" i="0" u="none" strike="noStrike" dirty="0">
                        <a:solidFill>
                          <a:srgbClr val="1C1C1C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792648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5577" y="5964691"/>
            <a:ext cx="1097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Jei</a:t>
            </a:r>
            <a:r>
              <a:rPr lang="en-GB" dirty="0"/>
              <a:t> </a:t>
            </a:r>
            <a:r>
              <a:rPr lang="en-GB" dirty="0" err="1"/>
              <a:t>Lietuvoje</a:t>
            </a:r>
            <a:r>
              <a:rPr lang="en-GB" dirty="0"/>
              <a:t> b</a:t>
            </a:r>
            <a:r>
              <a:rPr lang="lt-LT" dirty="0"/>
              <a:t>ūstų skaičius per penkerius metus išaugo </a:t>
            </a:r>
            <a:r>
              <a:rPr lang="en-GB" dirty="0"/>
              <a:t>6,23 proc., </a:t>
            </a:r>
            <a:r>
              <a:rPr lang="lt-LT" dirty="0"/>
              <a:t>Visagine – tik </a:t>
            </a:r>
            <a:r>
              <a:rPr lang="en-GB" dirty="0"/>
              <a:t>1,15. </a:t>
            </a:r>
            <a:r>
              <a:rPr lang="en-GB" dirty="0" err="1"/>
              <a:t>Vertinant</a:t>
            </a:r>
            <a:r>
              <a:rPr lang="en-GB" dirty="0"/>
              <a:t> </a:t>
            </a:r>
            <a:r>
              <a:rPr lang="en-GB" dirty="0" err="1"/>
              <a:t>pokyt</a:t>
            </a:r>
            <a:r>
              <a:rPr lang="lt-LT" dirty="0"/>
              <a:t>į</a:t>
            </a:r>
            <a:r>
              <a:rPr lang="en-GB" dirty="0"/>
              <a:t> </a:t>
            </a:r>
            <a:r>
              <a:rPr lang="en-GB" dirty="0" err="1"/>
              <a:t>kvadratiniais</a:t>
            </a:r>
            <a:r>
              <a:rPr lang="en-GB" dirty="0"/>
              <a:t> </a:t>
            </a:r>
            <a:r>
              <a:rPr lang="en-GB" dirty="0" err="1"/>
              <a:t>metrais</a:t>
            </a:r>
            <a:r>
              <a:rPr lang="en-GB" dirty="0"/>
              <a:t>, </a:t>
            </a:r>
            <a:r>
              <a:rPr lang="lt-LT" dirty="0"/>
              <a:t>atotrūkis dar didesnis (9 proc. ir </a:t>
            </a:r>
            <a:r>
              <a:rPr lang="en-GB" dirty="0"/>
              <a:t>1,02 proc.). </a:t>
            </a:r>
            <a:r>
              <a:rPr lang="en-GB" dirty="0" err="1"/>
              <a:t>Vidutinis</a:t>
            </a:r>
            <a:r>
              <a:rPr lang="en-GB" dirty="0"/>
              <a:t> b</a:t>
            </a:r>
            <a:r>
              <a:rPr lang="lt-LT" dirty="0"/>
              <a:t>ū</a:t>
            </a:r>
            <a:r>
              <a:rPr lang="en-GB" dirty="0" err="1"/>
              <a:t>sto</a:t>
            </a:r>
            <a:r>
              <a:rPr lang="en-GB" dirty="0"/>
              <a:t> </a:t>
            </a:r>
            <a:r>
              <a:rPr lang="en-GB" dirty="0" err="1"/>
              <a:t>dydis</a:t>
            </a:r>
            <a:r>
              <a:rPr lang="lt-LT" dirty="0"/>
              <a:t> – mažiausias Lietuvoje, net ir lyginant su didžiaisiais miestais. </a:t>
            </a:r>
          </a:p>
        </p:txBody>
      </p:sp>
    </p:spTree>
    <p:extLst>
      <p:ext uri="{BB962C8B-B14F-4D97-AF65-F5344CB8AC3E}">
        <p14:creationId xmlns:p14="http://schemas.microsoft.com/office/powerpoint/2010/main" val="382842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9066"/>
            <a:ext cx="9905998" cy="609391"/>
          </a:xfrm>
        </p:spPr>
        <p:txBody>
          <a:bodyPr>
            <a:normAutofit fontScale="90000"/>
          </a:bodyPr>
          <a:lstStyle/>
          <a:p>
            <a:r>
              <a:rPr lang="lt-LT" dirty="0"/>
              <a:t>Gyventojų skaičius metų pradžioje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0990307"/>
              </p:ext>
            </p:extLst>
          </p:nvPr>
        </p:nvGraphicFramePr>
        <p:xfrm>
          <a:off x="1023938" y="1005840"/>
          <a:ext cx="7114222" cy="5302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50332" y="1711234"/>
            <a:ext cx="4545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Lietuvos gyventojų skaičiaus pokytis -0,</a:t>
            </a:r>
            <a:r>
              <a:rPr lang="en-GB" dirty="0"/>
              <a:t>5</a:t>
            </a:r>
            <a:r>
              <a:rPr lang="lt-LT" dirty="0"/>
              <a:t> proc.;</a:t>
            </a:r>
          </a:p>
          <a:p>
            <a:r>
              <a:rPr lang="lt-LT" dirty="0"/>
              <a:t>Utenos apskrities -</a:t>
            </a:r>
            <a:r>
              <a:rPr lang="en-GB" dirty="0"/>
              <a:t>3,34 proc.;</a:t>
            </a:r>
          </a:p>
          <a:p>
            <a:r>
              <a:rPr lang="en-GB" dirty="0" err="1"/>
              <a:t>Zaras</a:t>
            </a:r>
            <a:r>
              <a:rPr lang="lt-LT" dirty="0"/>
              <a:t>ų savivaldybės</a:t>
            </a:r>
            <a:r>
              <a:rPr lang="en-GB" dirty="0"/>
              <a:t> -5,85 proc.</a:t>
            </a:r>
            <a:endParaRPr lang="lt-LT" dirty="0"/>
          </a:p>
          <a:p>
            <a:r>
              <a:rPr lang="lt-LT" dirty="0"/>
              <a:t>Ignalinos savivaldybės –</a:t>
            </a:r>
            <a:r>
              <a:rPr lang="en-GB" dirty="0"/>
              <a:t>5,97 proc.</a:t>
            </a:r>
            <a:endParaRPr lang="lt-LT" dirty="0"/>
          </a:p>
          <a:p>
            <a:r>
              <a:rPr lang="lt-LT" b="1" u="sng" dirty="0"/>
              <a:t>Visagino savivaldybės</a:t>
            </a:r>
            <a:r>
              <a:rPr lang="en-GB" b="1" u="sng" dirty="0"/>
              <a:t> +3,07 proc.</a:t>
            </a:r>
            <a:endParaRPr lang="lt-LT" b="1" u="sng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18780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303863"/>
            <a:ext cx="9720072" cy="512064"/>
          </a:xfrm>
        </p:spPr>
        <p:txBody>
          <a:bodyPr>
            <a:normAutofit fontScale="90000"/>
          </a:bodyPr>
          <a:lstStyle/>
          <a:p>
            <a:r>
              <a:rPr lang="lt-LT" dirty="0"/>
              <a:t>išvados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14846"/>
            <a:ext cx="4814969" cy="50945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lt-LT" dirty="0"/>
              <a:t>Gyventojų skaičius savivaldybėje augo (</a:t>
            </a:r>
            <a:r>
              <a:rPr lang="en-GB" dirty="0"/>
              <a:t>+3,07 proc.)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Miestas</a:t>
            </a:r>
            <a:r>
              <a:rPr lang="en-GB" dirty="0"/>
              <a:t> </a:t>
            </a:r>
            <a:r>
              <a:rPr lang="lt-LT" dirty="0"/>
              <a:t>iš</a:t>
            </a:r>
            <a:r>
              <a:rPr lang="en-GB" dirty="0"/>
              <a:t> </a:t>
            </a:r>
            <a:r>
              <a:rPr lang="en-GB" dirty="0" err="1"/>
              <a:t>jauniausio</a:t>
            </a:r>
            <a:r>
              <a:rPr lang="en-GB" dirty="0"/>
              <a:t> </a:t>
            </a:r>
            <a:r>
              <a:rPr lang="en-GB" dirty="0" err="1"/>
              <a:t>tapo</a:t>
            </a:r>
            <a:r>
              <a:rPr lang="en-GB" dirty="0"/>
              <a:t> </a:t>
            </a:r>
            <a:r>
              <a:rPr lang="en-GB" dirty="0" err="1"/>
              <a:t>grei</a:t>
            </a:r>
            <a:r>
              <a:rPr lang="lt-LT" dirty="0"/>
              <a:t>č</a:t>
            </a:r>
            <a:r>
              <a:rPr lang="en-GB" dirty="0" err="1"/>
              <a:t>iausiai</a:t>
            </a:r>
            <a:r>
              <a:rPr lang="lt-LT" dirty="0"/>
              <a:t> senstančiu miestu.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dirty="0"/>
              <a:t>Mieste daugiau nei kitur Lietuvoje vaikų, tačiau senjorų (</a:t>
            </a:r>
            <a:r>
              <a:rPr lang="en-GB" dirty="0"/>
              <a:t>65+</a:t>
            </a:r>
            <a:r>
              <a:rPr lang="lt-LT" dirty="0"/>
              <a:t>) dalis didesnė, nei Lietuvos vidurkis, o labiausiai trūksta darbingo amžiaus vyrų.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lt-LT" dirty="0"/>
              <a:t>Gyventojų tankis atitinka didmiesčiuose gyvenančių gyventojų tankį</a:t>
            </a:r>
            <a:r>
              <a:rPr lang="en-GB" dirty="0"/>
              <a:t>, ta</a:t>
            </a:r>
            <a:r>
              <a:rPr lang="lt-LT" dirty="0"/>
              <a:t>čiau kartu yra vienas sparčiausiai retėjančių miestų.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dirty="0"/>
              <a:t>Mieste sparčiai mažėja gimstamumas ir moterų dalis amžiaus grupėse nuo </a:t>
            </a:r>
            <a:r>
              <a:rPr lang="en-GB" dirty="0"/>
              <a:t>5</a:t>
            </a:r>
            <a:r>
              <a:rPr lang="lt-LT" dirty="0"/>
              <a:t> iki </a:t>
            </a:r>
            <a:r>
              <a:rPr lang="en-GB" dirty="0"/>
              <a:t>3</a:t>
            </a:r>
            <a:r>
              <a:rPr lang="lt-LT" dirty="0"/>
              <a:t>9 metų.</a:t>
            </a:r>
          </a:p>
          <a:p>
            <a:endParaRPr lang="lt-LT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39989" y="1105988"/>
            <a:ext cx="5064033" cy="520337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lt-LT" dirty="0"/>
              <a:t>Visagine mirusiųjų skaičius auga greičiau, nei Lietuvoje.</a:t>
            </a:r>
            <a:r>
              <a:rPr lang="en-GB" dirty="0"/>
              <a:t> </a:t>
            </a:r>
            <a:r>
              <a:rPr lang="en-GB" b="1" u="sng" dirty="0"/>
              <a:t>Tai did</a:t>
            </a:r>
            <a:r>
              <a:rPr lang="lt-LT" b="1" u="sng" dirty="0"/>
              <a:t>žiausias rodiklio augimas Lietuvoje, ir atotrūkis nuo kitų savivaldybių yra beveik dvigubas.</a:t>
            </a:r>
            <a:endParaRPr lang="en-GB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lt-LT" dirty="0"/>
              <a:t>Mirties priežastys panašios kaip ir Lietuvoje, tačiau daugiau nei Lietuvoje mirštančiųjų nuo piktybinių navikų, virškinimo sistemos ligų, endokrininių ligų, cukrinio diabeto, kepenų cirozės.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dirty="0"/>
              <a:t>Atvykstančiųjų skaičius mažėja, tačiau taip pat mažėja ir išvykstančiųjų skaičius (kuris dabar yra geriausias Lietuvoje).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dirty="0"/>
              <a:t>Atvykstančiųjų į savivaldybę šalies viduje skaičius kartu su Panevėžio miestu yra mažiausias Lietuvoje.</a:t>
            </a:r>
          </a:p>
        </p:txBody>
      </p:sp>
    </p:spTree>
    <p:extLst>
      <p:ext uri="{BB962C8B-B14F-4D97-AF65-F5344CB8AC3E}">
        <p14:creationId xmlns:p14="http://schemas.microsoft.com/office/powerpoint/2010/main" val="365065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19534"/>
            <a:ext cx="9720072" cy="597888"/>
          </a:xfrm>
        </p:spPr>
        <p:txBody>
          <a:bodyPr>
            <a:normAutofit fontScale="90000"/>
          </a:bodyPr>
          <a:lstStyle/>
          <a:p>
            <a:r>
              <a:rPr lang="lt-LT" dirty="0"/>
              <a:t>Demografinės senatvės koeficientas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4164" y="2024743"/>
            <a:ext cx="4754880" cy="3472604"/>
          </a:xfrm>
        </p:spPr>
        <p:txBody>
          <a:bodyPr/>
          <a:lstStyle/>
          <a:p>
            <a:r>
              <a:rPr lang="en-GB" dirty="0"/>
              <a:t>Per </a:t>
            </a:r>
            <a:r>
              <a:rPr lang="en-GB" dirty="0" err="1"/>
              <a:t>pastaruosius</a:t>
            </a:r>
            <a:r>
              <a:rPr lang="en-GB" dirty="0"/>
              <a:t> </a:t>
            </a:r>
            <a:r>
              <a:rPr lang="en-GB" dirty="0" err="1"/>
              <a:t>penkerius</a:t>
            </a:r>
            <a:r>
              <a:rPr lang="en-GB" dirty="0"/>
              <a:t> </a:t>
            </a:r>
            <a:r>
              <a:rPr lang="en-GB" dirty="0" err="1"/>
              <a:t>metus</a:t>
            </a:r>
            <a:r>
              <a:rPr lang="en-GB" dirty="0"/>
              <a:t> </a:t>
            </a:r>
            <a:r>
              <a:rPr lang="en-GB" dirty="0" err="1"/>
              <a:t>Visaginas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lt-LT" dirty="0"/>
              <a:t>š jaunausio miesto tapo greičiausiai senstančiu miestu.</a:t>
            </a:r>
          </a:p>
          <a:p>
            <a:r>
              <a:rPr lang="lt-LT" dirty="0"/>
              <a:t>Didžiausias Lietuvoje demografinės senatvės koeficientas – Ignalinos rajone.</a:t>
            </a:r>
          </a:p>
          <a:p>
            <a:r>
              <a:rPr lang="lt-LT" dirty="0"/>
              <a:t>V</a:t>
            </a:r>
            <a:r>
              <a:rPr lang="en-GB" dirty="0" err="1"/>
              <a:t>isagino</a:t>
            </a:r>
            <a:r>
              <a:rPr lang="en-GB" dirty="0"/>
              <a:t> v</a:t>
            </a:r>
            <a:r>
              <a:rPr lang="lt-LT" dirty="0"/>
              <a:t>yrų tarpe šis koeficientas beveik du karto mažesnis (</a:t>
            </a:r>
            <a:r>
              <a:rPr lang="en-GB" dirty="0"/>
              <a:t>106)</a:t>
            </a:r>
            <a:r>
              <a:rPr lang="lt-LT" dirty="0"/>
              <a:t>, nei moterų</a:t>
            </a:r>
            <a:r>
              <a:rPr lang="en-GB" dirty="0"/>
              <a:t> (182)</a:t>
            </a:r>
            <a:r>
              <a:rPr lang="lt-LT" dirty="0"/>
              <a:t>.</a:t>
            </a:r>
          </a:p>
          <a:p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7896478"/>
              </p:ext>
            </p:extLst>
          </p:nvPr>
        </p:nvGraphicFramePr>
        <p:xfrm>
          <a:off x="613953" y="1017422"/>
          <a:ext cx="5073106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705393" y="6143678"/>
            <a:ext cx="10711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1 - Demografinės senatvės koeficientas – pagyvenusių (65 metų ir vyresnio amžiaus) žmonių skaičius, tenkantis šimtui vaikų iki 15 metų amžiaus.</a:t>
            </a:r>
          </a:p>
        </p:txBody>
      </p:sp>
    </p:spTree>
    <p:extLst>
      <p:ext uri="{BB962C8B-B14F-4D97-AF65-F5344CB8AC3E}">
        <p14:creationId xmlns:p14="http://schemas.microsoft.com/office/powerpoint/2010/main" val="143379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76211"/>
            <a:ext cx="9720072" cy="564315"/>
          </a:xfrm>
        </p:spPr>
        <p:txBody>
          <a:bodyPr>
            <a:normAutofit fontScale="90000"/>
          </a:bodyPr>
          <a:lstStyle/>
          <a:p>
            <a:r>
              <a:rPr lang="lt-LT" dirty="0"/>
              <a:t>Gyventojų struktūra pagal amžių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120769"/>
              </p:ext>
            </p:extLst>
          </p:nvPr>
        </p:nvGraphicFramePr>
        <p:xfrm>
          <a:off x="1023940" y="1128891"/>
          <a:ext cx="9720260" cy="3698700"/>
        </p:xfrm>
        <a:graphic>
          <a:graphicData uri="http://schemas.openxmlformats.org/drawingml/2006/table">
            <a:tbl>
              <a:tblPr/>
              <a:tblGrid>
                <a:gridCol w="1039979">
                  <a:extLst>
                    <a:ext uri="{9D8B030D-6E8A-4147-A177-3AD203B41FA5}">
                      <a16:colId xmlns:a16="http://schemas.microsoft.com/office/drawing/2014/main" val="386530802"/>
                    </a:ext>
                  </a:extLst>
                </a:gridCol>
                <a:gridCol w="1039979">
                  <a:extLst>
                    <a:ext uri="{9D8B030D-6E8A-4147-A177-3AD203B41FA5}">
                      <a16:colId xmlns:a16="http://schemas.microsoft.com/office/drawing/2014/main" val="3033065021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3115538543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3325821182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50890037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1831829764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3223442843"/>
                    </a:ext>
                  </a:extLst>
                </a:gridCol>
                <a:gridCol w="472718">
                  <a:extLst>
                    <a:ext uri="{9D8B030D-6E8A-4147-A177-3AD203B41FA5}">
                      <a16:colId xmlns:a16="http://schemas.microsoft.com/office/drawing/2014/main" val="1145808325"/>
                    </a:ext>
                  </a:extLst>
                </a:gridCol>
                <a:gridCol w="472718">
                  <a:extLst>
                    <a:ext uri="{9D8B030D-6E8A-4147-A177-3AD203B41FA5}">
                      <a16:colId xmlns:a16="http://schemas.microsoft.com/office/drawing/2014/main" val="41264746"/>
                    </a:ext>
                  </a:extLst>
                </a:gridCol>
                <a:gridCol w="472718">
                  <a:extLst>
                    <a:ext uri="{9D8B030D-6E8A-4147-A177-3AD203B41FA5}">
                      <a16:colId xmlns:a16="http://schemas.microsoft.com/office/drawing/2014/main" val="378844713"/>
                    </a:ext>
                  </a:extLst>
                </a:gridCol>
                <a:gridCol w="472718">
                  <a:extLst>
                    <a:ext uri="{9D8B030D-6E8A-4147-A177-3AD203B41FA5}">
                      <a16:colId xmlns:a16="http://schemas.microsoft.com/office/drawing/2014/main" val="4119910846"/>
                    </a:ext>
                  </a:extLst>
                </a:gridCol>
                <a:gridCol w="519990">
                  <a:extLst>
                    <a:ext uri="{9D8B030D-6E8A-4147-A177-3AD203B41FA5}">
                      <a16:colId xmlns:a16="http://schemas.microsoft.com/office/drawing/2014/main" val="4219863541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718101945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2391410986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1123582869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472676002"/>
                    </a:ext>
                  </a:extLst>
                </a:gridCol>
                <a:gridCol w="522944">
                  <a:extLst>
                    <a:ext uri="{9D8B030D-6E8A-4147-A177-3AD203B41FA5}">
                      <a16:colId xmlns:a16="http://schemas.microsoft.com/office/drawing/2014/main" val="4176372658"/>
                    </a:ext>
                  </a:extLst>
                </a:gridCol>
              </a:tblGrid>
              <a:tr h="214418">
                <a:tc>
                  <a:txBody>
                    <a:bodyPr/>
                    <a:lstStyle/>
                    <a:p>
                      <a:pPr algn="l" fontAlgn="t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 </a:t>
                      </a:r>
                    </a:p>
                  </a:txBody>
                  <a:tcPr marL="8934" marR="8934" marT="89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 </a:t>
                      </a:r>
                    </a:p>
                  </a:txBody>
                  <a:tcPr marL="8934" marR="8934" marT="8934" marB="0">
                    <a:lnL>
                      <a:noFill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Nuolatinių gyventojų amžiaus struktūra metų pradžioje | proc.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91283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t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 </a:t>
                      </a:r>
                    </a:p>
                  </a:txBody>
                  <a:tcPr marL="8934" marR="8934" marT="89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 </a:t>
                      </a:r>
                    </a:p>
                  </a:txBody>
                  <a:tcPr marL="8934" marR="8934" marT="89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Vyrai ir moterys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Vyrai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Moterys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705516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t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 </a:t>
                      </a:r>
                    </a:p>
                  </a:txBody>
                  <a:tcPr marL="8934" marR="8934" marT="89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 </a:t>
                      </a:r>
                    </a:p>
                  </a:txBody>
                  <a:tcPr marL="8934" marR="8934" marT="89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2017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2018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2019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2020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2021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2017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2018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2019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2020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2021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2017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2018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2019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2020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2021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79274"/>
                  </a:ext>
                </a:extLst>
              </a:tr>
              <a:tr h="303758">
                <a:tc rowSpan="5"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Iki 14 metų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Lietuvos Respublika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14,8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800353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Utenos apskritis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11,9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27215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Ignalinos r. sav.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11,1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11,1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11,1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10,9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180221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Visagino sav.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14,3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14,9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413595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Zarasų r. sav.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5,8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964214"/>
                  </a:ext>
                </a:extLst>
              </a:tr>
              <a:tr h="303758">
                <a:tc rowSpan="5"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15–64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Lietuvos Respublika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65,9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65,4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65,1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33,9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33,5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33,2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614331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Utenos apskritis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64,8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63,6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63,2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62,9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30,6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771613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Ignalinos r. sav.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61,7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61,4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61,2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60,7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60,6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29,6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29,4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28,7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28,6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38211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Visagino sav.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68,9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66,9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65,4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63,9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62,6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33,2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30,4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30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35,7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34,8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34,2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33,5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22132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Zarasų r. sav.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63,4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62,6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62,4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61,9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30,6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30,7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30,3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29,9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164708"/>
                  </a:ext>
                </a:extLst>
              </a:tr>
              <a:tr h="303758">
                <a:tc rowSpan="5"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65 ir vyresni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Lietuvos Respublika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19,3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19,6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19,8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19,9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19,9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13,1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13,2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13,2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122796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Utenos apskritis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23,3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23,9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24,2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24,6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15,8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16,2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09639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Ignalinos r. sav.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27,2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27,5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27,7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28,3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28,5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9,3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9,5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9,6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9,8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10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17,9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18,1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18,5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18,5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53032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1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Visagino sav.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16,8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18,2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19,5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20,7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7,9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10,7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11,4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12,2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12,8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1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13,6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29998"/>
                  </a:ext>
                </a:extLst>
              </a:tr>
              <a:tr h="17868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b="0" i="0" u="none" strike="noStrike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Zarasų r. sav.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24,5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25,1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25,3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25,7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25,7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8,1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8,3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8,7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16,4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16,8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16,9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9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17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378580"/>
                  </a:ext>
                </a:extLst>
              </a:tr>
            </a:tbl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404950" y="5015956"/>
            <a:ext cx="11286308" cy="161239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dirty="0"/>
              <a:t>Visagine gyvena daugiau vaikų iki </a:t>
            </a:r>
            <a:r>
              <a:rPr lang="en-GB" dirty="0"/>
              <a:t>14</a:t>
            </a:r>
            <a:r>
              <a:rPr lang="lt-LT" dirty="0"/>
              <a:t> metų amžiaus, nei kitur Lietuvoje (</a:t>
            </a:r>
            <a:r>
              <a:rPr lang="en-GB" dirty="0"/>
              <a:t>12 </a:t>
            </a:r>
            <a:r>
              <a:rPr lang="en-GB" dirty="0" err="1"/>
              <a:t>savivaldyb</a:t>
            </a:r>
            <a:r>
              <a:rPr lang="lt-LT" dirty="0"/>
              <a:t>ė Lietuvoje);</a:t>
            </a:r>
          </a:p>
          <a:p>
            <a:pPr marL="0" indent="0">
              <a:buNone/>
            </a:pPr>
            <a:r>
              <a:rPr lang="lt-LT" dirty="0"/>
              <a:t>Darbingo amžiaus asmenų gyvena mažiau, nei Utenos regiono vidurkis, ir </a:t>
            </a:r>
            <a:r>
              <a:rPr lang="en-GB" dirty="0"/>
              <a:t>procenti6kai ma</a:t>
            </a:r>
            <a:r>
              <a:rPr lang="lt-LT" dirty="0"/>
              <a:t>žiausia dalis darbingo amžiaus vyrų (mažiau tik Druskininkuose, Panevėžyje ir Birštone)</a:t>
            </a:r>
          </a:p>
          <a:p>
            <a:pPr marL="0" indent="0">
              <a:buNone/>
            </a:pPr>
            <a:r>
              <a:rPr lang="lt-LT" dirty="0"/>
              <a:t>Senjorų dalis didesnė, nei Lietuvos vidurkis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327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lt-LT" dirty="0"/>
              <a:t>šlaikomų asmenų koeficientas</a:t>
            </a:r>
            <a:r>
              <a:rPr lang="en-GB" dirty="0"/>
              <a:t>*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1674127"/>
              </p:ext>
            </p:extLst>
          </p:nvPr>
        </p:nvGraphicFramePr>
        <p:xfrm>
          <a:off x="632242" y="2194560"/>
          <a:ext cx="6055942" cy="397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496">
                  <a:extLst>
                    <a:ext uri="{9D8B030D-6E8A-4147-A177-3AD203B41FA5}">
                      <a16:colId xmlns:a16="http://schemas.microsoft.com/office/drawing/2014/main" val="2631736633"/>
                    </a:ext>
                  </a:extLst>
                </a:gridCol>
                <a:gridCol w="1165496">
                  <a:extLst>
                    <a:ext uri="{9D8B030D-6E8A-4147-A177-3AD203B41FA5}">
                      <a16:colId xmlns:a16="http://schemas.microsoft.com/office/drawing/2014/main" val="1233239581"/>
                    </a:ext>
                  </a:extLst>
                </a:gridCol>
                <a:gridCol w="744990">
                  <a:extLst>
                    <a:ext uri="{9D8B030D-6E8A-4147-A177-3AD203B41FA5}">
                      <a16:colId xmlns:a16="http://schemas.microsoft.com/office/drawing/2014/main" val="1973083321"/>
                    </a:ext>
                  </a:extLst>
                </a:gridCol>
                <a:gridCol w="744990">
                  <a:extLst>
                    <a:ext uri="{9D8B030D-6E8A-4147-A177-3AD203B41FA5}">
                      <a16:colId xmlns:a16="http://schemas.microsoft.com/office/drawing/2014/main" val="2459326979"/>
                    </a:ext>
                  </a:extLst>
                </a:gridCol>
                <a:gridCol w="744990">
                  <a:extLst>
                    <a:ext uri="{9D8B030D-6E8A-4147-A177-3AD203B41FA5}">
                      <a16:colId xmlns:a16="http://schemas.microsoft.com/office/drawing/2014/main" val="2695450653"/>
                    </a:ext>
                  </a:extLst>
                </a:gridCol>
                <a:gridCol w="744990">
                  <a:extLst>
                    <a:ext uri="{9D8B030D-6E8A-4147-A177-3AD203B41FA5}">
                      <a16:colId xmlns:a16="http://schemas.microsoft.com/office/drawing/2014/main" val="2434581923"/>
                    </a:ext>
                  </a:extLst>
                </a:gridCol>
                <a:gridCol w="744990">
                  <a:extLst>
                    <a:ext uri="{9D8B030D-6E8A-4147-A177-3AD203B41FA5}">
                      <a16:colId xmlns:a16="http://schemas.microsoft.com/office/drawing/2014/main" val="1821834313"/>
                    </a:ext>
                  </a:extLst>
                </a:gridCol>
              </a:tblGrid>
              <a:tr h="297160">
                <a:tc rowSpan="2" gridSpan="2">
                  <a:txBody>
                    <a:bodyPr/>
                    <a:lstStyle/>
                    <a:p>
                      <a:pPr algn="l" fontAlgn="t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200" b="1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/>
                </a:tc>
                <a:tc rowSpan="2"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Išlaikomo amžiaus žmonių koeficientas metų pradžioje | asmenys</a:t>
                      </a:r>
                      <a:endParaRPr lang="lt-LT" sz="1200" b="0" i="0" u="none" strike="noStrike" dirty="0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667972"/>
                  </a:ext>
                </a:extLst>
              </a:tr>
              <a:tr h="187680">
                <a:tc gridSpan="2"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2281099373"/>
                  </a:ext>
                </a:extLst>
              </a:tr>
              <a:tr h="26588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Iš viso pagal amžių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Lietuvos Respublika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2155021744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Utenos apskritis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427482495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Ignalinos r.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20710047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Visagino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lt-L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3834431757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Zarasų r.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4293817200"/>
                  </a:ext>
                </a:extLst>
              </a:tr>
              <a:tr h="26588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Iki 14 metų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Lietuvos Respublika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2446315263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Utenos apskritis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3904145806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Ignalinos r.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1137799521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Visagino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lt-L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2663371368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Zarasų r.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783485357"/>
                  </a:ext>
                </a:extLst>
              </a:tr>
              <a:tr h="26588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ir vyresni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Lietuvos Respublika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2199182698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Utenos apskritis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3755879178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Ignalinos r.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1402255337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Visagino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846134083"/>
                  </a:ext>
                </a:extLst>
              </a:tr>
              <a:tr h="1564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Zarasų r. sav.</a:t>
                      </a:r>
                      <a:endParaRPr lang="lt-LT" sz="1200" b="0" i="0" u="none" strike="noStrike">
                        <a:solidFill>
                          <a:srgbClr val="65656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lt-LT" sz="1200" b="0" i="0" u="none" strike="noStrike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lt-LT" sz="1200" b="0" i="0" u="none" strike="noStrike" dirty="0"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0" marR="7820" marT="7820" marB="0" anchor="ctr"/>
                </a:tc>
                <a:extLst>
                  <a:ext uri="{0D108BD9-81ED-4DB2-BD59-A6C34878D82A}">
                    <a16:rowId xmlns:a16="http://schemas.microsoft.com/office/drawing/2014/main" val="1223681271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1915" y="2194560"/>
            <a:ext cx="4754880" cy="4023360"/>
          </a:xfrm>
        </p:spPr>
        <p:txBody>
          <a:bodyPr/>
          <a:lstStyle/>
          <a:p>
            <a:r>
              <a:rPr lang="lt-LT" dirty="0"/>
              <a:t>Išlaikomų vaikų iki </a:t>
            </a:r>
            <a:r>
              <a:rPr lang="en-GB" dirty="0"/>
              <a:t>14</a:t>
            </a:r>
            <a:r>
              <a:rPr lang="lt-LT" dirty="0"/>
              <a:t> metų rodiklis Visagine artėja prie didžiųjų miestų rodiklio.</a:t>
            </a:r>
          </a:p>
          <a:p>
            <a:r>
              <a:rPr lang="lt-LT" dirty="0"/>
              <a:t>Senjorų grupėje išlaikomų asmenų dalis mažesnė nei Utenos apskrities.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39634" y="6327648"/>
            <a:ext cx="11567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575757"/>
                </a:solidFill>
                <a:latin typeface="OpenSansRegular"/>
              </a:rPr>
              <a:t>* I</a:t>
            </a:r>
            <a:r>
              <a:rPr lang="lt-LT" dirty="0">
                <a:solidFill>
                  <a:srgbClr val="575757"/>
                </a:solidFill>
                <a:latin typeface="OpenSansRegular"/>
              </a:rPr>
              <a:t>šlaikomų žmonių skaičius, tenkantis šimtui 15–59 metų amžiaus gyventojų.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9859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77378"/>
          </a:xfrm>
        </p:spPr>
        <p:txBody>
          <a:bodyPr>
            <a:normAutofit fontScale="90000"/>
          </a:bodyPr>
          <a:lstStyle/>
          <a:p>
            <a:r>
              <a:rPr lang="lt-LT" dirty="0"/>
              <a:t>Medianinis amžius</a:t>
            </a:r>
            <a:r>
              <a:rPr lang="en-GB" dirty="0"/>
              <a:t>*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990406"/>
              </p:ext>
            </p:extLst>
          </p:nvPr>
        </p:nvGraphicFramePr>
        <p:xfrm>
          <a:off x="459065" y="1293222"/>
          <a:ext cx="9720262" cy="514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09314" y="585216"/>
            <a:ext cx="228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</a:t>
            </a:r>
            <a:r>
              <a:rPr lang="lt-LT" dirty="0"/>
              <a:t>Tokia gyventojų amžiaus reikšmė, kuri atitinka variacinės eilutės vidurinę reikšmę, t. y. dalija gyventojus į dvi vienodas dalis taip, kad pusė jų yra jaunesni nei medianinio amžiaus, kita pusė – vyresni.</a:t>
            </a:r>
          </a:p>
          <a:p>
            <a:br>
              <a:rPr lang="lt-LT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6019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271708"/>
            <a:ext cx="9720072" cy="551253"/>
          </a:xfrm>
        </p:spPr>
        <p:txBody>
          <a:bodyPr>
            <a:normAutofit fontScale="90000"/>
          </a:bodyPr>
          <a:lstStyle/>
          <a:p>
            <a:r>
              <a:rPr lang="lt-LT" dirty="0"/>
              <a:t>Gyventojų tankis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499450"/>
              </p:ext>
            </p:extLst>
          </p:nvPr>
        </p:nvGraphicFramePr>
        <p:xfrm>
          <a:off x="579801" y="1201784"/>
          <a:ext cx="7702050" cy="5381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77794" y="966651"/>
            <a:ext cx="31873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Gyventojų tankis atitinka didmiesčiuose gyvenančių gyventojų tankį ir lenkia kitus Lietuvos miestus:</a:t>
            </a:r>
          </a:p>
          <a:p>
            <a:r>
              <a:rPr lang="lt-LT" dirty="0"/>
              <a:t>Vilniaus m. – </a:t>
            </a:r>
            <a:r>
              <a:rPr lang="en-GB" dirty="0"/>
              <a:t>1421,2 gyv/kv.km</a:t>
            </a:r>
            <a:endParaRPr lang="lt-LT" dirty="0"/>
          </a:p>
          <a:p>
            <a:r>
              <a:rPr lang="lt-LT" dirty="0"/>
              <a:t>Kauno m. – </a:t>
            </a:r>
            <a:r>
              <a:rPr lang="en-GB" dirty="0"/>
              <a:t>1868 gyv/kv.km</a:t>
            </a:r>
            <a:endParaRPr lang="lt-LT" dirty="0"/>
          </a:p>
          <a:p>
            <a:r>
              <a:rPr lang="en-GB" dirty="0" err="1"/>
              <a:t>Klaip</a:t>
            </a:r>
            <a:r>
              <a:rPr lang="lt-LT" dirty="0"/>
              <a:t>ėdos – </a:t>
            </a:r>
            <a:r>
              <a:rPr lang="en-GB" dirty="0"/>
              <a:t>1521 gyv/kv.km</a:t>
            </a:r>
            <a:endParaRPr lang="lt-LT" dirty="0"/>
          </a:p>
          <a:p>
            <a:r>
              <a:rPr lang="en-GB" dirty="0" err="1"/>
              <a:t>Marijampol</a:t>
            </a:r>
            <a:r>
              <a:rPr lang="lt-LT" dirty="0"/>
              <a:t>ė</a:t>
            </a:r>
            <a:r>
              <a:rPr lang="en-GB" dirty="0"/>
              <a:t> – 70,8 gyv/kv.km</a:t>
            </a:r>
            <a:endParaRPr lang="lt-LT" dirty="0"/>
          </a:p>
          <a:p>
            <a:r>
              <a:rPr lang="en-GB" dirty="0"/>
              <a:t>Ma</a:t>
            </a:r>
            <a:r>
              <a:rPr lang="lt-LT" dirty="0"/>
              <a:t>žeikiai – </a:t>
            </a:r>
            <a:r>
              <a:rPr lang="en-GB" dirty="0"/>
              <a:t>41,6 gyv/kv.km</a:t>
            </a:r>
            <a:endParaRPr lang="lt-LT" dirty="0"/>
          </a:p>
          <a:p>
            <a:endParaRPr lang="en-GB" dirty="0"/>
          </a:p>
          <a:p>
            <a:r>
              <a:rPr lang="en-GB" dirty="0" err="1"/>
              <a:t>Visaginas</a:t>
            </a:r>
            <a:r>
              <a:rPr lang="en-GB" dirty="0"/>
              <a:t> (-18) – spar</a:t>
            </a:r>
            <a:r>
              <a:rPr lang="lt-LT" dirty="0"/>
              <a:t>čiausiai retėjantis miestas po Panevėžio (-</a:t>
            </a:r>
            <a:r>
              <a:rPr lang="en-GB" dirty="0"/>
              <a:t>128,8)</a:t>
            </a:r>
            <a:r>
              <a:rPr lang="lt-LT" dirty="0"/>
              <a:t> ir Alytaus</a:t>
            </a:r>
            <a:r>
              <a:rPr lang="en-GB" dirty="0"/>
              <a:t> (-89,7)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84429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37021"/>
            <a:ext cx="9720072" cy="564315"/>
          </a:xfrm>
        </p:spPr>
        <p:txBody>
          <a:bodyPr>
            <a:normAutofit fontScale="90000"/>
          </a:bodyPr>
          <a:lstStyle/>
          <a:p>
            <a:r>
              <a:rPr lang="lt-LT" dirty="0"/>
              <a:t>Moterų skaičius </a:t>
            </a:r>
            <a:r>
              <a:rPr lang="en-GB" dirty="0"/>
              <a:t>1000 </a:t>
            </a:r>
            <a:r>
              <a:rPr lang="en-GB" dirty="0" err="1"/>
              <a:t>vyr</a:t>
            </a:r>
            <a:r>
              <a:rPr lang="lt-LT" dirty="0"/>
              <a:t>ų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967633"/>
              </p:ext>
            </p:extLst>
          </p:nvPr>
        </p:nvGraphicFramePr>
        <p:xfrm>
          <a:off x="1023938" y="1463040"/>
          <a:ext cx="9720262" cy="4845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2433710" y="2844873"/>
            <a:ext cx="3995225" cy="20820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404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02336"/>
            <a:ext cx="9720072" cy="709012"/>
          </a:xfrm>
        </p:spPr>
        <p:txBody>
          <a:bodyPr/>
          <a:lstStyle/>
          <a:p>
            <a:r>
              <a:rPr lang="lt-LT" dirty="0"/>
              <a:t>gimstamumas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56091"/>
              </p:ext>
            </p:extLst>
          </p:nvPr>
        </p:nvGraphicFramePr>
        <p:xfrm>
          <a:off x="123606" y="1392703"/>
          <a:ext cx="6811767" cy="4783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6388" y="1012874"/>
            <a:ext cx="42906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Gimstamumas</a:t>
            </a:r>
            <a:r>
              <a:rPr lang="en-GB" dirty="0"/>
              <a:t> </a:t>
            </a:r>
            <a:r>
              <a:rPr lang="en-GB" dirty="0" err="1"/>
              <a:t>Visagine</a:t>
            </a:r>
            <a:r>
              <a:rPr lang="en-GB" dirty="0"/>
              <a:t> ma</a:t>
            </a:r>
            <a:r>
              <a:rPr lang="lt-LT" dirty="0"/>
              <a:t>žėja greičiau, nei Lietuvoje ir Utenos apskrityje: per penkerius metus sumažėjo </a:t>
            </a:r>
            <a:r>
              <a:rPr lang="en-GB" dirty="0"/>
              <a:t>14 proc., kai </a:t>
            </a:r>
            <a:r>
              <a:rPr lang="en-GB" dirty="0" err="1"/>
              <a:t>Lietuvoje</a:t>
            </a:r>
            <a:r>
              <a:rPr lang="en-GB" dirty="0"/>
              <a:t> – 12,37 proc., Utenos </a:t>
            </a:r>
            <a:r>
              <a:rPr lang="en-GB" dirty="0" err="1"/>
              <a:t>apskrityje</a:t>
            </a:r>
            <a:r>
              <a:rPr lang="en-GB" dirty="0"/>
              <a:t> – 12,69 proc. </a:t>
            </a:r>
          </a:p>
          <a:p>
            <a:r>
              <a:rPr lang="en-GB" dirty="0" err="1"/>
              <a:t>Gimstamumas</a:t>
            </a:r>
            <a:r>
              <a:rPr lang="en-GB" dirty="0"/>
              <a:t> 8 proc. </a:t>
            </a:r>
            <a:r>
              <a:rPr lang="en-GB" dirty="0" err="1"/>
              <a:t>i</a:t>
            </a:r>
            <a:r>
              <a:rPr lang="lt-LT" dirty="0"/>
              <a:t>šaugo Zarasuose.</a:t>
            </a:r>
          </a:p>
          <a:p>
            <a:endParaRPr lang="lt-LT" dirty="0"/>
          </a:p>
          <a:p>
            <a:r>
              <a:rPr lang="lt-LT" dirty="0"/>
              <a:t>Gimstamumo mažėjimo viena iš priežasčių gali būti nuolat mažėjantis vaisingo amžiaus moterų skaičius Visagine.</a:t>
            </a:r>
          </a:p>
        </p:txBody>
      </p:sp>
    </p:spTree>
    <p:extLst>
      <p:ext uri="{BB962C8B-B14F-4D97-AF65-F5344CB8AC3E}">
        <p14:creationId xmlns:p14="http://schemas.microsoft.com/office/powerpoint/2010/main" val="4187453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9085</TotalTime>
  <Words>1884</Words>
  <Application>Microsoft Office PowerPoint</Application>
  <PresentationFormat>Plačiaekranė</PresentationFormat>
  <Paragraphs>564</Paragraphs>
  <Slides>20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8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9" baseType="lpstr">
      <vt:lpstr>Calibri</vt:lpstr>
      <vt:lpstr>OpenSansRegular</vt:lpstr>
      <vt:lpstr>SegoeUI</vt:lpstr>
      <vt:lpstr>Times New Roman</vt:lpstr>
      <vt:lpstr>Tw Cen MT</vt:lpstr>
      <vt:lpstr>Tw Cen MT Condensed</vt:lpstr>
      <vt:lpstr>Wingdings</vt:lpstr>
      <vt:lpstr>Wingdings 3</vt:lpstr>
      <vt:lpstr>Integral</vt:lpstr>
      <vt:lpstr>Visaginas 2022</vt:lpstr>
      <vt:lpstr>Gyventojų skaičius metų pradžioje</vt:lpstr>
      <vt:lpstr>Demografinės senatvės koeficientas</vt:lpstr>
      <vt:lpstr>Gyventojų struktūra pagal amžių</vt:lpstr>
      <vt:lpstr>Išlaikomų asmenų koeficientas*</vt:lpstr>
      <vt:lpstr>Medianinis amžius*</vt:lpstr>
      <vt:lpstr>Gyventojų tankis</vt:lpstr>
      <vt:lpstr>Moterų skaičius 1000 vyrų</vt:lpstr>
      <vt:lpstr>gimstamumas</vt:lpstr>
      <vt:lpstr>Bendrasis gimstamumo rodiklis</vt:lpstr>
      <vt:lpstr>Natūrali gyventojų kaita</vt:lpstr>
      <vt:lpstr>mirusieji</vt:lpstr>
      <vt:lpstr>Mirties priežastys</vt:lpstr>
      <vt:lpstr>Atvykusieji ir imigrantai</vt:lpstr>
      <vt:lpstr>Išvykusieji ir emigrantai</vt:lpstr>
      <vt:lpstr>Bendrasis išvykimo ir emigracijos rodiklis</vt:lpstr>
      <vt:lpstr>Neto migracija</vt:lpstr>
      <vt:lpstr>Neto vidaus migracija šalies viduje</vt:lpstr>
      <vt:lpstr>būstas</vt:lpstr>
      <vt:lpstr>išvados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Mažintė</dc:creator>
  <cp:lastModifiedBy>bendras9</cp:lastModifiedBy>
  <cp:revision>50</cp:revision>
  <dcterms:created xsi:type="dcterms:W3CDTF">2022-03-25T07:01:16Z</dcterms:created>
  <dcterms:modified xsi:type="dcterms:W3CDTF">2022-04-04T09:17:32Z</dcterms:modified>
</cp:coreProperties>
</file>