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6.xml" ContentType="application/vnd.openxmlformats-officedocument.drawingml.chart+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9"/>
  </p:notesMasterIdLst>
  <p:handoutMasterIdLst>
    <p:handoutMasterId r:id="rId30"/>
  </p:handoutMasterIdLst>
  <p:sldIdLst>
    <p:sldId id="336" r:id="rId2"/>
    <p:sldId id="491" r:id="rId3"/>
    <p:sldId id="290" r:id="rId4"/>
    <p:sldId id="283" r:id="rId5"/>
    <p:sldId id="364" r:id="rId6"/>
    <p:sldId id="365" r:id="rId7"/>
    <p:sldId id="481" r:id="rId8"/>
    <p:sldId id="502" r:id="rId9"/>
    <p:sldId id="499" r:id="rId10"/>
    <p:sldId id="501" r:id="rId11"/>
    <p:sldId id="504" r:id="rId12"/>
    <p:sldId id="490" r:id="rId13"/>
    <p:sldId id="425" r:id="rId14"/>
    <p:sldId id="426" r:id="rId15"/>
    <p:sldId id="368" r:id="rId16"/>
    <p:sldId id="506" r:id="rId17"/>
    <p:sldId id="428" r:id="rId18"/>
    <p:sldId id="482" r:id="rId19"/>
    <p:sldId id="449" r:id="rId20"/>
    <p:sldId id="496" r:id="rId21"/>
    <p:sldId id="507" r:id="rId22"/>
    <p:sldId id="508" r:id="rId23"/>
    <p:sldId id="497" r:id="rId24"/>
    <p:sldId id="498" r:id="rId25"/>
    <p:sldId id="510" r:id="rId26"/>
    <p:sldId id="475" r:id="rId27"/>
    <p:sldId id="511" r:id="rId28"/>
  </p:sldIdLst>
  <p:sldSz cx="9144000" cy="6858000" type="screen4x3"/>
  <p:notesSz cx="6761163" cy="9942513"/>
  <p:defaultTextStyle>
    <a:defPPr>
      <a:defRPr lang="lt-LT"/>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3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Žana" initials="Ž" lastIdx="2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CC00CC"/>
    <a:srgbClr val="9148C8"/>
    <a:srgbClr val="A1F5A1"/>
    <a:srgbClr val="CCFF99"/>
    <a:srgbClr val="99FF66"/>
    <a:srgbClr val="99FF99"/>
    <a:srgbClr val="89E3A3"/>
    <a:srgbClr val="006600"/>
    <a:srgbClr val="00B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 stiliaus, lentelės tinkleli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Vidutinis stilius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DA37D80-6434-44D0-A028-1B22A696006F}" styleName="Šviesus stilius 3 – paryškinimas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Vidutinis stilius 1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660B408-B3CF-4A94-85FC-2B1E0A45F4A2}" styleName="Tamsus stilius 2 – paryškinimas 1/paryškinima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Šviesus stilius 3 – paryškinima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EC20E35-A176-4012-BC5E-935CFFF8708E}" styleName="Vidutinis stilius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Vidutinis stilius 3 – paryškinima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Vidutinis stilius 4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Vidutinis stilius 2 – paryškinima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72414" autoAdjust="0"/>
  </p:normalViewPr>
  <p:slideViewPr>
    <p:cSldViewPr>
      <p:cViewPr varScale="1">
        <p:scale>
          <a:sx n="81" d="100"/>
          <a:sy n="81" d="100"/>
        </p:scale>
        <p:origin x="17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32" y="-96"/>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77669902912621"/>
          <c:y val="0.17829457364341086"/>
          <c:w val="0.82524271844660191"/>
          <c:h val="0.60852713178294571"/>
        </c:manualLayout>
      </c:layout>
      <c:lineChart>
        <c:grouping val="standard"/>
        <c:varyColors val="0"/>
        <c:ser>
          <c:idx val="0"/>
          <c:order val="0"/>
          <c:tx>
            <c:strRef>
              <c:f>Sheet1!$A$2</c:f>
              <c:strCache>
                <c:ptCount val="1"/>
                <c:pt idx="0">
                  <c:v>Rusų mok. k. mokyklose</c:v>
                </c:pt>
              </c:strCache>
            </c:strRef>
          </c:tx>
          <c:spPr>
            <a:ln w="24002">
              <a:solidFill>
                <a:srgbClr val="99CC00"/>
              </a:solidFill>
              <a:prstDash val="solid"/>
            </a:ln>
          </c:spPr>
          <c:marker>
            <c:symbol val="diamond"/>
            <c:size val="9"/>
            <c:spPr>
              <a:solidFill>
                <a:srgbClr val="99CC00"/>
              </a:solidFill>
              <a:ln>
                <a:solidFill>
                  <a:srgbClr val="99CC00"/>
                </a:solidFill>
                <a:prstDash val="solid"/>
              </a:ln>
            </c:spPr>
          </c:marker>
          <c:dLbls>
            <c:dLbl>
              <c:idx val="0"/>
              <c:layout>
                <c:manualLayout>
                  <c:x val="-3.5786049057383862E-2"/>
                  <c:y val="-4.10666414894663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C27-4007-9084-E1C1409657A2}"/>
                </c:ext>
              </c:extLst>
            </c:dLbl>
            <c:dLbl>
              <c:idx val="1"/>
              <c:layout>
                <c:manualLayout>
                  <c:x val="1.4307268205232537E-3"/>
                  <c:y val="-3.72295178737821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27-4007-9084-E1C1409657A2}"/>
                </c:ext>
              </c:extLst>
            </c:dLbl>
            <c:dLbl>
              <c:idx val="3"/>
              <c:layout>
                <c:manualLayout>
                  <c:x val="-1.1514198846324319E-2"/>
                  <c:y val="-1.72293104927443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C27-4007-9084-E1C1409657A2}"/>
                </c:ext>
              </c:extLst>
            </c:dLbl>
            <c:dLbl>
              <c:idx val="4"/>
              <c:layout>
                <c:manualLayout>
                  <c:x val="-2.416953666097502E-2"/>
                  <c:y val="-1.01520994174061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C27-4007-9084-E1C1409657A2}"/>
                </c:ext>
              </c:extLst>
            </c:dLbl>
            <c:dLbl>
              <c:idx val="5"/>
              <c:layout>
                <c:manualLayout>
                  <c:x val="-5.0416487850165614E-3"/>
                  <c:y val="-1.83534992026481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C27-4007-9084-E1C1409657A2}"/>
                </c:ext>
              </c:extLst>
            </c:dLbl>
            <c:spPr>
              <a:noFill/>
              <a:ln w="4800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Sheet1!$B$1:$G$1</c:f>
              <c:numCache>
                <c:formatCode>General</c:formatCode>
                <c:ptCount val="5"/>
                <c:pt idx="0">
                  <c:v>2018</c:v>
                </c:pt>
                <c:pt idx="1">
                  <c:v>2019</c:v>
                </c:pt>
                <c:pt idx="2">
                  <c:v>2020</c:v>
                </c:pt>
                <c:pt idx="3">
                  <c:v>2021</c:v>
                </c:pt>
                <c:pt idx="4">
                  <c:v>2022</c:v>
                </c:pt>
              </c:numCache>
            </c:numRef>
          </c:cat>
          <c:val>
            <c:numRef>
              <c:f>Sheet1!$B$2:$G$2</c:f>
              <c:numCache>
                <c:formatCode>General</c:formatCode>
                <c:ptCount val="5"/>
                <c:pt idx="0">
                  <c:v>16</c:v>
                </c:pt>
                <c:pt idx="1">
                  <c:v>37</c:v>
                </c:pt>
                <c:pt idx="2">
                  <c:v>19</c:v>
                </c:pt>
                <c:pt idx="3">
                  <c:v>20</c:v>
                </c:pt>
                <c:pt idx="4">
                  <c:v>22</c:v>
                </c:pt>
              </c:numCache>
            </c:numRef>
          </c:val>
          <c:smooth val="0"/>
          <c:extLst>
            <c:ext xmlns:c16="http://schemas.microsoft.com/office/drawing/2014/chart" uri="{C3380CC4-5D6E-409C-BE32-E72D297353CC}">
              <c16:uniqueId val="{00000005-5C27-4007-9084-E1C1409657A2}"/>
            </c:ext>
          </c:extLst>
        </c:ser>
        <c:ser>
          <c:idx val="1"/>
          <c:order val="1"/>
          <c:tx>
            <c:strRef>
              <c:f>Sheet1!$A$3</c:f>
              <c:strCache>
                <c:ptCount val="1"/>
                <c:pt idx="0">
                  <c:v>Lietuvių mok. k. mokyklose</c:v>
                </c:pt>
              </c:strCache>
            </c:strRef>
          </c:tx>
          <c:spPr>
            <a:ln w="24002">
              <a:solidFill>
                <a:srgbClr val="FFCC00"/>
              </a:solidFill>
              <a:prstDash val="solid"/>
            </a:ln>
          </c:spPr>
          <c:marker>
            <c:symbol val="square"/>
            <c:size val="9"/>
            <c:spPr>
              <a:solidFill>
                <a:srgbClr val="FFCC00"/>
              </a:solidFill>
              <a:ln>
                <a:solidFill>
                  <a:srgbClr val="FFCC00"/>
                </a:solidFill>
                <a:prstDash val="solid"/>
              </a:ln>
            </c:spPr>
          </c:marker>
          <c:dLbls>
            <c:dLbl>
              <c:idx val="0"/>
              <c:layout>
                <c:manualLayout>
                  <c:x val="-7.4621000513694552E-2"/>
                  <c:y val="-1.90511289480029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C27-4007-9084-E1C1409657A2}"/>
                </c:ext>
              </c:extLst>
            </c:dLbl>
            <c:dLbl>
              <c:idx val="1"/>
              <c:layout>
                <c:manualLayout>
                  <c:x val="-6.1676069295981628E-2"/>
                  <c:y val="-1.51751599557549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C27-4007-9084-E1C1409657A2}"/>
                </c:ext>
              </c:extLst>
            </c:dLbl>
            <c:dLbl>
              <c:idx val="2"/>
              <c:layout>
                <c:manualLayout>
                  <c:x val="-5.367873017954327E-2"/>
                  <c:y val="-1.70391266339620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C27-4007-9084-E1C1409657A2}"/>
                </c:ext>
              </c:extLst>
            </c:dLbl>
            <c:dLbl>
              <c:idx val="3"/>
              <c:layout>
                <c:manualLayout>
                  <c:x val="-3.5786043506518594E-2"/>
                  <c:y val="-1.688065399510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C27-4007-9084-E1C1409657A2}"/>
                </c:ext>
              </c:extLst>
            </c:dLbl>
            <c:spPr>
              <a:noFill/>
              <a:ln w="4800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Sheet1!$B$1:$G$1</c:f>
              <c:numCache>
                <c:formatCode>General</c:formatCode>
                <c:ptCount val="5"/>
                <c:pt idx="0">
                  <c:v>2018</c:v>
                </c:pt>
                <c:pt idx="1">
                  <c:v>2019</c:v>
                </c:pt>
                <c:pt idx="2">
                  <c:v>2020</c:v>
                </c:pt>
                <c:pt idx="3">
                  <c:v>2021</c:v>
                </c:pt>
                <c:pt idx="4">
                  <c:v>2022</c:v>
                </c:pt>
              </c:numCache>
            </c:numRef>
          </c:cat>
          <c:val>
            <c:numRef>
              <c:f>Sheet1!$B$3:$G$3</c:f>
              <c:numCache>
                <c:formatCode>General</c:formatCode>
                <c:ptCount val="5"/>
                <c:pt idx="0">
                  <c:v>53</c:v>
                </c:pt>
                <c:pt idx="1">
                  <c:v>45</c:v>
                </c:pt>
                <c:pt idx="2">
                  <c:v>37</c:v>
                </c:pt>
                <c:pt idx="3">
                  <c:v>58</c:v>
                </c:pt>
                <c:pt idx="4">
                  <c:v>52</c:v>
                </c:pt>
              </c:numCache>
            </c:numRef>
          </c:val>
          <c:smooth val="0"/>
          <c:extLst>
            <c:ext xmlns:c16="http://schemas.microsoft.com/office/drawing/2014/chart" uri="{C3380CC4-5D6E-409C-BE32-E72D297353CC}">
              <c16:uniqueId val="{0000000A-5C27-4007-9084-E1C1409657A2}"/>
            </c:ext>
          </c:extLst>
        </c:ser>
        <c:dLbls>
          <c:showLegendKey val="0"/>
          <c:showVal val="0"/>
          <c:showCatName val="0"/>
          <c:showSerName val="0"/>
          <c:showPercent val="0"/>
          <c:showBubbleSize val="0"/>
        </c:dLbls>
        <c:marker val="1"/>
        <c:smooth val="0"/>
        <c:axId val="691989775"/>
        <c:axId val="1"/>
      </c:lineChart>
      <c:catAx>
        <c:axId val="691989775"/>
        <c:scaling>
          <c:orientation val="minMax"/>
        </c:scaling>
        <c:delete val="0"/>
        <c:axPos val="b"/>
        <c:numFmt formatCode="General" sourceLinked="1"/>
        <c:majorTickMark val="out"/>
        <c:minorTickMark val="none"/>
        <c:tickLblPos val="nextTo"/>
        <c:spPr>
          <a:ln w="6001">
            <a:solidFill>
              <a:schemeClr val="tx1"/>
            </a:solidFill>
            <a:prstDash val="solid"/>
          </a:ln>
        </c:spPr>
        <c:txPr>
          <a:bodyPr rot="0" vert="horz"/>
          <a:lstStyle/>
          <a:p>
            <a:pPr>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6001">
              <a:solidFill>
                <a:schemeClr val="tx1"/>
              </a:solidFill>
              <a:prstDash val="solid"/>
            </a:ln>
          </c:spPr>
        </c:majorGridlines>
        <c:numFmt formatCode="General" sourceLinked="1"/>
        <c:majorTickMark val="out"/>
        <c:minorTickMark val="none"/>
        <c:tickLblPos val="nextTo"/>
        <c:spPr>
          <a:ln w="6001">
            <a:solidFill>
              <a:schemeClr val="tx1"/>
            </a:solidFill>
            <a:prstDash val="solid"/>
          </a:ln>
        </c:spPr>
        <c:txPr>
          <a:bodyPr rot="0" vert="horz"/>
          <a:lstStyle/>
          <a:p>
            <a:pPr>
              <a:defRPr/>
            </a:pPr>
            <a:endParaRPr lang="lt-LT"/>
          </a:p>
        </c:txPr>
        <c:crossAx val="691989775"/>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48004">
          <a:noFill/>
        </a:ln>
      </c:spPr>
    </c:plotArea>
    <c:legend>
      <c:legendPos val="b"/>
      <c:layout>
        <c:manualLayout>
          <c:xMode val="edge"/>
          <c:yMode val="edge"/>
          <c:x val="0.29280760149248014"/>
          <c:y val="0.86821705426356588"/>
          <c:w val="0.59008594604729714"/>
          <c:h val="0.13178294573643412"/>
        </c:manualLayout>
      </c:layout>
      <c:overlay val="0"/>
      <c:spPr>
        <a:noFill/>
        <a:ln w="6001">
          <a:solidFill>
            <a:schemeClr val="tx1"/>
          </a:solidFill>
          <a:prstDash val="solid"/>
        </a:ln>
      </c:spPr>
    </c:legend>
    <c:plotVisOnly val="1"/>
    <c:dispBlanksAs val="gap"/>
    <c:showDLblsOverMax val="0"/>
  </c:chart>
  <c:spPr>
    <a:noFill/>
    <a:ln>
      <a:noFill/>
    </a:ln>
  </c:spPr>
  <c:txPr>
    <a:bodyPr/>
    <a:lstStyle/>
    <a:p>
      <a:pPr>
        <a:defRPr sz="1700"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56665419867588"/>
          <c:y val="0.1023384186351706"/>
          <c:w val="0.75838926174496646"/>
          <c:h val="0.53097345132743368"/>
        </c:manualLayout>
      </c:layout>
      <c:lineChart>
        <c:grouping val="standard"/>
        <c:varyColors val="0"/>
        <c:ser>
          <c:idx val="0"/>
          <c:order val="0"/>
          <c:tx>
            <c:strRef>
              <c:f>Sheet1!$A$2</c:f>
              <c:strCache>
                <c:ptCount val="1"/>
                <c:pt idx="0">
                  <c:v>Anglų k.</c:v>
                </c:pt>
              </c:strCache>
            </c:strRef>
          </c:tx>
          <c:spPr>
            <a:ln w="27937">
              <a:solidFill>
                <a:srgbClr val="CC99FF"/>
              </a:solidFill>
              <a:prstDash val="solid"/>
            </a:ln>
          </c:spPr>
          <c:marker>
            <c:symbol val="diamond"/>
            <c:size val="10"/>
            <c:spPr>
              <a:solidFill>
                <a:srgbClr val="CC99FF"/>
              </a:solidFill>
              <a:ln>
                <a:solidFill>
                  <a:srgbClr val="CC99FF"/>
                </a:solidFill>
                <a:prstDash val="solid"/>
              </a:ln>
            </c:spPr>
          </c:marker>
          <c:dLbls>
            <c:dLbl>
              <c:idx val="0"/>
              <c:layout>
                <c:manualLayout>
                  <c:x val="-4.9944341610161092E-2"/>
                  <c:y val="9.545877077865267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A3-4D8F-AF39-020E197C45D1}"/>
                </c:ext>
              </c:extLst>
            </c:dLbl>
            <c:dLbl>
              <c:idx val="1"/>
              <c:layout>
                <c:manualLayout>
                  <c:x val="-1.4430485630066603E-2"/>
                  <c:y val="-1.1969671345008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A3-4D8F-AF39-020E197C45D1}"/>
                </c:ext>
              </c:extLst>
            </c:dLbl>
            <c:dLbl>
              <c:idx val="2"/>
              <c:layout>
                <c:manualLayout>
                  <c:x val="-5.5657733290086941E-2"/>
                  <c:y val="-1.19696302135351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BA3-4D8F-AF39-020E197C45D1}"/>
                </c:ext>
              </c:extLst>
            </c:dLbl>
            <c:dLbl>
              <c:idx val="3"/>
              <c:layout>
                <c:manualLayout>
                  <c:x val="4.0013938574365174E-3"/>
                  <c:y val="5.015857392825897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BA3-4D8F-AF39-020E197C45D1}"/>
                </c:ext>
              </c:extLst>
            </c:dLbl>
            <c:dLbl>
              <c:idx val="4"/>
              <c:layout>
                <c:manualLayout>
                  <c:x val="-6.9167298058510039E-3"/>
                  <c:y val="1.22682906824146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A3-4D8F-AF39-020E197C45D1}"/>
                </c:ext>
              </c:extLst>
            </c:dLbl>
            <c:dLbl>
              <c:idx val="5"/>
              <c:layout>
                <c:manualLayout>
                  <c:x val="-3.0034430836219745E-3"/>
                  <c:y val="8.610154199475065E-3"/>
                </c:manualLayout>
              </c:layout>
              <c:dLblPos val="r"/>
              <c:showLegendKey val="0"/>
              <c:showVal val="1"/>
              <c:showCatName val="0"/>
              <c:showSerName val="0"/>
              <c:showPercent val="0"/>
              <c:showBubbleSize val="0"/>
              <c:extLst>
                <c:ext xmlns:c15="http://schemas.microsoft.com/office/drawing/2012/chart" uri="{CE6537A1-D6FC-4f65-9D91-7224C49458BB}">
                  <c15:layout>
                    <c:manualLayout>
                      <c:w val="7.2261405813920029E-2"/>
                      <c:h val="6.1961805555555555E-2"/>
                    </c:manualLayout>
                  </c15:layout>
                </c:ext>
                <c:ext xmlns:c16="http://schemas.microsoft.com/office/drawing/2014/chart" uri="{C3380CC4-5D6E-409C-BE32-E72D297353CC}">
                  <c16:uniqueId val="{00000002-7BA3-4D8F-AF39-020E197C45D1}"/>
                </c:ext>
              </c:extLst>
            </c:dLbl>
            <c:dLbl>
              <c:idx val="6"/>
              <c:layout>
                <c:manualLayout>
                  <c:x val="9.0991401377504832E-4"/>
                  <c:y val="-1.9934221095703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A3-4D8F-AF39-020E197C45D1}"/>
                </c:ext>
              </c:extLst>
            </c:dLbl>
            <c:spPr>
              <a:noFill/>
              <a:ln w="55873">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Sheet1!$F$1:$J$1</c:f>
              <c:numCache>
                <c:formatCode>General</c:formatCode>
                <c:ptCount val="5"/>
                <c:pt idx="0">
                  <c:v>2018</c:v>
                </c:pt>
                <c:pt idx="1">
                  <c:v>2019</c:v>
                </c:pt>
                <c:pt idx="2">
                  <c:v>2020</c:v>
                </c:pt>
                <c:pt idx="3">
                  <c:v>2021</c:v>
                </c:pt>
                <c:pt idx="4">
                  <c:v>2022</c:v>
                </c:pt>
              </c:numCache>
            </c:numRef>
          </c:cat>
          <c:val>
            <c:numRef>
              <c:f>Sheet1!$F$2:$J$2</c:f>
              <c:numCache>
                <c:formatCode>General</c:formatCode>
                <c:ptCount val="5"/>
                <c:pt idx="0">
                  <c:v>67.5</c:v>
                </c:pt>
                <c:pt idx="1">
                  <c:v>61</c:v>
                </c:pt>
                <c:pt idx="2">
                  <c:v>60</c:v>
                </c:pt>
                <c:pt idx="3">
                  <c:v>53.1</c:v>
                </c:pt>
                <c:pt idx="4">
                  <c:v>52.35</c:v>
                </c:pt>
              </c:numCache>
            </c:numRef>
          </c:val>
          <c:smooth val="0"/>
          <c:extLst>
            <c:ext xmlns:c16="http://schemas.microsoft.com/office/drawing/2014/chart" uri="{C3380CC4-5D6E-409C-BE32-E72D297353CC}">
              <c16:uniqueId val="{00000007-7BA3-4D8F-AF39-020E197C45D1}"/>
            </c:ext>
          </c:extLst>
        </c:ser>
        <c:ser>
          <c:idx val="1"/>
          <c:order val="1"/>
          <c:tx>
            <c:strRef>
              <c:f>Sheet1!$A$3</c:f>
              <c:strCache>
                <c:ptCount val="1"/>
                <c:pt idx="0">
                  <c:v>Vokiečių k.</c:v>
                </c:pt>
              </c:strCache>
            </c:strRef>
          </c:tx>
          <c:spPr>
            <a:ln w="27937">
              <a:solidFill>
                <a:srgbClr val="FFCC00"/>
              </a:solidFill>
              <a:prstDash val="solid"/>
            </a:ln>
          </c:spPr>
          <c:marker>
            <c:symbol val="square"/>
            <c:size val="10"/>
            <c:spPr>
              <a:solidFill>
                <a:srgbClr val="FFCC00"/>
              </a:solidFill>
              <a:ln>
                <a:solidFill>
                  <a:srgbClr val="FFCC00"/>
                </a:solidFill>
                <a:prstDash val="solid"/>
              </a:ln>
            </c:spPr>
          </c:marker>
          <c:dLbls>
            <c:dLbl>
              <c:idx val="0"/>
              <c:layout>
                <c:manualLayout>
                  <c:x val="-5.9473339279605915E-2"/>
                  <c:y val="-2.60951170166229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BA3-4D8F-AF39-020E197C45D1}"/>
                </c:ext>
              </c:extLst>
            </c:dLbl>
            <c:dLbl>
              <c:idx val="1"/>
              <c:layout>
                <c:manualLayout>
                  <c:x val="-8.1544579589798161E-2"/>
                  <c:y val="-1.8164345883755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BA3-4D8F-AF39-020E197C45D1}"/>
                </c:ext>
              </c:extLst>
            </c:dLbl>
            <c:dLbl>
              <c:idx val="2"/>
              <c:layout>
                <c:manualLayout>
                  <c:x val="-3.7283001013423814E-2"/>
                  <c:y val="2.421013779527559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BA3-4D8F-AF39-020E197C45D1}"/>
                </c:ext>
              </c:extLst>
            </c:dLbl>
            <c:dLbl>
              <c:idx val="3"/>
              <c:layout>
                <c:manualLayout>
                  <c:x val="-2.7067176895214647E-2"/>
                  <c:y val="2.471101268591422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BA3-4D8F-AF39-020E197C45D1}"/>
                </c:ext>
              </c:extLst>
            </c:dLbl>
            <c:dLbl>
              <c:idx val="5"/>
              <c:layout>
                <c:manualLayout>
                  <c:x val="-6.4961429151441331E-3"/>
                  <c:y val="5.20833333333330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68-4C3A-9F6E-A9678D596E98}"/>
                </c:ext>
              </c:extLst>
            </c:dLbl>
            <c:spPr>
              <a:noFill/>
              <a:ln w="55873">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Sheet1!$F$1:$J$1</c:f>
              <c:numCache>
                <c:formatCode>General</c:formatCode>
                <c:ptCount val="5"/>
                <c:pt idx="0">
                  <c:v>2018</c:v>
                </c:pt>
                <c:pt idx="1">
                  <c:v>2019</c:v>
                </c:pt>
                <c:pt idx="2">
                  <c:v>2020</c:v>
                </c:pt>
                <c:pt idx="3">
                  <c:v>2021</c:v>
                </c:pt>
                <c:pt idx="4">
                  <c:v>2022</c:v>
                </c:pt>
              </c:numCache>
            </c:numRef>
          </c:cat>
          <c:val>
            <c:numRef>
              <c:f>Sheet1!$F$3:$J$3</c:f>
              <c:numCache>
                <c:formatCode>General</c:formatCode>
                <c:ptCount val="5"/>
                <c:pt idx="2">
                  <c:v>58</c:v>
                </c:pt>
                <c:pt idx="3">
                  <c:v>71.5</c:v>
                </c:pt>
                <c:pt idx="4">
                  <c:v>78.599999999999994</c:v>
                </c:pt>
              </c:numCache>
            </c:numRef>
          </c:val>
          <c:smooth val="0"/>
          <c:extLst>
            <c:ext xmlns:c16="http://schemas.microsoft.com/office/drawing/2014/chart" uri="{C3380CC4-5D6E-409C-BE32-E72D297353CC}">
              <c16:uniqueId val="{0000000C-7BA3-4D8F-AF39-020E197C45D1}"/>
            </c:ext>
          </c:extLst>
        </c:ser>
        <c:ser>
          <c:idx val="2"/>
          <c:order val="2"/>
          <c:tx>
            <c:strRef>
              <c:f>Sheet1!$A$4</c:f>
              <c:strCache>
                <c:ptCount val="1"/>
                <c:pt idx="0">
                  <c:v>Rusų k.</c:v>
                </c:pt>
              </c:strCache>
            </c:strRef>
          </c:tx>
          <c:spPr>
            <a:ln w="27937">
              <a:solidFill>
                <a:srgbClr val="99CC00"/>
              </a:solidFill>
              <a:prstDash val="solid"/>
            </a:ln>
          </c:spPr>
          <c:marker>
            <c:symbol val="triangle"/>
            <c:size val="10"/>
            <c:spPr>
              <a:solidFill>
                <a:srgbClr val="99CC00"/>
              </a:solidFill>
              <a:ln>
                <a:solidFill>
                  <a:srgbClr val="99CC00"/>
                </a:solidFill>
                <a:prstDash val="solid"/>
              </a:ln>
            </c:spPr>
          </c:marker>
          <c:dLbls>
            <c:dLbl>
              <c:idx val="0"/>
              <c:layout>
                <c:manualLayout>
                  <c:x val="-4.1178384979587694E-2"/>
                  <c:y val="-2.05983431758530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BA3-4D8F-AF39-020E197C45D1}"/>
                </c:ext>
              </c:extLst>
            </c:dLbl>
            <c:dLbl>
              <c:idx val="1"/>
              <c:layout>
                <c:manualLayout>
                  <c:x val="-3.7167016729486219E-2"/>
                  <c:y val="1.97439577865266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BA3-4D8F-AF39-020E197C45D1}"/>
                </c:ext>
              </c:extLst>
            </c:dLbl>
            <c:dLbl>
              <c:idx val="2"/>
              <c:layout>
                <c:manualLayout>
                  <c:x val="-5.1861982538418998E-2"/>
                  <c:y val="-2.1618547681539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BA3-4D8F-AF39-020E197C45D1}"/>
                </c:ext>
              </c:extLst>
            </c:dLbl>
            <c:dLbl>
              <c:idx val="3"/>
              <c:layout>
                <c:manualLayout>
                  <c:x val="-2.5544547491855786E-2"/>
                  <c:y val="-1.9780867235345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BA3-4D8F-AF39-020E197C45D1}"/>
                </c:ext>
              </c:extLst>
            </c:dLbl>
            <c:dLbl>
              <c:idx val="4"/>
              <c:layout>
                <c:manualLayout>
                  <c:x val="-1.1573620288937695E-2"/>
                  <c:y val="-4.838145231846019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BA3-4D8F-AF39-020E197C45D1}"/>
                </c:ext>
              </c:extLst>
            </c:dLbl>
            <c:dLbl>
              <c:idx val="5"/>
              <c:layout>
                <c:manualLayout>
                  <c:x val="-1.2317096172966318E-2"/>
                  <c:y val="1.086094706911636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BA3-4D8F-AF39-020E197C45D1}"/>
                </c:ext>
              </c:extLst>
            </c:dLbl>
            <c:dLbl>
              <c:idx val="6"/>
              <c:layout>
                <c:manualLayout>
                  <c:x val="-1.3491133340366558E-2"/>
                  <c:y val="-1.83152887139107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BA3-4D8F-AF39-020E197C45D1}"/>
                </c:ext>
              </c:extLst>
            </c:dLbl>
            <c:spPr>
              <a:noFill/>
              <a:ln w="55873">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Sheet1!$F$1:$J$1</c:f>
              <c:numCache>
                <c:formatCode>General</c:formatCode>
                <c:ptCount val="5"/>
                <c:pt idx="0">
                  <c:v>2018</c:v>
                </c:pt>
                <c:pt idx="1">
                  <c:v>2019</c:v>
                </c:pt>
                <c:pt idx="2">
                  <c:v>2020</c:v>
                </c:pt>
                <c:pt idx="3">
                  <c:v>2021</c:v>
                </c:pt>
                <c:pt idx="4">
                  <c:v>2022</c:v>
                </c:pt>
              </c:numCache>
            </c:numRef>
          </c:cat>
          <c:val>
            <c:numRef>
              <c:f>Sheet1!$F$4:$J$4</c:f>
              <c:numCache>
                <c:formatCode>General</c:formatCode>
                <c:ptCount val="5"/>
                <c:pt idx="0">
                  <c:v>95</c:v>
                </c:pt>
                <c:pt idx="1">
                  <c:v>87</c:v>
                </c:pt>
                <c:pt idx="2">
                  <c:v>85</c:v>
                </c:pt>
                <c:pt idx="3">
                  <c:v>83.7</c:v>
                </c:pt>
                <c:pt idx="4">
                  <c:v>82.4</c:v>
                </c:pt>
              </c:numCache>
            </c:numRef>
          </c:val>
          <c:smooth val="0"/>
          <c:extLst>
            <c:ext xmlns:c16="http://schemas.microsoft.com/office/drawing/2014/chart" uri="{C3380CC4-5D6E-409C-BE32-E72D297353CC}">
              <c16:uniqueId val="{00000014-7BA3-4D8F-AF39-020E197C45D1}"/>
            </c:ext>
          </c:extLst>
        </c:ser>
        <c:dLbls>
          <c:showLegendKey val="0"/>
          <c:showVal val="0"/>
          <c:showCatName val="0"/>
          <c:showSerName val="0"/>
          <c:showPercent val="0"/>
          <c:showBubbleSize val="0"/>
        </c:dLbls>
        <c:marker val="1"/>
        <c:smooth val="0"/>
        <c:axId val="1375173151"/>
        <c:axId val="1"/>
      </c:lineChart>
      <c:catAx>
        <c:axId val="1375173151"/>
        <c:scaling>
          <c:orientation val="minMax"/>
        </c:scaling>
        <c:delete val="0"/>
        <c:axPos val="b"/>
        <c:numFmt formatCode="General" sourceLinked="1"/>
        <c:majorTickMark val="out"/>
        <c:minorTickMark val="none"/>
        <c:tickLblPos val="nextTo"/>
        <c:spPr>
          <a:ln w="6984">
            <a:solidFill>
              <a:schemeClr val="tx1"/>
            </a:solidFill>
            <a:prstDash val="solid"/>
          </a:ln>
        </c:spPr>
        <c:txPr>
          <a:bodyPr rot="-2700000" vert="horz"/>
          <a:lstStyle/>
          <a:p>
            <a:pPr>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6984">
              <a:solidFill>
                <a:schemeClr val="tx1"/>
              </a:solidFill>
              <a:prstDash val="solid"/>
            </a:ln>
          </c:spPr>
        </c:majorGridlines>
        <c:numFmt formatCode="General" sourceLinked="1"/>
        <c:majorTickMark val="out"/>
        <c:minorTickMark val="none"/>
        <c:tickLblPos val="nextTo"/>
        <c:spPr>
          <a:ln w="6984">
            <a:solidFill>
              <a:schemeClr val="tx1"/>
            </a:solidFill>
            <a:prstDash val="solid"/>
          </a:ln>
        </c:spPr>
        <c:txPr>
          <a:bodyPr rot="0" vert="horz"/>
          <a:lstStyle/>
          <a:p>
            <a:pPr>
              <a:defRPr/>
            </a:pPr>
            <a:endParaRPr lang="lt-LT"/>
          </a:p>
        </c:txPr>
        <c:crossAx val="1375173151"/>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55873">
          <a:noFill/>
        </a:ln>
      </c:spPr>
    </c:plotArea>
    <c:legend>
      <c:legendPos val="b"/>
      <c:layout>
        <c:manualLayout>
          <c:xMode val="edge"/>
          <c:yMode val="edge"/>
          <c:x val="0.19418122064827162"/>
          <c:y val="0.74701935695538058"/>
          <c:w val="0.61073825503355705"/>
          <c:h val="8.6313976377952753E-2"/>
        </c:manualLayout>
      </c:layout>
      <c:overlay val="0"/>
      <c:spPr>
        <a:noFill/>
        <a:ln w="6984">
          <a:solidFill>
            <a:schemeClr val="tx1"/>
          </a:solidFill>
          <a:prstDash val="solid"/>
        </a:ln>
      </c:spPr>
    </c:legend>
    <c:plotVisOnly val="1"/>
    <c:dispBlanksAs val="gap"/>
    <c:showDLblsOverMax val="0"/>
  </c:chart>
  <c:spPr>
    <a:noFill/>
    <a:ln>
      <a:noFill/>
    </a:ln>
  </c:spPr>
  <c:txPr>
    <a:bodyPr/>
    <a:lstStyle/>
    <a:p>
      <a:pPr>
        <a:defRPr sz="1700"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73684210526316"/>
          <c:y val="0.18217054263565891"/>
          <c:w val="0.57894736842105265"/>
          <c:h val="0.5736434108527132"/>
        </c:manualLayout>
      </c:layout>
      <c:lineChart>
        <c:grouping val="standard"/>
        <c:varyColors val="0"/>
        <c:ser>
          <c:idx val="0"/>
          <c:order val="0"/>
          <c:tx>
            <c:strRef>
              <c:f>Sheet1!$A$2</c:f>
              <c:strCache>
                <c:ptCount val="1"/>
                <c:pt idx="0">
                  <c:v>Matematika</c:v>
                </c:pt>
              </c:strCache>
            </c:strRef>
          </c:tx>
          <c:spPr>
            <a:ln w="33361">
              <a:solidFill>
                <a:srgbClr val="99CC00"/>
              </a:solidFill>
              <a:prstDash val="solid"/>
            </a:ln>
          </c:spPr>
          <c:marker>
            <c:symbol val="diamond"/>
            <c:size val="13"/>
            <c:spPr>
              <a:solidFill>
                <a:srgbClr val="99CC00"/>
              </a:solidFill>
              <a:ln>
                <a:solidFill>
                  <a:srgbClr val="99CC00"/>
                </a:solidFill>
                <a:prstDash val="solid"/>
              </a:ln>
            </c:spPr>
          </c:marker>
          <c:dLbls>
            <c:dLbl>
              <c:idx val="0"/>
              <c:layout>
                <c:manualLayout>
                  <c:x val="-5.8825694098867176E-2"/>
                  <c:y val="-1.1613202475361406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D4D-4D95-8577-3B341F42EAC1}"/>
                </c:ext>
              </c:extLst>
            </c:dLbl>
            <c:dLbl>
              <c:idx val="1"/>
              <c:layout>
                <c:manualLayout>
                  <c:x val="-3.9090718644076539E-2"/>
                  <c:y val="-9.7825560266505147E-3"/>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7.1218724360222446E-2"/>
                      <c:h val="5.3923076923076921E-2"/>
                    </c:manualLayout>
                  </c15:layout>
                </c:ext>
                <c:ext xmlns:c16="http://schemas.microsoft.com/office/drawing/2014/chart" uri="{C3380CC4-5D6E-409C-BE32-E72D297353CC}">
                  <c16:uniqueId val="{00000002-9D4D-4D95-8577-3B341F42EAC1}"/>
                </c:ext>
              </c:extLst>
            </c:dLbl>
            <c:dLbl>
              <c:idx val="2"/>
              <c:layout>
                <c:manualLayout>
                  <c:x val="-1.4966092383056351E-2"/>
                  <c:y val="-1.0372998042060544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D4D-4D95-8577-3B341F42EAC1}"/>
                </c:ext>
              </c:extLst>
            </c:dLbl>
            <c:dLbl>
              <c:idx val="3"/>
              <c:layout>
                <c:manualLayout>
                  <c:x val="-5.2509553339341694E-2"/>
                  <c:y val="-1.7224560872198667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D4D-4D95-8577-3B341F42EAC1}"/>
                </c:ext>
              </c:extLst>
            </c:dLbl>
            <c:dLbl>
              <c:idx val="4"/>
              <c:layout>
                <c:manualLayout>
                  <c:x val="-1.1094517082234157E-2"/>
                  <c:y val="9.4750151423379069E-3"/>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D4D-4D95-8577-3B341F42EAC1}"/>
                </c:ext>
              </c:extLst>
            </c:dLbl>
            <c:dLbl>
              <c:idx val="5"/>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D4D-4D95-8577-3B341F42EAC1}"/>
                </c:ext>
              </c:extLst>
            </c:dLbl>
            <c:numFmt formatCode="General" sourceLinked="0"/>
            <c:spPr>
              <a:noFill/>
              <a:ln w="66723">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Sheet1!$B$1:$J$1</c:f>
              <c:numCache>
                <c:formatCode>General</c:formatCode>
                <c:ptCount val="5"/>
                <c:pt idx="0">
                  <c:v>2018</c:v>
                </c:pt>
                <c:pt idx="1">
                  <c:v>2019</c:v>
                </c:pt>
                <c:pt idx="2">
                  <c:v>2020</c:v>
                </c:pt>
                <c:pt idx="3">
                  <c:v>2021</c:v>
                </c:pt>
                <c:pt idx="4">
                  <c:v>2022</c:v>
                </c:pt>
              </c:numCache>
            </c:numRef>
          </c:cat>
          <c:val>
            <c:numRef>
              <c:f>Sheet1!$B$2:$J$2</c:f>
              <c:numCache>
                <c:formatCode>General</c:formatCode>
                <c:ptCount val="5"/>
                <c:pt idx="0">
                  <c:v>45</c:v>
                </c:pt>
                <c:pt idx="1">
                  <c:v>50</c:v>
                </c:pt>
                <c:pt idx="2">
                  <c:v>31</c:v>
                </c:pt>
                <c:pt idx="3">
                  <c:v>48.5</c:v>
                </c:pt>
                <c:pt idx="4">
                  <c:v>32</c:v>
                </c:pt>
              </c:numCache>
            </c:numRef>
          </c:val>
          <c:smooth val="0"/>
          <c:extLst>
            <c:ext xmlns:c16="http://schemas.microsoft.com/office/drawing/2014/chart" uri="{C3380CC4-5D6E-409C-BE32-E72D297353CC}">
              <c16:uniqueId val="{00000006-9D4D-4D95-8577-3B341F42EAC1}"/>
            </c:ext>
          </c:extLst>
        </c:ser>
        <c:ser>
          <c:idx val="1"/>
          <c:order val="1"/>
          <c:tx>
            <c:strRef>
              <c:f>Sheet1!$A$3</c:f>
              <c:strCache>
                <c:ptCount val="1"/>
                <c:pt idx="0">
                  <c:v>Informacinės technologijos</c:v>
                </c:pt>
              </c:strCache>
            </c:strRef>
          </c:tx>
          <c:spPr>
            <a:ln w="33361">
              <a:solidFill>
                <a:srgbClr val="FFCC00"/>
              </a:solidFill>
              <a:prstDash val="solid"/>
            </a:ln>
          </c:spPr>
          <c:marker>
            <c:symbol val="square"/>
            <c:size val="13"/>
            <c:spPr>
              <a:solidFill>
                <a:srgbClr val="FFCC00"/>
              </a:solidFill>
              <a:ln>
                <a:solidFill>
                  <a:srgbClr val="FFCC00"/>
                </a:solidFill>
                <a:prstDash val="solid"/>
              </a:ln>
            </c:spPr>
          </c:marker>
          <c:dLbls>
            <c:dLbl>
              <c:idx val="0"/>
              <c:layout>
                <c:manualLayout>
                  <c:x val="-2.5930957256761922E-2"/>
                  <c:y val="-2.7892288676348409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D4D-4D95-8577-3B341F42EAC1}"/>
                </c:ext>
              </c:extLst>
            </c:dLbl>
            <c:dLbl>
              <c:idx val="1"/>
              <c:layout>
                <c:manualLayout>
                  <c:x val="-3.0699964771861245E-2"/>
                  <c:y val="2.1403997577225851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D4D-4D95-8577-3B341F42EAC1}"/>
                </c:ext>
              </c:extLst>
            </c:dLbl>
            <c:dLbl>
              <c:idx val="2"/>
              <c:layout>
                <c:manualLayout>
                  <c:x val="-4.1281881856740532E-2"/>
                  <c:y val="-2.5411687302503982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D4D-4D95-8577-3B341F42EAC1}"/>
                </c:ext>
              </c:extLst>
            </c:dLbl>
            <c:dLbl>
              <c:idx val="3"/>
              <c:layout>
                <c:manualLayout>
                  <c:x val="-7.6636064028457851E-2"/>
                  <c:y val="1.8796184130829799E-3"/>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9.1204328751779001E-2"/>
                      <c:h val="6.4788461538461545E-2"/>
                    </c:manualLayout>
                  </c15:layout>
                </c:ext>
                <c:ext xmlns:c16="http://schemas.microsoft.com/office/drawing/2014/chart" uri="{C3380CC4-5D6E-409C-BE32-E72D297353CC}">
                  <c16:uniqueId val="{0000000B-9D4D-4D95-8577-3B341F42EAC1}"/>
                </c:ext>
              </c:extLst>
            </c:dLbl>
            <c:dLbl>
              <c:idx val="4"/>
              <c:layout>
                <c:manualLayout>
                  <c:x val="-3.5735441086306663E-2"/>
                  <c:y val="-3.7889460932768022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D4D-4D95-8577-3B341F42EAC1}"/>
                </c:ext>
              </c:extLst>
            </c:dLbl>
            <c:dLbl>
              <c:idx val="5"/>
              <c:layout>
                <c:manualLayout>
                  <c:x val="-8.3870739041410625E-3"/>
                  <c:y val="7.9216542476018836E-3"/>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D4D-4D95-8577-3B341F42EAC1}"/>
                </c:ext>
              </c:extLst>
            </c:dLbl>
            <c:spPr>
              <a:noFill/>
              <a:ln w="66723">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Sheet1!$B$1:$J$1</c:f>
              <c:numCache>
                <c:formatCode>General</c:formatCode>
                <c:ptCount val="5"/>
                <c:pt idx="0">
                  <c:v>2018</c:v>
                </c:pt>
                <c:pt idx="1">
                  <c:v>2019</c:v>
                </c:pt>
                <c:pt idx="2">
                  <c:v>2020</c:v>
                </c:pt>
                <c:pt idx="3">
                  <c:v>2021</c:v>
                </c:pt>
                <c:pt idx="4">
                  <c:v>2022</c:v>
                </c:pt>
              </c:numCache>
            </c:numRef>
          </c:cat>
          <c:val>
            <c:numRef>
              <c:f>Sheet1!$B$3:$J$3</c:f>
              <c:numCache>
                <c:formatCode>General</c:formatCode>
                <c:ptCount val="5"/>
                <c:pt idx="0">
                  <c:v>60</c:v>
                </c:pt>
                <c:pt idx="1">
                  <c:v>48.5</c:v>
                </c:pt>
                <c:pt idx="2">
                  <c:v>46</c:v>
                </c:pt>
                <c:pt idx="3">
                  <c:v>56</c:v>
                </c:pt>
                <c:pt idx="4">
                  <c:v>36</c:v>
                </c:pt>
              </c:numCache>
            </c:numRef>
          </c:val>
          <c:smooth val="0"/>
          <c:extLst>
            <c:ext xmlns:c16="http://schemas.microsoft.com/office/drawing/2014/chart" uri="{C3380CC4-5D6E-409C-BE32-E72D297353CC}">
              <c16:uniqueId val="{0000000D-9D4D-4D95-8577-3B341F42EAC1}"/>
            </c:ext>
          </c:extLst>
        </c:ser>
        <c:dLbls>
          <c:showLegendKey val="0"/>
          <c:showVal val="0"/>
          <c:showCatName val="0"/>
          <c:showSerName val="0"/>
          <c:showPercent val="0"/>
          <c:showBubbleSize val="0"/>
        </c:dLbls>
        <c:marker val="1"/>
        <c:smooth val="0"/>
        <c:axId val="878281040"/>
        <c:axId val="1"/>
      </c:lineChart>
      <c:catAx>
        <c:axId val="878281040"/>
        <c:scaling>
          <c:orientation val="minMax"/>
        </c:scaling>
        <c:delete val="0"/>
        <c:axPos val="b"/>
        <c:numFmt formatCode="General" sourceLinked="1"/>
        <c:majorTickMark val="out"/>
        <c:minorTickMark val="none"/>
        <c:tickLblPos val="nextTo"/>
        <c:spPr>
          <a:ln w="8340">
            <a:solidFill>
              <a:schemeClr val="tx1"/>
            </a:solidFill>
            <a:prstDash val="solid"/>
          </a:ln>
        </c:spPr>
        <c:txPr>
          <a:bodyPr rot="0" vert="horz"/>
          <a:lstStyle/>
          <a:p>
            <a:pPr>
              <a:defRPr sz="1700" b="1" i="0" u="none" strike="noStrike" baseline="0">
                <a:solidFill>
                  <a:schemeClr val="tx1"/>
                </a:solidFill>
                <a:latin typeface="Comic Sans MS"/>
                <a:ea typeface="Comic Sans MS"/>
                <a:cs typeface="Comic Sans MS"/>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8340">
              <a:solidFill>
                <a:schemeClr val="tx1"/>
              </a:solidFill>
              <a:prstDash val="solid"/>
            </a:ln>
          </c:spPr>
        </c:majorGridlines>
        <c:numFmt formatCode="General" sourceLinked="1"/>
        <c:majorTickMark val="out"/>
        <c:minorTickMark val="none"/>
        <c:tickLblPos val="nextTo"/>
        <c:spPr>
          <a:ln w="8340">
            <a:solidFill>
              <a:schemeClr val="tx1"/>
            </a:solidFill>
            <a:prstDash val="solid"/>
          </a:ln>
        </c:spPr>
        <c:txPr>
          <a:bodyPr rot="0" vert="horz"/>
          <a:lstStyle/>
          <a:p>
            <a:pPr>
              <a:defRPr sz="1773" b="1" i="0" u="none" strike="noStrike" baseline="0">
                <a:solidFill>
                  <a:schemeClr val="tx1"/>
                </a:solidFill>
                <a:latin typeface="Comic Sans MS"/>
                <a:ea typeface="Comic Sans MS"/>
                <a:cs typeface="Comic Sans MS"/>
              </a:defRPr>
            </a:pPr>
            <a:endParaRPr lang="lt-LT"/>
          </a:p>
        </c:txPr>
        <c:crossAx val="878281040"/>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66723">
          <a:noFill/>
        </a:ln>
      </c:spPr>
    </c:plotArea>
    <c:legend>
      <c:legendPos val="b"/>
      <c:layout>
        <c:manualLayout>
          <c:xMode val="edge"/>
          <c:yMode val="edge"/>
          <c:x val="0.16447368421052633"/>
          <c:y val="0.84883720930232553"/>
          <c:w val="0.83552631578947367"/>
          <c:h val="0.13565891472868216"/>
        </c:manualLayout>
      </c:layout>
      <c:overlay val="0"/>
      <c:spPr>
        <a:noFill/>
        <a:ln w="8340">
          <a:solidFill>
            <a:schemeClr val="tx1"/>
          </a:solidFill>
          <a:prstDash val="solid"/>
        </a:ln>
      </c:spPr>
      <c:txPr>
        <a:bodyPr/>
        <a:lstStyle/>
        <a:p>
          <a:pPr>
            <a:defRPr sz="1700" b="1" i="0" u="none" strike="noStrike" baseline="0">
              <a:solidFill>
                <a:schemeClr val="tx1"/>
              </a:solidFill>
              <a:latin typeface="Comic Sans MS"/>
              <a:ea typeface="Comic Sans MS"/>
              <a:cs typeface="Comic Sans MS"/>
            </a:defRPr>
          </a:pPr>
          <a:endParaRPr lang="lt-LT"/>
        </a:p>
      </c:txPr>
    </c:legend>
    <c:plotVisOnly val="1"/>
    <c:dispBlanksAs val="gap"/>
    <c:showDLblsOverMax val="0"/>
  </c:chart>
  <c:spPr>
    <a:noFill/>
    <a:ln>
      <a:noFill/>
    </a:ln>
  </c:spPr>
  <c:txPr>
    <a:bodyPr/>
    <a:lstStyle/>
    <a:p>
      <a:pPr>
        <a:defRPr sz="1313"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4070967599345792E-2"/>
          <c:y val="2.1709450292523098E-2"/>
          <c:w val="0.77966101694915257"/>
          <c:h val="0.5663716814159292"/>
        </c:manualLayout>
      </c:layout>
      <c:lineChart>
        <c:grouping val="standard"/>
        <c:varyColors val="0"/>
        <c:ser>
          <c:idx val="0"/>
          <c:order val="0"/>
          <c:tx>
            <c:strRef>
              <c:f>Sheet1!$A$2</c:f>
              <c:strCache>
                <c:ptCount val="1"/>
                <c:pt idx="0">
                  <c:v>Biologija</c:v>
                </c:pt>
              </c:strCache>
            </c:strRef>
          </c:tx>
          <c:spPr>
            <a:ln w="28481">
              <a:solidFill>
                <a:srgbClr val="CC99FF"/>
              </a:solidFill>
              <a:prstDash val="solid"/>
            </a:ln>
          </c:spPr>
          <c:marker>
            <c:symbol val="diamond"/>
            <c:size val="11"/>
            <c:spPr>
              <a:solidFill>
                <a:srgbClr val="CC99FF"/>
              </a:solidFill>
              <a:ln>
                <a:solidFill>
                  <a:srgbClr val="CC99FF"/>
                </a:solidFill>
                <a:prstDash val="solid"/>
              </a:ln>
            </c:spPr>
          </c:marker>
          <c:dLbls>
            <c:dLbl>
              <c:idx val="0"/>
              <c:layout>
                <c:manualLayout>
                  <c:x val="-5.8524636030106124E-2"/>
                  <c:y val="-3.013175605021423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426-48E3-8EEB-2FDDF60D5D19}"/>
                </c:ext>
              </c:extLst>
            </c:dLbl>
            <c:dLbl>
              <c:idx val="1"/>
              <c:layout>
                <c:manualLayout>
                  <c:x val="-2.7680246973112665E-2"/>
                  <c:y val="-2.679944783574950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26-48E3-8EEB-2FDDF60D5D19}"/>
                </c:ext>
              </c:extLst>
            </c:dLbl>
            <c:dLbl>
              <c:idx val="2"/>
              <c:layout>
                <c:manualLayout>
                  <c:x val="-1.7975597039215922E-2"/>
                  <c:y val="-3.414838509017004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26-48E3-8EEB-2FDDF60D5D19}"/>
                </c:ext>
              </c:extLst>
            </c:dLbl>
            <c:dLbl>
              <c:idx val="3"/>
              <c:layout>
                <c:manualLayout>
                  <c:x val="-4.6088453826154452E-2"/>
                  <c:y val="-1.3470943420509359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26-48E3-8EEB-2FDDF60D5D19}"/>
                </c:ext>
              </c:extLst>
            </c:dLbl>
            <c:dLbl>
              <c:idx val="4"/>
              <c:layout>
                <c:manualLayout>
                  <c:x val="-2.9461670142614433E-2"/>
                  <c:y val="1.2595116928802398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26-48E3-8EEB-2FDDF60D5D19}"/>
                </c:ext>
              </c:extLst>
            </c:dLbl>
            <c:dLbl>
              <c:idx val="5"/>
              <c:layout>
                <c:manualLayout>
                  <c:x val="-1.1622072066642922E-3"/>
                  <c:y val="-1.4051029327384872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26-48E3-8EEB-2FDDF60D5D19}"/>
                </c:ext>
              </c:extLst>
            </c:dLbl>
            <c:spPr>
              <a:noFill/>
              <a:ln w="56962">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Sheet1!$B$1:$J$1</c:f>
              <c:numCache>
                <c:formatCode>General</c:formatCode>
                <c:ptCount val="5"/>
                <c:pt idx="0">
                  <c:v>2018</c:v>
                </c:pt>
                <c:pt idx="1">
                  <c:v>2019</c:v>
                </c:pt>
                <c:pt idx="2">
                  <c:v>2020</c:v>
                </c:pt>
                <c:pt idx="3">
                  <c:v>2021</c:v>
                </c:pt>
                <c:pt idx="4">
                  <c:v>2022</c:v>
                </c:pt>
              </c:numCache>
            </c:numRef>
          </c:cat>
          <c:val>
            <c:numRef>
              <c:f>Sheet1!$B$2:$J$2</c:f>
              <c:numCache>
                <c:formatCode>General</c:formatCode>
                <c:ptCount val="5"/>
                <c:pt idx="0">
                  <c:v>47</c:v>
                </c:pt>
                <c:pt idx="1">
                  <c:v>52</c:v>
                </c:pt>
                <c:pt idx="2">
                  <c:v>57</c:v>
                </c:pt>
                <c:pt idx="3">
                  <c:v>52.3</c:v>
                </c:pt>
                <c:pt idx="4">
                  <c:v>48.6</c:v>
                </c:pt>
              </c:numCache>
            </c:numRef>
          </c:val>
          <c:smooth val="0"/>
          <c:extLst>
            <c:ext xmlns:c16="http://schemas.microsoft.com/office/drawing/2014/chart" uri="{C3380CC4-5D6E-409C-BE32-E72D297353CC}">
              <c16:uniqueId val="{00000006-A426-48E3-8EEB-2FDDF60D5D19}"/>
            </c:ext>
          </c:extLst>
        </c:ser>
        <c:ser>
          <c:idx val="1"/>
          <c:order val="1"/>
          <c:tx>
            <c:strRef>
              <c:f>Sheet1!$A$3</c:f>
              <c:strCache>
                <c:ptCount val="1"/>
                <c:pt idx="0">
                  <c:v>Chemija</c:v>
                </c:pt>
              </c:strCache>
            </c:strRef>
          </c:tx>
          <c:spPr>
            <a:ln w="28481">
              <a:solidFill>
                <a:srgbClr val="FFCC00"/>
              </a:solidFill>
              <a:prstDash val="solid"/>
            </a:ln>
          </c:spPr>
          <c:marker>
            <c:symbol val="square"/>
            <c:size val="11"/>
            <c:spPr>
              <a:solidFill>
                <a:srgbClr val="FFCC00"/>
              </a:solidFill>
              <a:ln>
                <a:solidFill>
                  <a:srgbClr val="FFCC00"/>
                </a:solidFill>
                <a:prstDash val="solid"/>
              </a:ln>
            </c:spPr>
          </c:marker>
          <c:dLbls>
            <c:dLbl>
              <c:idx val="0"/>
              <c:layout>
                <c:manualLayout>
                  <c:x val="-7.2877933875876766E-2"/>
                  <c:y val="-1.0162360605861176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26-48E3-8EEB-2FDDF60D5D19}"/>
                </c:ext>
              </c:extLst>
            </c:dLbl>
            <c:dLbl>
              <c:idx val="1"/>
              <c:layout>
                <c:manualLayout>
                  <c:x val="-5.6658323387702811E-2"/>
                  <c:y val="-1.3778883639620123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426-48E3-8EEB-2FDDF60D5D19}"/>
                </c:ext>
              </c:extLst>
            </c:dLbl>
            <c:dLbl>
              <c:idx val="2"/>
              <c:layout>
                <c:manualLayout>
                  <c:x val="-1.9884228841926702E-2"/>
                  <c:y val="5.5422536344185199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26-48E3-8EEB-2FDDF60D5D19}"/>
                </c:ext>
              </c:extLst>
            </c:dLbl>
            <c:dLbl>
              <c:idx val="3"/>
              <c:layout>
                <c:manualLayout>
                  <c:x val="-8.9071158475083681E-4"/>
                  <c:y val="-2.088376295708413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26-48E3-8EEB-2FDDF60D5D19}"/>
                </c:ext>
              </c:extLst>
            </c:dLbl>
            <c:dLbl>
              <c:idx val="4"/>
              <c:layout>
                <c:manualLayout>
                  <c:x val="-1.2919650355832559E-2"/>
                  <c:y val="-1.3278698634177209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26-48E3-8EEB-2FDDF60D5D19}"/>
                </c:ext>
              </c:extLst>
            </c:dLbl>
            <c:dLbl>
              <c:idx val="5"/>
              <c:layout>
                <c:manualLayout>
                  <c:x val="-6.4047600390593207E-3"/>
                  <c:y val="-2.9504346287289322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426-48E3-8EEB-2FDDF60D5D19}"/>
                </c:ext>
              </c:extLst>
            </c:dLbl>
            <c:spPr>
              <a:noFill/>
              <a:ln w="56962">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Sheet1!$B$1:$J$1</c:f>
              <c:numCache>
                <c:formatCode>General</c:formatCode>
                <c:ptCount val="5"/>
                <c:pt idx="0">
                  <c:v>2018</c:v>
                </c:pt>
                <c:pt idx="1">
                  <c:v>2019</c:v>
                </c:pt>
                <c:pt idx="2">
                  <c:v>2020</c:v>
                </c:pt>
                <c:pt idx="3">
                  <c:v>2021</c:v>
                </c:pt>
                <c:pt idx="4">
                  <c:v>2022</c:v>
                </c:pt>
              </c:numCache>
            </c:numRef>
          </c:cat>
          <c:val>
            <c:numRef>
              <c:f>Sheet1!$B$3:$J$3</c:f>
              <c:numCache>
                <c:formatCode>General</c:formatCode>
                <c:ptCount val="5"/>
                <c:pt idx="0">
                  <c:v>49</c:v>
                </c:pt>
                <c:pt idx="1">
                  <c:v>73</c:v>
                </c:pt>
                <c:pt idx="2">
                  <c:v>38</c:v>
                </c:pt>
              </c:numCache>
            </c:numRef>
          </c:val>
          <c:smooth val="0"/>
          <c:extLst>
            <c:ext xmlns:c16="http://schemas.microsoft.com/office/drawing/2014/chart" uri="{C3380CC4-5D6E-409C-BE32-E72D297353CC}">
              <c16:uniqueId val="{0000000D-A426-48E3-8EEB-2FDDF60D5D19}"/>
            </c:ext>
          </c:extLst>
        </c:ser>
        <c:ser>
          <c:idx val="2"/>
          <c:order val="2"/>
          <c:tx>
            <c:strRef>
              <c:f>Sheet1!$A$4</c:f>
              <c:strCache>
                <c:ptCount val="1"/>
                <c:pt idx="0">
                  <c:v>Fizika</c:v>
                </c:pt>
              </c:strCache>
            </c:strRef>
          </c:tx>
          <c:spPr>
            <a:ln w="28481">
              <a:solidFill>
                <a:srgbClr val="99CC00"/>
              </a:solidFill>
              <a:prstDash val="solid"/>
            </a:ln>
          </c:spPr>
          <c:marker>
            <c:symbol val="triangle"/>
            <c:size val="11"/>
            <c:spPr>
              <a:solidFill>
                <a:srgbClr val="99CC00"/>
              </a:solidFill>
              <a:ln>
                <a:solidFill>
                  <a:srgbClr val="99CC00"/>
                </a:solidFill>
                <a:prstDash val="solid"/>
              </a:ln>
            </c:spPr>
          </c:marker>
          <c:dLbls>
            <c:dLbl>
              <c:idx val="0"/>
              <c:layout>
                <c:manualLayout>
                  <c:x val="-5.4537593478881125E-2"/>
                  <c:y val="-6.7723387369222603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4.5739352147653435E-2"/>
                      <c:h val="3.8521082576777249E-2"/>
                    </c:manualLayout>
                  </c15:layout>
                </c:ext>
                <c:ext xmlns:c16="http://schemas.microsoft.com/office/drawing/2014/chart" uri="{C3380CC4-5D6E-409C-BE32-E72D297353CC}">
                  <c16:uniqueId val="{00000013-A426-48E3-8EEB-2FDDF60D5D19}"/>
                </c:ext>
              </c:extLst>
            </c:dLbl>
            <c:dLbl>
              <c:idx val="1"/>
              <c:layout>
                <c:manualLayout>
                  <c:x val="-2.7570242271541833E-3"/>
                  <c:y val="2.220628375008717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5.690307129108349E-2"/>
                      <c:h val="4.8736600511580269E-2"/>
                    </c:manualLayout>
                  </c15:layout>
                </c:ext>
                <c:ext xmlns:c16="http://schemas.microsoft.com/office/drawing/2014/chart" uri="{C3380CC4-5D6E-409C-BE32-E72D297353CC}">
                  <c16:uniqueId val="{00000012-A426-48E3-8EEB-2FDDF60D5D19}"/>
                </c:ext>
              </c:extLst>
            </c:dLbl>
            <c:dLbl>
              <c:idx val="2"/>
              <c:layout>
                <c:manualLayout>
                  <c:x val="-7.1401967225631191E-2"/>
                  <c:y val="-2.2609206836085145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4.254971810667342E-2"/>
                      <c:h val="3.8521082576777249E-2"/>
                    </c:manualLayout>
                  </c15:layout>
                </c:ext>
                <c:ext xmlns:c16="http://schemas.microsoft.com/office/drawing/2014/chart" uri="{C3380CC4-5D6E-409C-BE32-E72D297353CC}">
                  <c16:uniqueId val="{00000011-A426-48E3-8EEB-2FDDF60D5D19}"/>
                </c:ext>
              </c:extLst>
            </c:dLbl>
            <c:dLbl>
              <c:idx val="3"/>
              <c:layout>
                <c:manualLayout>
                  <c:x val="-4.6546555597079403E-2"/>
                  <c:y val="1.2985371163818298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426-48E3-8EEB-2FDDF60D5D19}"/>
                </c:ext>
              </c:extLst>
            </c:dLbl>
            <c:dLbl>
              <c:idx val="4"/>
              <c:layout>
                <c:manualLayout>
                  <c:x val="-5.8916433597344733E-2"/>
                  <c:y val="1.2335036813401589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426-48E3-8EEB-2FDDF60D5D19}"/>
                </c:ext>
              </c:extLst>
            </c:dLbl>
            <c:dLbl>
              <c:idx val="5"/>
              <c:layout>
                <c:manualLayout>
                  <c:x val="1.5787118801059263E-2"/>
                  <c:y val="3.214181337508909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8.194169851277662E-2"/>
                      <c:h val="6.0654704768850445E-2"/>
                    </c:manualLayout>
                  </c15:layout>
                </c:ext>
                <c:ext xmlns:c16="http://schemas.microsoft.com/office/drawing/2014/chart" uri="{C3380CC4-5D6E-409C-BE32-E72D297353CC}">
                  <c16:uniqueId val="{0000000F-A426-48E3-8EEB-2FDDF60D5D19}"/>
                </c:ext>
              </c:extLst>
            </c:dLbl>
            <c:spPr>
              <a:noFill/>
              <a:ln w="56962">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Sheet1!$B$1:$J$1</c:f>
              <c:numCache>
                <c:formatCode>General</c:formatCode>
                <c:ptCount val="5"/>
                <c:pt idx="0">
                  <c:v>2018</c:v>
                </c:pt>
                <c:pt idx="1">
                  <c:v>2019</c:v>
                </c:pt>
                <c:pt idx="2">
                  <c:v>2020</c:v>
                </c:pt>
                <c:pt idx="3">
                  <c:v>2021</c:v>
                </c:pt>
                <c:pt idx="4">
                  <c:v>2022</c:v>
                </c:pt>
              </c:numCache>
            </c:numRef>
          </c:cat>
          <c:val>
            <c:numRef>
              <c:f>Sheet1!$B$4:$J$4</c:f>
              <c:numCache>
                <c:formatCode>General</c:formatCode>
                <c:ptCount val="5"/>
                <c:pt idx="1">
                  <c:v>27</c:v>
                </c:pt>
                <c:pt idx="2">
                  <c:v>32</c:v>
                </c:pt>
                <c:pt idx="3">
                  <c:v>50.7</c:v>
                </c:pt>
                <c:pt idx="4">
                  <c:v>53.9</c:v>
                </c:pt>
              </c:numCache>
            </c:numRef>
          </c:val>
          <c:smooth val="0"/>
          <c:extLst>
            <c:ext xmlns:c16="http://schemas.microsoft.com/office/drawing/2014/chart" uri="{C3380CC4-5D6E-409C-BE32-E72D297353CC}">
              <c16:uniqueId val="{00000014-A426-48E3-8EEB-2FDDF60D5D19}"/>
            </c:ext>
          </c:extLst>
        </c:ser>
        <c:dLbls>
          <c:showLegendKey val="0"/>
          <c:showVal val="0"/>
          <c:showCatName val="0"/>
          <c:showSerName val="0"/>
          <c:showPercent val="0"/>
          <c:showBubbleSize val="0"/>
        </c:dLbls>
        <c:marker val="1"/>
        <c:smooth val="0"/>
        <c:axId val="1486431775"/>
        <c:axId val="1"/>
      </c:lineChart>
      <c:catAx>
        <c:axId val="1486431775"/>
        <c:scaling>
          <c:orientation val="minMax"/>
        </c:scaling>
        <c:delete val="0"/>
        <c:axPos val="b"/>
        <c:numFmt formatCode="General" sourceLinked="1"/>
        <c:majorTickMark val="out"/>
        <c:minorTickMark val="none"/>
        <c:tickLblPos val="nextTo"/>
        <c:spPr>
          <a:ln w="7120">
            <a:solidFill>
              <a:schemeClr val="tx1"/>
            </a:solidFill>
            <a:prstDash val="solid"/>
          </a:ln>
        </c:spPr>
        <c:txPr>
          <a:bodyPr rot="0" vert="horz"/>
          <a:lstStyle/>
          <a:p>
            <a:pPr>
              <a:defRPr sz="1700" b="1" i="0" u="none" strike="noStrike" baseline="0">
                <a:solidFill>
                  <a:schemeClr val="tx1"/>
                </a:solidFill>
                <a:latin typeface="Comic Sans MS"/>
                <a:ea typeface="Comic Sans MS"/>
                <a:cs typeface="Comic Sans MS"/>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7120">
              <a:solidFill>
                <a:schemeClr val="tx1"/>
              </a:solidFill>
              <a:prstDash val="solid"/>
            </a:ln>
          </c:spPr>
        </c:majorGridlines>
        <c:numFmt formatCode="General" sourceLinked="1"/>
        <c:majorTickMark val="out"/>
        <c:minorTickMark val="none"/>
        <c:tickLblPos val="nextTo"/>
        <c:spPr>
          <a:ln w="7120">
            <a:solidFill>
              <a:schemeClr val="tx1"/>
            </a:solidFill>
            <a:prstDash val="solid"/>
          </a:ln>
        </c:spPr>
        <c:txPr>
          <a:bodyPr rot="0" vert="horz"/>
          <a:lstStyle/>
          <a:p>
            <a:pPr>
              <a:defRPr sz="1700" b="1" i="0" u="none" strike="noStrike" baseline="0">
                <a:solidFill>
                  <a:schemeClr val="tx1"/>
                </a:solidFill>
                <a:latin typeface="Comic Sans MS"/>
                <a:ea typeface="Comic Sans MS"/>
                <a:cs typeface="Comic Sans MS"/>
              </a:defRPr>
            </a:pPr>
            <a:endParaRPr lang="lt-LT"/>
          </a:p>
        </c:txPr>
        <c:crossAx val="1486431775"/>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56962">
          <a:noFill/>
        </a:ln>
      </c:spPr>
    </c:plotArea>
    <c:legend>
      <c:legendPos val="b"/>
      <c:layout>
        <c:manualLayout>
          <c:xMode val="edge"/>
          <c:yMode val="edge"/>
          <c:x val="0.19458425255070266"/>
          <c:y val="0.644891034475362"/>
          <c:w val="0.51412429378531077"/>
          <c:h val="0.11061946902654868"/>
        </c:manualLayout>
      </c:layout>
      <c:overlay val="0"/>
      <c:spPr>
        <a:noFill/>
        <a:ln w="7120">
          <a:solidFill>
            <a:schemeClr val="tx1"/>
          </a:solidFill>
          <a:prstDash val="solid"/>
        </a:ln>
      </c:spPr>
      <c:txPr>
        <a:bodyPr/>
        <a:lstStyle/>
        <a:p>
          <a:pPr>
            <a:defRPr sz="1700" b="1" i="0" u="none" strike="noStrike" baseline="0">
              <a:solidFill>
                <a:schemeClr val="tx1"/>
              </a:solidFill>
              <a:latin typeface="Comic Sans MS"/>
              <a:ea typeface="Comic Sans MS"/>
              <a:cs typeface="Comic Sans MS"/>
            </a:defRPr>
          </a:pPr>
          <a:endParaRPr lang="lt-LT"/>
        </a:p>
      </c:txPr>
    </c:legend>
    <c:plotVisOnly val="1"/>
    <c:dispBlanksAs val="gap"/>
    <c:showDLblsOverMax val="0"/>
  </c:chart>
  <c:spPr>
    <a:noFill/>
    <a:ln>
      <a:noFill/>
    </a:ln>
  </c:spPr>
  <c:txPr>
    <a:bodyPr/>
    <a:lstStyle/>
    <a:p>
      <a:pPr>
        <a:defRPr sz="953"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351572670523462E-2"/>
          <c:y val="6.368055555555556E-2"/>
          <c:w val="0.9246484273294765"/>
          <c:h val="0.74365840988626419"/>
        </c:manualLayout>
      </c:layout>
      <c:lineChart>
        <c:grouping val="standard"/>
        <c:varyColors val="0"/>
        <c:ser>
          <c:idx val="0"/>
          <c:order val="0"/>
          <c:tx>
            <c:strRef>
              <c:f>Lapas1!$B$1</c:f>
              <c:strCache>
                <c:ptCount val="1"/>
                <c:pt idx="0">
                  <c:v>Istorija</c:v>
                </c:pt>
              </c:strCache>
            </c:strRef>
          </c:tx>
          <c:spPr>
            <a:ln w="47625" cap="rnd">
              <a:solidFill>
                <a:srgbClr val="FFC000"/>
              </a:solidFill>
              <a:round/>
            </a:ln>
            <a:effectLst/>
          </c:spPr>
          <c:marker>
            <c:symbol val="none"/>
          </c:marker>
          <c:dLbls>
            <c:dLbl>
              <c:idx val="0"/>
              <c:layout>
                <c:manualLayout>
                  <c:x val="-3.0832713368298348E-2"/>
                  <c:y val="2.58620689655172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BA2-4AD7-8D88-5523106B5C1A}"/>
                </c:ext>
              </c:extLst>
            </c:dLbl>
            <c:dLbl>
              <c:idx val="1"/>
              <c:layout>
                <c:manualLayout>
                  <c:x val="-1.9695787530522344E-2"/>
                  <c:y val="-2.8136030409991854E-3"/>
                </c:manualLayout>
              </c:layout>
              <c:sp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FFC000"/>
                  </a:solidFill>
                </a:ln>
                <a:effectLst/>
              </c:spPr>
              <c:txPr>
                <a:bodyPr rot="0" spcFirstLastPara="1" vertOverflow="ellipsis" vert="horz" wrap="square" lIns="38100" tIns="19050" rIns="38100" bIns="19050" anchor="ctr" anchorCtr="1">
                  <a:noAutofit/>
                </a:bodyPr>
                <a:lstStyle/>
                <a:p>
                  <a:pPr>
                    <a:defRPr sz="1700" b="1" i="0" u="none" strike="noStrike" kern="1200" baseline="0">
                      <a:ln>
                        <a:solidFill>
                          <a:schemeClr val="tx1"/>
                        </a:solidFill>
                      </a:ln>
                      <a:solidFill>
                        <a:schemeClr val="tx1">
                          <a:lumMod val="75000"/>
                          <a:lumOff val="25000"/>
                        </a:schemeClr>
                      </a:solidFill>
                      <a:latin typeface="+mn-lt"/>
                      <a:ea typeface="+mn-ea"/>
                      <a:cs typeface="+mn-c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6.5714750228692484E-2"/>
                      <c:h val="0.10045614987781699"/>
                    </c:manualLayout>
                  </c15:layout>
                </c:ext>
                <c:ext xmlns:c16="http://schemas.microsoft.com/office/drawing/2014/chart" uri="{C3380CC4-5D6E-409C-BE32-E72D297353CC}">
                  <c16:uniqueId val="{00000005-2BA2-4AD7-8D88-5523106B5C1A}"/>
                </c:ext>
              </c:extLst>
            </c:dLbl>
            <c:dLbl>
              <c:idx val="4"/>
              <c:layout>
                <c:manualLayout>
                  <c:x val="-5.3493721632097826E-2"/>
                  <c:y val="5.45977011494252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19-422E-BD66-90FE89145EFB}"/>
                </c:ext>
              </c:extLst>
            </c:dLbl>
            <c:sp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FFC000"/>
                </a:solidFill>
              </a:ln>
              <a:effectLst/>
            </c:spPr>
            <c:txPr>
              <a:bodyPr rot="0" spcFirstLastPara="1" vertOverflow="ellipsis" vert="horz" wrap="square" lIns="38100" tIns="19050" rIns="38100" bIns="19050" anchor="ctr" anchorCtr="1">
                <a:spAutoFit/>
              </a:bodyPr>
              <a:lstStyle/>
              <a:p>
                <a:pPr>
                  <a:defRPr sz="1700" b="1" i="0" u="none" strike="noStrike" kern="1200" baseline="0">
                    <a:ln>
                      <a:solidFill>
                        <a:schemeClr val="tx1"/>
                      </a:solidFill>
                    </a:ln>
                    <a:solidFill>
                      <a:schemeClr val="tx1">
                        <a:lumMod val="75000"/>
                        <a:lumOff val="25000"/>
                      </a:schemeClr>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Lapas1!$A$2:$A$6</c:f>
              <c:numCache>
                <c:formatCode>General</c:formatCode>
                <c:ptCount val="5"/>
                <c:pt idx="0">
                  <c:v>2018</c:v>
                </c:pt>
                <c:pt idx="1">
                  <c:v>2019</c:v>
                </c:pt>
                <c:pt idx="2">
                  <c:v>2020</c:v>
                </c:pt>
                <c:pt idx="3">
                  <c:v>2021</c:v>
                </c:pt>
                <c:pt idx="4">
                  <c:v>2022</c:v>
                </c:pt>
              </c:numCache>
            </c:numRef>
          </c:cat>
          <c:val>
            <c:numRef>
              <c:f>Lapas1!$B$2:$B$6</c:f>
              <c:numCache>
                <c:formatCode>General</c:formatCode>
                <c:ptCount val="5"/>
                <c:pt idx="0">
                  <c:v>48</c:v>
                </c:pt>
                <c:pt idx="1">
                  <c:v>50</c:v>
                </c:pt>
                <c:pt idx="2">
                  <c:v>47</c:v>
                </c:pt>
                <c:pt idx="3">
                  <c:v>54</c:v>
                </c:pt>
                <c:pt idx="4">
                  <c:v>51.9</c:v>
                </c:pt>
              </c:numCache>
            </c:numRef>
          </c:val>
          <c:smooth val="0"/>
          <c:extLst>
            <c:ext xmlns:c16="http://schemas.microsoft.com/office/drawing/2014/chart" uri="{C3380CC4-5D6E-409C-BE32-E72D297353CC}">
              <c16:uniqueId val="{00000000-2BA2-4AD7-8D88-5523106B5C1A}"/>
            </c:ext>
          </c:extLst>
        </c:ser>
        <c:ser>
          <c:idx val="1"/>
          <c:order val="1"/>
          <c:tx>
            <c:strRef>
              <c:f>Lapas1!$C$1</c:f>
              <c:strCache>
                <c:ptCount val="1"/>
                <c:pt idx="0">
                  <c:v>Geografija</c:v>
                </c:pt>
              </c:strCache>
            </c:strRef>
          </c:tx>
          <c:spPr>
            <a:ln w="28575" cap="rnd">
              <a:solidFill>
                <a:schemeClr val="accent2"/>
              </a:solidFill>
              <a:round/>
            </a:ln>
            <a:effectLst/>
          </c:spPr>
          <c:marker>
            <c:symbol val="none"/>
          </c:marker>
          <c:dLbls>
            <c:dLbl>
              <c:idx val="1"/>
              <c:layout>
                <c:manualLayout>
                  <c:x val="-3.1476297310192906E-2"/>
                  <c:y val="-4.30435965170302E-2"/>
                </c:manualLayout>
              </c:layout>
              <c:spPr>
                <a:solidFill>
                  <a:srgbClr val="DDDDDD"/>
                </a:solidFill>
                <a:ln>
                  <a:solidFill>
                    <a:srgbClr val="CC00CC"/>
                  </a:solidFill>
                </a:ln>
                <a:effectLst/>
              </c:spPr>
              <c:txPr>
                <a:bodyPr rot="0" spcFirstLastPara="1" vertOverflow="ellipsis" vert="horz" wrap="square" lIns="38100" tIns="19050" rIns="38100" bIns="19050" anchor="ctr" anchorCtr="1">
                  <a:noAutofit/>
                </a:bodyPr>
                <a:lstStyle/>
                <a:p>
                  <a:pPr>
                    <a:defRPr sz="1700" b="1" i="0" u="none" strike="noStrike" kern="1200" baseline="0">
                      <a:solidFill>
                        <a:schemeClr val="tx1">
                          <a:lumMod val="75000"/>
                          <a:lumOff val="25000"/>
                        </a:schemeClr>
                      </a:solidFill>
                      <a:latin typeface="+mn-lt"/>
                      <a:ea typeface="+mn-ea"/>
                      <a:cs typeface="+mn-c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8.4888648105788153E-2"/>
                      <c:h val="9.6864195854828486E-2"/>
                    </c:manualLayout>
                  </c15:layout>
                </c:ext>
                <c:ext xmlns:c16="http://schemas.microsoft.com/office/drawing/2014/chart" uri="{C3380CC4-5D6E-409C-BE32-E72D297353CC}">
                  <c16:uniqueId val="{00000004-2BA2-4AD7-8D88-5523106B5C1A}"/>
                </c:ext>
              </c:extLst>
            </c:dLbl>
            <c:dLbl>
              <c:idx val="2"/>
              <c:layout>
                <c:manualLayout>
                  <c:x val="-2.9199195537486594E-2"/>
                  <c:y val="-3.44827586206896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BA2-4AD7-8D88-5523106B5C1A}"/>
                </c:ext>
              </c:extLst>
            </c:dLbl>
            <c:dLbl>
              <c:idx val="3"/>
              <c:layout>
                <c:manualLayout>
                  <c:x val="-1.4911872662267973E-2"/>
                  <c:y val="-1.38888888888889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BA2-4AD7-8D88-5523106B5C1A}"/>
                </c:ext>
              </c:extLst>
            </c:dLbl>
            <c:dLbl>
              <c:idx val="4"/>
              <c:layout>
                <c:manualLayout>
                  <c:x val="-3.157384169437228E-2"/>
                  <c:y val="-5.5077382568558507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BA2-4AD7-8D88-5523106B5C1A}"/>
                </c:ext>
              </c:extLst>
            </c:dLbl>
            <c:spPr>
              <a:solidFill>
                <a:srgbClr val="DDDDDD"/>
              </a:solidFill>
              <a:ln>
                <a:solidFill>
                  <a:srgbClr val="CC00CC"/>
                </a:solidFill>
              </a:ln>
              <a:effectLst/>
            </c:spPr>
            <c:txPr>
              <a:bodyPr rot="0" spcFirstLastPara="1" vertOverflow="ellipsis" vert="horz" wrap="square" lIns="38100" tIns="19050" rIns="38100" bIns="19050" anchor="ctr" anchorCtr="1">
                <a:spAutoFit/>
              </a:bodyPr>
              <a:lstStyle/>
              <a:p>
                <a:pPr>
                  <a:defRPr sz="1700" b="1" i="0" u="none" strike="noStrike" kern="1200" baseline="0">
                    <a:solidFill>
                      <a:schemeClr val="tx1">
                        <a:lumMod val="75000"/>
                        <a:lumOff val="25000"/>
                      </a:schemeClr>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Lapas1!$A$2:$A$6</c:f>
              <c:numCache>
                <c:formatCode>General</c:formatCode>
                <c:ptCount val="5"/>
                <c:pt idx="0">
                  <c:v>2018</c:v>
                </c:pt>
                <c:pt idx="1">
                  <c:v>2019</c:v>
                </c:pt>
                <c:pt idx="2">
                  <c:v>2020</c:v>
                </c:pt>
                <c:pt idx="3">
                  <c:v>2021</c:v>
                </c:pt>
                <c:pt idx="4">
                  <c:v>2022</c:v>
                </c:pt>
              </c:numCache>
            </c:numRef>
          </c:cat>
          <c:val>
            <c:numRef>
              <c:f>Lapas1!$C$2:$C$6</c:f>
              <c:numCache>
                <c:formatCode>General</c:formatCode>
                <c:ptCount val="5"/>
                <c:pt idx="0">
                  <c:v>51</c:v>
                </c:pt>
                <c:pt idx="1">
                  <c:v>39</c:v>
                </c:pt>
                <c:pt idx="2">
                  <c:v>24</c:v>
                </c:pt>
                <c:pt idx="3">
                  <c:v>43.5</c:v>
                </c:pt>
                <c:pt idx="4">
                  <c:v>52</c:v>
                </c:pt>
              </c:numCache>
            </c:numRef>
          </c:val>
          <c:smooth val="0"/>
          <c:extLst>
            <c:ext xmlns:c16="http://schemas.microsoft.com/office/drawing/2014/chart" uri="{C3380CC4-5D6E-409C-BE32-E72D297353CC}">
              <c16:uniqueId val="{00000001-2BA2-4AD7-8D88-5523106B5C1A}"/>
            </c:ext>
          </c:extLst>
        </c:ser>
        <c:dLbls>
          <c:dLblPos val="ctr"/>
          <c:showLegendKey val="0"/>
          <c:showVal val="1"/>
          <c:showCatName val="0"/>
          <c:showSerName val="0"/>
          <c:showPercent val="0"/>
          <c:showBubbleSize val="0"/>
        </c:dLbls>
        <c:smooth val="0"/>
        <c:axId val="655286495"/>
        <c:axId val="655280671"/>
      </c:lineChart>
      <c:catAx>
        <c:axId val="655286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lumMod val="65000"/>
                    <a:lumOff val="35000"/>
                  </a:schemeClr>
                </a:solidFill>
                <a:latin typeface="+mn-lt"/>
                <a:ea typeface="+mn-ea"/>
                <a:cs typeface="+mn-cs"/>
              </a:defRPr>
            </a:pPr>
            <a:endParaRPr lang="lt-LT"/>
          </a:p>
        </c:txPr>
        <c:crossAx val="655280671"/>
        <c:crosses val="autoZero"/>
        <c:auto val="1"/>
        <c:lblAlgn val="ctr"/>
        <c:lblOffset val="100"/>
        <c:noMultiLvlLbl val="0"/>
      </c:catAx>
      <c:valAx>
        <c:axId val="6552806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700" b="1" i="0" u="none" strike="noStrike" kern="1200" baseline="0">
                <a:solidFill>
                  <a:schemeClr val="tx1">
                    <a:lumMod val="65000"/>
                    <a:lumOff val="35000"/>
                  </a:schemeClr>
                </a:solidFill>
                <a:latin typeface="+mn-lt"/>
                <a:ea typeface="+mn-ea"/>
                <a:cs typeface="+mn-cs"/>
              </a:defRPr>
            </a:pPr>
            <a:endParaRPr lang="lt-LT"/>
          </a:p>
        </c:txPr>
        <c:crossAx val="655286495"/>
        <c:crosses val="autoZero"/>
        <c:crossBetween val="between"/>
      </c:valAx>
      <c:spPr>
        <a:gradFill flip="none" rotWithShape="1">
          <a:gsLst>
            <a:gs pos="0">
              <a:srgbClr val="A1F5A1">
                <a:tint val="66000"/>
                <a:satMod val="160000"/>
              </a:srgbClr>
            </a:gs>
            <a:gs pos="50000">
              <a:srgbClr val="A1F5A1">
                <a:tint val="44500"/>
                <a:satMod val="160000"/>
              </a:srgbClr>
            </a:gs>
            <a:gs pos="100000">
              <a:srgbClr val="A1F5A1">
                <a:tint val="23500"/>
                <a:satMod val="160000"/>
              </a:srgbClr>
            </a:gs>
          </a:gsLst>
          <a:lin ang="5400000" scaled="1"/>
          <a:tileRect/>
        </a:gradFill>
        <a:ln>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plotArea>
    <c:legend>
      <c:legendPos val="b"/>
      <c:layout>
        <c:manualLayout>
          <c:xMode val="edge"/>
          <c:yMode val="edge"/>
          <c:x val="0.30584457245050312"/>
          <c:y val="0.89812335958005252"/>
          <c:w val="0.38831085509899377"/>
          <c:h val="0.10187664041994751"/>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9.1958369065252982E-2"/>
          <c:y val="6.0902777777777778E-2"/>
          <c:w val="0.67195706972272029"/>
          <c:h val="0.69644630358705162"/>
        </c:manualLayout>
      </c:layout>
      <c:barChart>
        <c:barDir val="col"/>
        <c:grouping val="clustered"/>
        <c:varyColors val="0"/>
        <c:ser>
          <c:idx val="0"/>
          <c:order val="0"/>
          <c:tx>
            <c:strRef>
              <c:f>Lapas1!$B$1</c:f>
              <c:strCache>
                <c:ptCount val="1"/>
                <c:pt idx="0">
                  <c:v>pagrindinis</c:v>
                </c:pt>
              </c:strCache>
            </c:strRef>
          </c:tx>
          <c:spPr>
            <a:ln>
              <a:solidFill>
                <a:schemeClr val="tx1"/>
              </a:solidFill>
            </a:ln>
          </c:spPr>
          <c:invertIfNegative val="0"/>
          <c:dLbls>
            <c:dLbl>
              <c:idx val="0"/>
              <c:layout>
                <c:manualLayout>
                  <c:x val="-1.9801980198019802E-2"/>
                  <c:y val="0"/>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8CB-4F10-8981-CC564BD32566}"/>
                </c:ext>
              </c:extLst>
            </c:dLbl>
            <c:dLbl>
              <c:idx val="1"/>
              <c:layout>
                <c:manualLayout>
                  <c:x val="-2.7248447320995798E-2"/>
                  <c:y val="2.362256428474247E-3"/>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8CB-4F10-8981-CC564BD32566}"/>
                </c:ext>
              </c:extLst>
            </c:dLbl>
            <c:dLbl>
              <c:idx val="2"/>
              <c:layout>
                <c:manualLayout>
                  <c:x val="-2.5777003145176652E-2"/>
                  <c:y val="8.6237358467747651E-4"/>
                </c:manualLayout>
              </c:layout>
              <c:spPr>
                <a:ln>
                  <a:solidFill>
                    <a:schemeClr val="tx1"/>
                  </a:solidFill>
                </a:ln>
              </c:spPr>
              <c:txPr>
                <a:bodyPr wrap="square" lIns="38100" tIns="19050" rIns="38100" bIns="19050" anchor="ctr">
                  <a:noAutofit/>
                </a:bodyPr>
                <a:lstStyle/>
                <a:p>
                  <a:pPr>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5.6305567817931744E-2"/>
                      <c:h val="9.3232717570407103E-2"/>
                    </c:manualLayout>
                  </c15:layout>
                </c:ext>
                <c:ext xmlns:c16="http://schemas.microsoft.com/office/drawing/2014/chart" uri="{C3380CC4-5D6E-409C-BE32-E72D297353CC}">
                  <c16:uniqueId val="{00000002-08CB-4F10-8981-CC564BD32566}"/>
                </c:ext>
              </c:extLst>
            </c:dLbl>
            <c:dLbl>
              <c:idx val="3"/>
              <c:layout>
                <c:manualLayout>
                  <c:x val="-2.1094632553118484E-2"/>
                  <c:y val="5.099601668909011E-2"/>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8CB-4F10-8981-CC564BD32566}"/>
                </c:ext>
              </c:extLst>
            </c:dLbl>
            <c:dLbl>
              <c:idx val="4"/>
              <c:layout>
                <c:manualLayout>
                  <c:x val="1.560790197352703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027-4299-97FF-E176C36D9F6C}"/>
                </c:ext>
              </c:extLst>
            </c:dLbl>
            <c:dLbl>
              <c:idx val="5"/>
              <c:layout>
                <c:manualLayout>
                  <c:x val="-1.092553138146892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027-4299-97FF-E176C36D9F6C}"/>
                </c:ext>
              </c:extLst>
            </c:dLbl>
            <c:dLbl>
              <c:idx val="6"/>
              <c:layout>
                <c:manualLayout>
                  <c:x val="-2.3411791511857582E-2"/>
                  <c:y val="6.5994727026046474E-2"/>
                </c:manualLayout>
              </c:layout>
              <c:showLegendKey val="0"/>
              <c:showVal val="1"/>
              <c:showCatName val="0"/>
              <c:showSerName val="0"/>
              <c:showPercent val="0"/>
              <c:showBubbleSize val="0"/>
              <c:extLst>
                <c:ext xmlns:c15="http://schemas.microsoft.com/office/drawing/2012/chart" uri="{CE6537A1-D6FC-4f65-9D91-7224C49458BB}">
                  <c15:layout>
                    <c:manualLayout>
                      <c:w val="6.8581121271677759E-2"/>
                      <c:h val="8.4233420507626472E-2"/>
                    </c:manualLayout>
                  </c15:layout>
                </c:ext>
                <c:ext xmlns:c16="http://schemas.microsoft.com/office/drawing/2014/chart" uri="{C3380CC4-5D6E-409C-BE32-E72D297353CC}">
                  <c16:uniqueId val="{00000001-0027-4299-97FF-E176C36D9F6C}"/>
                </c:ext>
              </c:extLst>
            </c:dLbl>
            <c:spPr>
              <a:ln>
                <a:solidFill>
                  <a:schemeClr val="tx1"/>
                </a:solid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Lapas1!$A$2:$A$6</c:f>
              <c:strCache>
                <c:ptCount val="5"/>
                <c:pt idx="0">
                  <c:v>2018 m.</c:v>
                </c:pt>
                <c:pt idx="1">
                  <c:v>2019 m.</c:v>
                </c:pt>
                <c:pt idx="2">
                  <c:v>2020 m.</c:v>
                </c:pt>
                <c:pt idx="3">
                  <c:v>2021 m.</c:v>
                </c:pt>
                <c:pt idx="4">
                  <c:v>2022 m. </c:v>
                </c:pt>
              </c:strCache>
            </c:strRef>
          </c:cat>
          <c:val>
            <c:numRef>
              <c:f>Lapas1!$B$2:$B$6</c:f>
              <c:numCache>
                <c:formatCode>General</c:formatCode>
                <c:ptCount val="5"/>
                <c:pt idx="0">
                  <c:v>98.1</c:v>
                </c:pt>
                <c:pt idx="1">
                  <c:v>98.8</c:v>
                </c:pt>
                <c:pt idx="2">
                  <c:v>100</c:v>
                </c:pt>
                <c:pt idx="3">
                  <c:v>96.3</c:v>
                </c:pt>
                <c:pt idx="4">
                  <c:v>96.6</c:v>
                </c:pt>
              </c:numCache>
            </c:numRef>
          </c:val>
          <c:extLst>
            <c:ext xmlns:c16="http://schemas.microsoft.com/office/drawing/2014/chart" uri="{C3380CC4-5D6E-409C-BE32-E72D297353CC}">
              <c16:uniqueId val="{00000004-08CB-4F10-8981-CC564BD32566}"/>
            </c:ext>
          </c:extLst>
        </c:ser>
        <c:ser>
          <c:idx val="1"/>
          <c:order val="1"/>
          <c:tx>
            <c:strRef>
              <c:f>Lapas1!$C$1</c:f>
              <c:strCache>
                <c:ptCount val="1"/>
                <c:pt idx="0">
                  <c:v>vidurinis</c:v>
                </c:pt>
              </c:strCache>
            </c:strRef>
          </c:tx>
          <c:spPr>
            <a:ln>
              <a:solidFill>
                <a:schemeClr val="tx1"/>
              </a:solidFill>
            </a:ln>
          </c:spPr>
          <c:invertIfNegative val="0"/>
          <c:dLbls>
            <c:dLbl>
              <c:idx val="0"/>
              <c:layout>
                <c:manualLayout>
                  <c:x val="1.6501650165016502E-3"/>
                  <c:y val="5.902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8CB-4F10-8981-CC564BD32566}"/>
                </c:ext>
              </c:extLst>
            </c:dLbl>
            <c:dLbl>
              <c:idx val="2"/>
              <c:layout>
                <c:manualLayout>
                  <c:x val="-1.5071702947460115E-2"/>
                  <c:y val="0"/>
                </c:manualLayout>
              </c:layout>
              <c:spPr>
                <a:ln>
                  <a:solidFill>
                    <a:schemeClr val="tx1"/>
                  </a:solidFill>
                </a:ln>
              </c:spPr>
              <c:txPr>
                <a:bodyPr/>
                <a:lstStyle/>
                <a:p>
                  <a:pPr>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8CB-4F10-8981-CC564BD32566}"/>
                </c:ext>
              </c:extLst>
            </c:dLbl>
            <c:dLbl>
              <c:idx val="3"/>
              <c:layout>
                <c:manualLayout>
                  <c:x val="1.3737534570888388E-2"/>
                  <c:y val="1.3947729437196659E-3"/>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8CB-4F10-8981-CC564BD32566}"/>
                </c:ext>
              </c:extLst>
            </c:dLbl>
            <c:dLbl>
              <c:idx val="4"/>
              <c:layout>
                <c:manualLayout>
                  <c:x val="2.8231499351596134E-2"/>
                  <c:y val="6.53573358679385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8CB-4F10-8981-CC564BD32566}"/>
                </c:ext>
              </c:extLst>
            </c:dLbl>
            <c:dLbl>
              <c:idx val="5"/>
              <c:layout>
                <c:manualLayout>
                  <c:x val="1.248632157882151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027-4299-97FF-E176C36D9F6C}"/>
                </c:ext>
              </c:extLst>
            </c:dLbl>
            <c:spPr>
              <a:ln>
                <a:solidFill>
                  <a:schemeClr val="tx1"/>
                </a:solid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Lapas1!$A$2:$A$6</c:f>
              <c:strCache>
                <c:ptCount val="5"/>
                <c:pt idx="0">
                  <c:v>2018 m.</c:v>
                </c:pt>
                <c:pt idx="1">
                  <c:v>2019 m.</c:v>
                </c:pt>
                <c:pt idx="2">
                  <c:v>2020 m.</c:v>
                </c:pt>
                <c:pt idx="3">
                  <c:v>2021 m.</c:v>
                </c:pt>
                <c:pt idx="4">
                  <c:v>2022 m. </c:v>
                </c:pt>
              </c:strCache>
            </c:strRef>
          </c:cat>
          <c:val>
            <c:numRef>
              <c:f>Lapas1!$C$2:$C$6</c:f>
              <c:numCache>
                <c:formatCode>General</c:formatCode>
                <c:ptCount val="5"/>
                <c:pt idx="0">
                  <c:v>95.3</c:v>
                </c:pt>
                <c:pt idx="1">
                  <c:v>97.5</c:v>
                </c:pt>
                <c:pt idx="2">
                  <c:v>100</c:v>
                </c:pt>
                <c:pt idx="3">
                  <c:v>100</c:v>
                </c:pt>
                <c:pt idx="4">
                  <c:v>96.1</c:v>
                </c:pt>
              </c:numCache>
            </c:numRef>
          </c:val>
          <c:extLst>
            <c:ext xmlns:c16="http://schemas.microsoft.com/office/drawing/2014/chart" uri="{C3380CC4-5D6E-409C-BE32-E72D297353CC}">
              <c16:uniqueId val="{00000009-08CB-4F10-8981-CC564BD32566}"/>
            </c:ext>
          </c:extLst>
        </c:ser>
        <c:dLbls>
          <c:showLegendKey val="0"/>
          <c:showVal val="0"/>
          <c:showCatName val="0"/>
          <c:showSerName val="0"/>
          <c:showPercent val="0"/>
          <c:showBubbleSize val="0"/>
        </c:dLbls>
        <c:gapWidth val="150"/>
        <c:axId val="134523904"/>
        <c:axId val="134533888"/>
      </c:barChart>
      <c:catAx>
        <c:axId val="134523904"/>
        <c:scaling>
          <c:orientation val="minMax"/>
        </c:scaling>
        <c:delete val="0"/>
        <c:axPos val="b"/>
        <c:numFmt formatCode="General" sourceLinked="1"/>
        <c:majorTickMark val="out"/>
        <c:minorTickMark val="none"/>
        <c:tickLblPos val="nextTo"/>
        <c:crossAx val="134533888"/>
        <c:crosses val="autoZero"/>
        <c:auto val="1"/>
        <c:lblAlgn val="ctr"/>
        <c:lblOffset val="100"/>
        <c:noMultiLvlLbl val="0"/>
      </c:catAx>
      <c:valAx>
        <c:axId val="134533888"/>
        <c:scaling>
          <c:orientation val="minMax"/>
          <c:max val="100"/>
          <c:min val="0"/>
        </c:scaling>
        <c:delete val="0"/>
        <c:axPos val="l"/>
        <c:majorGridlines/>
        <c:numFmt formatCode="General" sourceLinked="1"/>
        <c:majorTickMark val="out"/>
        <c:minorTickMark val="none"/>
        <c:tickLblPos val="nextTo"/>
        <c:crossAx val="134523904"/>
        <c:crosses val="autoZero"/>
        <c:crossBetween val="between"/>
      </c:valAx>
    </c:plotArea>
    <c:legend>
      <c:legendPos val="r"/>
      <c:overlay val="0"/>
    </c:legend>
    <c:plotVisOnly val="1"/>
    <c:dispBlanksAs val="gap"/>
    <c:showDLblsOverMax val="0"/>
  </c:chart>
  <c:txPr>
    <a:bodyPr/>
    <a:lstStyle/>
    <a:p>
      <a:pPr>
        <a:defRPr sz="1800"/>
      </a:pPr>
      <a:endParaRPr lang="lt-L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0" dt="2020-08-05T12:20:46.332" idx="21">
    <p:pos x="2859" y="3555"/>
    <p:text>reikia peržiūrėti visas pavardes</p:text>
  </p:cm>
  <p:cm authorId="0" dt="2020-08-05T12:34:16.356" idx="20">
    <p:pos x="5051" y="3274"/>
    <p:text>pasirinkusių laikyti bent vieną VBE skaičius 2019 m. - 64, 2020 m. - 74 (be  eksternų); 2021 - 61 (be eksternų); 2022 - 99 (be eksternų).</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lt-LT"/>
              <a:t>VBE statistika</a:t>
            </a:r>
          </a:p>
        </p:txBody>
      </p:sp>
      <p:sp>
        <p:nvSpPr>
          <p:cNvPr id="162819" name="Rectangle 3"/>
          <p:cNvSpPr>
            <a:spLocks noGrp="1" noChangeArrowheads="1"/>
          </p:cNvSpPr>
          <p:nvPr>
            <p:ph type="dt" sz="quarter" idx="1"/>
          </p:nvPr>
        </p:nvSpPr>
        <p:spPr bwMode="auto">
          <a:xfrm>
            <a:off x="3829761"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t-LT"/>
          </a:p>
        </p:txBody>
      </p:sp>
      <p:sp>
        <p:nvSpPr>
          <p:cNvPr id="162820" name="Rectangle 4"/>
          <p:cNvSpPr>
            <a:spLocks noGrp="1" noChangeArrowheads="1"/>
          </p:cNvSpPr>
          <p:nvPr>
            <p:ph type="ftr" sz="quarter" idx="2"/>
          </p:nvPr>
        </p:nvSpPr>
        <p:spPr bwMode="auto">
          <a:xfrm>
            <a:off x="0"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lt-LT"/>
          </a:p>
        </p:txBody>
      </p:sp>
      <p:sp>
        <p:nvSpPr>
          <p:cNvPr id="162821" name="Rectangle 5"/>
          <p:cNvSpPr>
            <a:spLocks noGrp="1" noChangeArrowheads="1"/>
          </p:cNvSpPr>
          <p:nvPr>
            <p:ph type="sldNum" sz="quarter" idx="3"/>
          </p:nvPr>
        </p:nvSpPr>
        <p:spPr bwMode="auto">
          <a:xfrm>
            <a:off x="3829761"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BE328C1-BAA8-41AE-81FB-54D9067E0729}" type="slidenum">
              <a:rPr lang="lt-LT"/>
              <a:pPr>
                <a:defRPr/>
              </a:pPr>
              <a:t>‹#›</a:t>
            </a:fld>
            <a:endParaRPr lang="lt-LT"/>
          </a:p>
        </p:txBody>
      </p:sp>
    </p:spTree>
    <p:extLst>
      <p:ext uri="{BB962C8B-B14F-4D97-AF65-F5344CB8AC3E}">
        <p14:creationId xmlns:p14="http://schemas.microsoft.com/office/powerpoint/2010/main" val="322755435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hdr" sz="quarter"/>
          </p:nvPr>
        </p:nvSpPr>
        <p:spPr bwMode="auto">
          <a:xfrm>
            <a:off x="0"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lt-LT"/>
              <a:t>VBE statistika</a:t>
            </a:r>
          </a:p>
        </p:txBody>
      </p:sp>
      <p:sp>
        <p:nvSpPr>
          <p:cNvPr id="155651" name="Rectangle 3"/>
          <p:cNvSpPr>
            <a:spLocks noGrp="1" noChangeArrowheads="1"/>
          </p:cNvSpPr>
          <p:nvPr>
            <p:ph type="dt" idx="1"/>
          </p:nvPr>
        </p:nvSpPr>
        <p:spPr bwMode="auto">
          <a:xfrm>
            <a:off x="3829761"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t-LT"/>
          </a:p>
        </p:txBody>
      </p:sp>
      <p:sp>
        <p:nvSpPr>
          <p:cNvPr id="33796" name="Rectangle 4"/>
          <p:cNvSpPr>
            <a:spLocks noGrp="1" noRot="1" noChangeAspect="1" noChangeArrowheads="1" noTextEdit="1"/>
          </p:cNvSpPr>
          <p:nvPr>
            <p:ph type="sldImg" idx="2"/>
          </p:nvPr>
        </p:nvSpPr>
        <p:spPr bwMode="auto">
          <a:xfrm>
            <a:off x="896938" y="746125"/>
            <a:ext cx="4967287"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5653" name="Rectangle 5"/>
          <p:cNvSpPr>
            <a:spLocks noGrp="1" noChangeArrowheads="1"/>
          </p:cNvSpPr>
          <p:nvPr>
            <p:ph type="body" sz="quarter" idx="3"/>
          </p:nvPr>
        </p:nvSpPr>
        <p:spPr bwMode="auto">
          <a:xfrm>
            <a:off x="676117" y="4722694"/>
            <a:ext cx="5408930" cy="4474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lt-LT" noProof="0"/>
              <a:t>Click to edit Master text styles</a:t>
            </a:r>
          </a:p>
          <a:p>
            <a:pPr lvl="1"/>
            <a:r>
              <a:rPr lang="lt-LT" noProof="0"/>
              <a:t>Second level</a:t>
            </a:r>
          </a:p>
          <a:p>
            <a:pPr lvl="2"/>
            <a:r>
              <a:rPr lang="lt-LT" noProof="0"/>
              <a:t>Third level</a:t>
            </a:r>
          </a:p>
          <a:p>
            <a:pPr lvl="3"/>
            <a:r>
              <a:rPr lang="lt-LT" noProof="0"/>
              <a:t>Fourth level</a:t>
            </a:r>
          </a:p>
          <a:p>
            <a:pPr lvl="4"/>
            <a:r>
              <a:rPr lang="lt-LT" noProof="0"/>
              <a:t>Fifth level</a:t>
            </a:r>
          </a:p>
        </p:txBody>
      </p:sp>
      <p:sp>
        <p:nvSpPr>
          <p:cNvPr id="155654" name="Rectangle 6"/>
          <p:cNvSpPr>
            <a:spLocks noGrp="1" noChangeArrowheads="1"/>
          </p:cNvSpPr>
          <p:nvPr>
            <p:ph type="ftr" sz="quarter" idx="4"/>
          </p:nvPr>
        </p:nvSpPr>
        <p:spPr bwMode="auto">
          <a:xfrm>
            <a:off x="0"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lt-LT"/>
          </a:p>
        </p:txBody>
      </p:sp>
      <p:sp>
        <p:nvSpPr>
          <p:cNvPr id="155655" name="Rectangle 7"/>
          <p:cNvSpPr>
            <a:spLocks noGrp="1" noChangeArrowheads="1"/>
          </p:cNvSpPr>
          <p:nvPr>
            <p:ph type="sldNum" sz="quarter" idx="5"/>
          </p:nvPr>
        </p:nvSpPr>
        <p:spPr bwMode="auto">
          <a:xfrm>
            <a:off x="3829761"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174A1B4-DB4C-44BF-9607-AE3C19563534}" type="slidenum">
              <a:rPr lang="lt-LT"/>
              <a:pPr>
                <a:defRPr/>
              </a:pPr>
              <a:t>‹#›</a:t>
            </a:fld>
            <a:endParaRPr lang="lt-LT"/>
          </a:p>
        </p:txBody>
      </p:sp>
    </p:spTree>
    <p:extLst>
      <p:ext uri="{BB962C8B-B14F-4D97-AF65-F5344CB8AC3E}">
        <p14:creationId xmlns:p14="http://schemas.microsoft.com/office/powerpoint/2010/main" val="135583189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kaidrės vaizdo vietos rezervavimo ženklas 1"/>
          <p:cNvSpPr>
            <a:spLocks noGrp="1" noRot="1" noChangeAspect="1" noTextEdit="1"/>
          </p:cNvSpPr>
          <p:nvPr>
            <p:ph type="sldImg"/>
          </p:nvPr>
        </p:nvSpPr>
        <p:spPr>
          <a:ln/>
        </p:spPr>
      </p:sp>
      <p:sp>
        <p:nvSpPr>
          <p:cNvPr id="34819" name="Pastabų vietos rezervavimo ženklas 2"/>
          <p:cNvSpPr>
            <a:spLocks noGrp="1"/>
          </p:cNvSpPr>
          <p:nvPr>
            <p:ph type="body" idx="1"/>
          </p:nvPr>
        </p:nvSpPr>
        <p:spPr>
          <a:noFill/>
        </p:spPr>
        <p:txBody>
          <a:bodyPr/>
          <a:lstStyle/>
          <a:p>
            <a:endParaRPr lang="lt-LT" altLang="lt-LT"/>
          </a:p>
        </p:txBody>
      </p:sp>
      <p:sp>
        <p:nvSpPr>
          <p:cNvPr id="34820" name="Antraštės vietos rezervavimo ženklas 3"/>
          <p:cNvSpPr>
            <a:spLocks noGrp="1"/>
          </p:cNvSpPr>
          <p:nvPr>
            <p:ph type="hdr" sz="quarter"/>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lt-LT" altLang="lt-LT"/>
              <a:t>VBE statistika</a:t>
            </a:r>
          </a:p>
        </p:txBody>
      </p:sp>
      <p:sp>
        <p:nvSpPr>
          <p:cNvPr id="34821" name="Skaidrės numerio vietos rezervavimo ženklas 4"/>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20C0F4F-63EF-4A5D-80A1-43BF9AAFBCFA}" type="slidenum">
              <a:rPr lang="lt-LT" altLang="lt-LT" smtClean="0"/>
              <a:pPr eaLnBrk="1" hangingPunct="1">
                <a:spcBef>
                  <a:spcPct val="0"/>
                </a:spcBef>
              </a:pPr>
              <a:t>1</a:t>
            </a:fld>
            <a:endParaRPr lang="lt-LT" altLang="lt-L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2018 m. fizikos BE vidurkis nefiksuotas, nes laikė</a:t>
            </a:r>
            <a:r>
              <a:rPr lang="lt-LT" baseline="0" dirty="0"/>
              <a:t> tik vienas kandidatas. 2021 m. chemijos rezultatas nefiksuotas, nes nelaikė. 2022 m. chemijos rezultatas nefiksuotas, </a:t>
            </a:r>
            <a:r>
              <a:rPr lang="lt-LT" dirty="0"/>
              <a:t>nes laikė</a:t>
            </a:r>
            <a:r>
              <a:rPr lang="lt-LT" baseline="0" dirty="0"/>
              <a:t> tik vienas kandidatas.</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10</a:t>
            </a:fld>
            <a:endParaRPr lang="lt-LT"/>
          </a:p>
        </p:txBody>
      </p:sp>
    </p:spTree>
    <p:extLst>
      <p:ext uri="{BB962C8B-B14F-4D97-AF65-F5344CB8AC3E}">
        <p14:creationId xmlns:p14="http://schemas.microsoft.com/office/powerpoint/2010/main" val="334256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aseline="0" dirty="0"/>
              <a:t>Bendras balo vidurkis neženkliai, bet padidėjo (nuo 4,7 (2021 m.) iki 4,9 (2022 m.). Gavusių 9-10 balų įvertinimą dalis: 2018 m. – 4,3% (šalyje 3,5%), 2019 m. – 2,3% (šalyje 3,3%), 2020 m. – 2,7% (šalyje 2,7%), 2021 m. – 0 (šalyje 2,8), 2022 m. – 2,4</a:t>
            </a:r>
            <a:r>
              <a:rPr lang="en-US" baseline="0" dirty="0"/>
              <a:t>% (</a:t>
            </a:r>
            <a:r>
              <a:rPr lang="lt-LT" baseline="0" dirty="0"/>
              <a:t>šalyje – 2,75</a:t>
            </a:r>
            <a:r>
              <a:rPr lang="ru-RU" baseline="0" dirty="0"/>
              <a:t>%)</a:t>
            </a:r>
            <a:r>
              <a:rPr lang="lt-LT" baseline="0" dirty="0"/>
              <a:t>. Įvertintų 4 balais mokinių dalis rusų mok. k. mokyklose išaugo beveik 2 kartais, palyginus su 202</a:t>
            </a:r>
            <a:r>
              <a:rPr lang="ru-RU" baseline="0" dirty="0"/>
              <a:t>1</a:t>
            </a:r>
            <a:r>
              <a:rPr lang="lt-LT" baseline="0" dirty="0"/>
              <a:t> m., ir sudaro virš 55 proc. Todėl teigti, kad šio mokyklinio BE rezultatai palaipsniui gerėja, kol kas nėra pagrindo. Tačiau, kadangi 2018-2020 m. šie rezultatai gerėjo, darytina prielaida, kad tokius žemus 2022 m. rezultatus, kaip ir 2021 m.</a:t>
            </a:r>
            <a:r>
              <a:rPr lang="en-US" baseline="0" dirty="0"/>
              <a:t>,</a:t>
            </a:r>
            <a:r>
              <a:rPr lang="lt-LT" baseline="0" dirty="0"/>
              <a:t> iš dalies įtakojo trečius mokslo metus trunkantis karantis ir nuotolinis mokymasis. Dar viena 2022 m. ypatybė, kad jeigu 2021 m. įvertinimo vidurkio skirtumas tarp rusų ir lietuvių mok. k. mokyklų beveik susilygino, tai 2022 m. skirtumas sudaro beveik 2 balus.</a:t>
            </a:r>
            <a:r>
              <a:rPr lang="en-US" baseline="0" dirty="0"/>
              <a:t> LKL MBE </a:t>
            </a:r>
            <a:r>
              <a:rPr lang="en-US" baseline="0" dirty="0" err="1"/>
              <a:t>balo</a:t>
            </a:r>
            <a:r>
              <a:rPr lang="en-US" baseline="0" dirty="0"/>
              <a:t> </a:t>
            </a:r>
            <a:r>
              <a:rPr lang="en-US" baseline="0" dirty="0" err="1"/>
              <a:t>vidurkis</a:t>
            </a:r>
            <a:r>
              <a:rPr lang="en-US" baseline="0" dirty="0"/>
              <a:t> </a:t>
            </a:r>
            <a:r>
              <a:rPr lang="en-US" baseline="0" dirty="0" err="1"/>
              <a:t>mokyklose</a:t>
            </a:r>
            <a:r>
              <a:rPr lang="en-US" baseline="0" dirty="0"/>
              <a:t> </a:t>
            </a:r>
            <a:r>
              <a:rPr lang="en-US" baseline="0" dirty="0" err="1"/>
              <a:t>rus</a:t>
            </a:r>
            <a:r>
              <a:rPr lang="lt-LT" baseline="0" dirty="0"/>
              <a:t>ų</a:t>
            </a:r>
            <a:r>
              <a:rPr lang="en-US" baseline="0" dirty="0"/>
              <a:t> </a:t>
            </a:r>
            <a:r>
              <a:rPr lang="en-US" baseline="0" dirty="0" err="1"/>
              <a:t>mok</a:t>
            </a:r>
            <a:r>
              <a:rPr lang="en-US" baseline="0" dirty="0"/>
              <a:t>.</a:t>
            </a:r>
            <a:r>
              <a:rPr lang="lt-LT" baseline="0" dirty="0"/>
              <a:t> kalba prasčiausias per pastaruosius 4 metus.</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12</a:t>
            </a:fld>
            <a:endParaRPr lang="lt-LT"/>
          </a:p>
        </p:txBody>
      </p:sp>
    </p:spTree>
    <p:extLst>
      <p:ext uri="{BB962C8B-B14F-4D97-AF65-F5344CB8AC3E}">
        <p14:creationId xmlns:p14="http://schemas.microsoft.com/office/powerpoint/2010/main" val="1989436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13</a:t>
            </a:fld>
            <a:endParaRPr lang="lt-LT"/>
          </a:p>
        </p:txBody>
      </p:sp>
    </p:spTree>
    <p:extLst>
      <p:ext uri="{BB962C8B-B14F-4D97-AF65-F5344CB8AC3E}">
        <p14:creationId xmlns:p14="http://schemas.microsoft.com/office/powerpoint/2010/main" val="2396184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14</a:t>
            </a:fld>
            <a:endParaRPr lang="lt-LT"/>
          </a:p>
        </p:txBody>
      </p:sp>
    </p:spTree>
    <p:extLst>
      <p:ext uri="{BB962C8B-B14F-4D97-AF65-F5344CB8AC3E}">
        <p14:creationId xmlns:p14="http://schemas.microsoft.com/office/powerpoint/2010/main" val="2396184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b="0" i="0" u="none" strike="noStrike" kern="1200" baseline="0" dirty="0">
                <a:solidFill>
                  <a:schemeClr val="tx1"/>
                </a:solidFill>
                <a:latin typeface="Arial" charset="0"/>
                <a:ea typeface="+mn-ea"/>
                <a:cs typeface="+mn-cs"/>
              </a:rPr>
              <a:t>2020 m. PUPP buvo atšaukti ir nevyko dėl karantino. 2021 m. vyko nuotoliniu elektroniniu būdu, 2022 m. – elektroniniu būdu.</a:t>
            </a:r>
          </a:p>
          <a:p>
            <a:pPr marL="0" marR="0" indent="0" algn="l" defTabSz="914400" rtl="0" eaLnBrk="0" fontAlgn="base" latinLnBrk="0" hangingPunct="0">
              <a:lnSpc>
                <a:spcPct val="100000"/>
              </a:lnSpc>
              <a:spcBef>
                <a:spcPct val="30000"/>
              </a:spcBef>
              <a:spcAft>
                <a:spcPct val="0"/>
              </a:spcAft>
              <a:buClrTx/>
              <a:buSzTx/>
              <a:buFontTx/>
              <a:buNone/>
              <a:tabLst/>
              <a:defRPr/>
            </a:pPr>
            <a:r>
              <a:rPr lang="lt-LT" sz="1200" b="0" i="0" u="none" strike="noStrike" kern="1200" baseline="0" dirty="0">
                <a:solidFill>
                  <a:schemeClr val="tx1"/>
                </a:solidFill>
                <a:latin typeface="Arial" charset="0"/>
                <a:ea typeface="+mn-ea"/>
                <a:cs typeface="+mn-cs"/>
              </a:rPr>
              <a:t>Lyginant 4 pastaruosius metus, šiais metais  lietuvių kalbos ir literatūros PUPP įvertinimo vidurkis yra prasčiausias, tuo tarpu šalies mastu jis yra 6,4. Jeigu 2018 m. skirtumas tarp rusų mok. kalba ir lietuvių mok. kalba mokyklų  mokinių rezultatų sudarė daugiau negu 1 balą (atitinkamai 5,8 ir 7), 2019 m. skirtumas siekė beveik 2 balus (atitinkamai 5,4 ir 7,3), 2021 m. – taip pat (5,0 ir 6,9), tai 2022 m. jis ženkliai sumažėjo (atitinkamai 5,3 ir 5,85). 20</a:t>
            </a:r>
            <a:r>
              <a:rPr lang="en-US" sz="1200" b="0" i="0" u="none" strike="noStrike" kern="1200" baseline="0" dirty="0">
                <a:solidFill>
                  <a:schemeClr val="tx1"/>
                </a:solidFill>
                <a:latin typeface="Arial" charset="0"/>
                <a:ea typeface="+mn-ea"/>
                <a:cs typeface="+mn-cs"/>
              </a:rPr>
              <a:t>2</a:t>
            </a:r>
            <a:r>
              <a:rPr lang="lt-LT" sz="1200" b="0" i="0" u="none" strike="noStrike" kern="1200" baseline="0" dirty="0">
                <a:solidFill>
                  <a:schemeClr val="tx1"/>
                </a:solidFill>
                <a:latin typeface="Arial" charset="0"/>
                <a:ea typeface="+mn-ea"/>
                <a:cs typeface="+mn-cs"/>
              </a:rPr>
              <a:t>2 m. vidurkis mokyklose liet. mok. kalba buvo prasčiausias per pastaruosius 4 m</a:t>
            </a:r>
            <a:r>
              <a:rPr lang="en-US" sz="1200" b="0" i="0" u="none" strike="noStrike" kern="1200" baseline="0" dirty="0" err="1">
                <a:solidFill>
                  <a:schemeClr val="tx1"/>
                </a:solidFill>
                <a:latin typeface="Arial" charset="0"/>
                <a:ea typeface="+mn-ea"/>
                <a:cs typeface="+mn-cs"/>
              </a:rPr>
              <a:t>etus</a:t>
            </a:r>
            <a:r>
              <a:rPr lang="en-US" sz="1200" b="0" i="0" u="none" strike="noStrike" kern="1200" baseline="0" dirty="0">
                <a:solidFill>
                  <a:schemeClr val="tx1"/>
                </a:solidFill>
                <a:latin typeface="Arial" charset="0"/>
                <a:ea typeface="+mn-ea"/>
                <a:cs typeface="+mn-cs"/>
              </a:rPr>
              <a:t>.</a:t>
            </a:r>
            <a:r>
              <a:rPr lang="lt-LT" sz="1200" b="0" i="0" u="none" strike="noStrike" kern="1200" baseline="0" dirty="0">
                <a:solidFill>
                  <a:schemeClr val="tx1"/>
                </a:solidFill>
                <a:latin typeface="Arial" charset="0"/>
                <a:ea typeface="+mn-ea"/>
                <a:cs typeface="+mn-cs"/>
              </a:rPr>
              <a:t> 2018 m. matematikos balo vidurkis 4,8  (šalyje 4,8), tai buvo blogiausias rezultatas per pastaruosius 5 metus. 2019 m. vidurkis ženkliai pagerėjo (beveik 6 balai, respublikoje – 5,3). 2021 m.  dar šiek tiek pagerėjo  - 6,2 (šalies mastu – 6,1).</a:t>
            </a:r>
            <a:r>
              <a:rPr lang="en-US" sz="1200" b="0" i="0" u="none" strike="noStrike" kern="1200" baseline="0" dirty="0">
                <a:solidFill>
                  <a:schemeClr val="tx1"/>
                </a:solidFill>
                <a:latin typeface="Arial" charset="0"/>
                <a:ea typeface="+mn-ea"/>
                <a:cs typeface="+mn-cs"/>
              </a:rPr>
              <a:t> 2022 m. </a:t>
            </a:r>
            <a:r>
              <a:rPr lang="en-US" sz="1200" b="0" i="0" u="none" strike="noStrike" kern="1200" baseline="0" dirty="0" err="1">
                <a:solidFill>
                  <a:schemeClr val="tx1"/>
                </a:solidFill>
                <a:latin typeface="Arial" charset="0"/>
                <a:ea typeface="+mn-ea"/>
                <a:cs typeface="+mn-cs"/>
              </a:rPr>
              <a:t>matematikos</a:t>
            </a:r>
            <a:r>
              <a:rPr lang="lt-LT" sz="1200" b="0" i="0" u="none" strike="noStrike" kern="1200" baseline="0" dirty="0">
                <a:solidFill>
                  <a:schemeClr val="tx1"/>
                </a:solidFill>
                <a:latin typeface="Arial" charset="0"/>
                <a:ea typeface="+mn-ea"/>
                <a:cs typeface="+mn-cs"/>
              </a:rPr>
              <a:t> balo </a:t>
            </a:r>
            <a:r>
              <a:rPr lang="en-US" sz="1200" b="0" i="0" u="none" strike="noStrike" kern="1200" baseline="0" dirty="0" err="1">
                <a:solidFill>
                  <a:schemeClr val="tx1"/>
                </a:solidFill>
                <a:latin typeface="Arial" charset="0"/>
                <a:ea typeface="+mn-ea"/>
                <a:cs typeface="+mn-cs"/>
              </a:rPr>
              <a:t>vidurkis</a:t>
            </a:r>
            <a:r>
              <a:rPr lang="en-US" sz="1200" b="0" i="0" u="none" strike="noStrike" kern="1200" baseline="0" dirty="0">
                <a:solidFill>
                  <a:schemeClr val="tx1"/>
                </a:solidFill>
                <a:latin typeface="Arial" charset="0"/>
                <a:ea typeface="+mn-ea"/>
                <a:cs typeface="+mn-cs"/>
              </a:rPr>
              <a:t> </a:t>
            </a:r>
            <a:r>
              <a:rPr lang="lt-LT" sz="1200" b="0" i="0" u="none" strike="noStrike" kern="1200" baseline="0" dirty="0">
                <a:solidFill>
                  <a:schemeClr val="tx1"/>
                </a:solidFill>
                <a:latin typeface="Arial" charset="0"/>
                <a:ea typeface="+mn-ea"/>
                <a:cs typeface="+mn-cs"/>
              </a:rPr>
              <a:t>blogesnis (5,2), tačiau aukštesnis už šalies vidurkį (4,25). </a:t>
            </a:r>
          </a:p>
          <a:p>
            <a:r>
              <a:rPr lang="lt-LT" sz="1200" kern="1200" dirty="0">
                <a:solidFill>
                  <a:schemeClr val="tx1"/>
                </a:solidFill>
                <a:effectLst/>
                <a:latin typeface="Arial" charset="0"/>
                <a:ea typeface="+mn-ea"/>
                <a:cs typeface="+mn-cs"/>
              </a:rPr>
              <a:t>2022 m.  šalies mastu sumažėjo mokinių, kurie iš LKL PUPP gavo 9–10 balų įvertinimą: 2019 m. jų buvo 14,5 proc.,  2021 m. – 11,7 proc., 2022 m. – 10 proc.  Visagine taip pat: 2022 m. 9-10 balų įvertinimą gavo tik 2,3 proc. laikiusiųjų</a:t>
            </a:r>
            <a:r>
              <a:rPr lang="en-US" sz="1200" kern="120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2021 m. </a:t>
            </a:r>
            <a:r>
              <a:rPr lang="en-US" sz="1200" kern="120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7,55 proc. laikiusiųjų, </a:t>
            </a:r>
            <a:r>
              <a:rPr lang="lt-LT" sz="1200" b="0" i="0" u="none" strike="noStrike" kern="1200" baseline="0" dirty="0">
                <a:solidFill>
                  <a:schemeClr val="tx1"/>
                </a:solidFill>
                <a:latin typeface="Arial" charset="0"/>
                <a:ea typeface="+mn-ea"/>
                <a:cs typeface="+mn-cs"/>
              </a:rPr>
              <a:t>2019 m. 9-10 balų įvertinimą gavo 10,7% laikiusiųjų</a:t>
            </a:r>
            <a:r>
              <a:rPr lang="en-US" sz="1200" b="0" i="0" u="none" strike="noStrike" kern="1200" baseline="0" dirty="0">
                <a:solidFill>
                  <a:schemeClr val="tx1"/>
                </a:solidFill>
                <a:latin typeface="Arial" charset="0"/>
                <a:ea typeface="+mn-ea"/>
                <a:cs typeface="+mn-cs"/>
              </a:rPr>
              <a:t>)</a:t>
            </a:r>
            <a:r>
              <a:rPr lang="lt-LT" sz="1200" b="0" i="0" u="none" strike="noStrike" kern="1200" baseline="0" dirty="0">
                <a:solidFill>
                  <a:schemeClr val="tx1"/>
                </a:solidFill>
                <a:latin typeface="Arial" charset="0"/>
                <a:ea typeface="+mn-ea"/>
                <a:cs typeface="+mn-cs"/>
              </a:rPr>
              <a:t>. Nepatenkinamais pažymiais lietuvių kalbą ir literatūrą išlaikė 11,5 proc. mokinių (2021 m. - 14,15</a:t>
            </a:r>
            <a:r>
              <a:rPr lang="en-US" sz="1200" b="0" i="0" u="none" strike="noStrike" kern="1200" baseline="0" dirty="0">
                <a:solidFill>
                  <a:schemeClr val="tx1"/>
                </a:solidFill>
                <a:latin typeface="Arial" charset="0"/>
                <a:ea typeface="+mn-ea"/>
                <a:cs typeface="+mn-cs"/>
              </a:rPr>
              <a:t>%, </a:t>
            </a:r>
            <a:r>
              <a:rPr lang="lt-LT" sz="1200" b="0" i="0" u="none" strike="noStrike" kern="1200" baseline="0" dirty="0">
                <a:solidFill>
                  <a:schemeClr val="tx1"/>
                </a:solidFill>
                <a:latin typeface="Arial" charset="0"/>
                <a:ea typeface="+mn-ea"/>
                <a:cs typeface="+mn-cs"/>
              </a:rPr>
              <a:t>2019 m. - 8,3 % mokinių, 2018 m. - 4,7% mokinių). Šalies mastu neigiamais pažymiais 2022 m. įvertinta </a:t>
            </a:r>
            <a:r>
              <a:rPr lang="en-US" sz="1200" b="0" i="0" u="none" strike="noStrike" kern="1200" baseline="0" dirty="0">
                <a:solidFill>
                  <a:schemeClr val="tx1"/>
                </a:solidFill>
                <a:latin typeface="Arial" charset="0"/>
                <a:ea typeface="+mn-ea"/>
                <a:cs typeface="+mn-cs"/>
              </a:rPr>
              <a:t>4,75 proc. </a:t>
            </a:r>
            <a:r>
              <a:rPr lang="lt-LT" sz="1200" b="0" i="0" u="none" strike="noStrike" kern="1200" baseline="0" dirty="0">
                <a:solidFill>
                  <a:schemeClr val="tx1"/>
                </a:solidFill>
                <a:latin typeface="Arial" charset="0"/>
                <a:ea typeface="+mn-ea"/>
                <a:cs typeface="+mn-cs"/>
              </a:rPr>
              <a:t>mokinių pasiekimų</a:t>
            </a:r>
            <a:r>
              <a:rPr lang="en-US" sz="1200" b="0" i="0" u="none" strike="noStrike" kern="1200" baseline="0" dirty="0">
                <a:solidFill>
                  <a:schemeClr val="tx1"/>
                </a:solidFill>
                <a:latin typeface="Arial" charset="0"/>
                <a:ea typeface="+mn-ea"/>
                <a:cs typeface="+mn-cs"/>
              </a:rPr>
              <a:t> (2021 m. - </a:t>
            </a:r>
            <a:r>
              <a:rPr lang="lt-LT" sz="1200" b="0" i="0" u="none" strike="noStrike" kern="1200" baseline="0" dirty="0">
                <a:solidFill>
                  <a:schemeClr val="tx1"/>
                </a:solidFill>
                <a:latin typeface="Arial" charset="0"/>
                <a:ea typeface="+mn-ea"/>
                <a:cs typeface="+mn-cs"/>
              </a:rPr>
              <a:t>4,8 </a:t>
            </a:r>
            <a:r>
              <a:rPr lang="en-US" sz="1200" b="0" i="0" u="none" strike="noStrike" kern="1200" baseline="0" dirty="0">
                <a:solidFill>
                  <a:schemeClr val="tx1"/>
                </a:solidFill>
                <a:latin typeface="Arial" charset="0"/>
                <a:ea typeface="+mn-ea"/>
                <a:cs typeface="+mn-cs"/>
              </a:rPr>
              <a:t>proc.)</a:t>
            </a:r>
            <a:r>
              <a:rPr lang="lt-LT" sz="1200" b="0" i="0" u="none" strike="noStrike" kern="1200" baseline="0" dirty="0">
                <a:solidFill>
                  <a:schemeClr val="tx1"/>
                </a:solidFill>
                <a:latin typeface="Arial" charset="0"/>
                <a:ea typeface="+mn-ea"/>
                <a:cs typeface="+mn-cs"/>
              </a:rPr>
              <a:t>.</a:t>
            </a:r>
          </a:p>
          <a:p>
            <a:r>
              <a:rPr lang="lt-LT" sz="1200" kern="1200" dirty="0">
                <a:solidFill>
                  <a:schemeClr val="tx1"/>
                </a:solidFill>
                <a:effectLst/>
                <a:latin typeface="Arial" charset="0"/>
                <a:ea typeface="+mn-ea"/>
                <a:cs typeface="+mn-cs"/>
              </a:rPr>
              <a:t>Iki 2021 m. šalies mastu daugėjo tų mokinių, kurie iš matematikos PUPP gavo 9–10 balų įvertinimą (2021 m. - 17,5 proc., 2019 m. - 10 proc.; 2018 metais 9–10 balų įvertinimą gavo 6 proc. mokinių). Tačiau 2022 m. šis duomuo ženkliai mažesnis (3,9 proc.). Visagine tokia pati tendencija: 2022 m. – 10,5 proc., 2021 m. 9-10 balų gavo 25,5 proc., 2019 m. 9-10 balų gavusių buvo 11,9 %; 2018 m. – 4,7%. Šalyje</a:t>
            </a:r>
            <a:r>
              <a:rPr lang="lt-LT" sz="1200" kern="1200" baseline="0" dirty="0">
                <a:solidFill>
                  <a:schemeClr val="tx1"/>
                </a:solidFill>
                <a:effectLst/>
                <a:latin typeface="Arial" charset="0"/>
                <a:ea typeface="+mn-ea"/>
                <a:cs typeface="+mn-cs"/>
              </a:rPr>
              <a:t> ženkliai padaugėjo mokinių, gavusių neigiamus įvertinimus, dalis (nuo 19,7 % 2021 m. iki 40,2% 2022 m.). Mūsų savivaldybėje tokių sumažėjo:  </a:t>
            </a:r>
            <a:r>
              <a:rPr lang="lt-LT" sz="1200" b="0" i="0" u="none" strike="noStrike" kern="1200" baseline="0" dirty="0">
                <a:solidFill>
                  <a:schemeClr val="tx1"/>
                </a:solidFill>
                <a:latin typeface="Arial" charset="0"/>
                <a:ea typeface="+mn-ea"/>
                <a:cs typeface="+mn-cs"/>
              </a:rPr>
              <a:t>nuo 18,9% 2021 m. iki  17,45 proc. 2022 m.</a:t>
            </a:r>
          </a:p>
          <a:p>
            <a:endParaRPr lang="lt-LT" b="0"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15</a:t>
            </a:fld>
            <a:endParaRPr lang="lt-LT"/>
          </a:p>
        </p:txBody>
      </p:sp>
    </p:spTree>
    <p:extLst>
      <p:ext uri="{BB962C8B-B14F-4D97-AF65-F5344CB8AC3E}">
        <p14:creationId xmlns:p14="http://schemas.microsoft.com/office/powerpoint/2010/main" val="1482902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0"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16</a:t>
            </a:fld>
            <a:endParaRPr lang="lt-LT"/>
          </a:p>
        </p:txBody>
      </p:sp>
    </p:spTree>
    <p:extLst>
      <p:ext uri="{BB962C8B-B14F-4D97-AF65-F5344CB8AC3E}">
        <p14:creationId xmlns:p14="http://schemas.microsoft.com/office/powerpoint/2010/main" val="15634165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lt-LT" sz="1200" b="0" i="0" u="none" strike="noStrike" kern="1200" baseline="0" dirty="0">
                <a:solidFill>
                  <a:schemeClr val="tx1"/>
                </a:solidFill>
                <a:latin typeface="Arial" charset="0"/>
                <a:ea typeface="+mn-ea"/>
                <a:cs typeface="+mn-cs"/>
              </a:rPr>
              <a:t>	</a:t>
            </a:r>
          </a:p>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18</a:t>
            </a:fld>
            <a:endParaRPr lang="lt-LT"/>
          </a:p>
        </p:txBody>
      </p:sp>
    </p:spTree>
    <p:extLst>
      <p:ext uri="{BB962C8B-B14F-4D97-AF65-F5344CB8AC3E}">
        <p14:creationId xmlns:p14="http://schemas.microsoft.com/office/powerpoint/2010/main" val="2850055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0" i="0" dirty="0">
                <a:solidFill>
                  <a:srgbClr val="000000"/>
                </a:solidFill>
                <a:effectLst/>
                <a:latin typeface="Times New Roman" panose="02020603050405020304" pitchFamily="18" charset="0"/>
              </a:rPr>
              <a:t>Siekiai :</a:t>
            </a:r>
          </a:p>
          <a:p>
            <a:pPr marL="171450" indent="-171450">
              <a:buFont typeface="Arial" panose="020B0604020202020204" pitchFamily="34" charset="0"/>
              <a:buChar char="•"/>
            </a:pPr>
            <a:r>
              <a:rPr lang="lt-LT" b="0" i="0" dirty="0">
                <a:solidFill>
                  <a:srgbClr val="000000"/>
                </a:solidFill>
                <a:effectLst/>
                <a:latin typeface="Times New Roman" panose="02020603050405020304" pitchFamily="18" charset="0"/>
              </a:rPr>
              <a:t>kiekvienam besimokančiajam sukurti lygiavertes ir šiuolaikiškas kokybiško ugdymo(</a:t>
            </a:r>
            <a:r>
              <a:rPr lang="lt-LT" b="0" i="0" dirty="0" err="1">
                <a:solidFill>
                  <a:srgbClr val="000000"/>
                </a:solidFill>
                <a:effectLst/>
                <a:latin typeface="Times New Roman" panose="02020603050405020304" pitchFamily="18" charset="0"/>
              </a:rPr>
              <a:t>si</a:t>
            </a:r>
            <a:r>
              <a:rPr lang="lt-LT" b="0" i="0" dirty="0">
                <a:solidFill>
                  <a:srgbClr val="000000"/>
                </a:solidFill>
                <a:effectLst/>
                <a:latin typeface="Times New Roman" panose="02020603050405020304" pitchFamily="18" charset="0"/>
              </a:rPr>
              <a:t>) sąlygas, lemiančias geresnius mokinių pasiekimus ir mažesnius pasiekimų atotrūkius tarp mokyklų ir savivaldybių.</a:t>
            </a:r>
          </a:p>
          <a:p>
            <a:pPr marL="285750" indent="-285750">
              <a:buFont typeface="Arial" panose="020B0604020202020204" pitchFamily="34" charset="0"/>
              <a:buChar char="•"/>
            </a:pPr>
            <a:r>
              <a:rPr lang="lt-LT" sz="1800" dirty="0">
                <a:effectLst/>
                <a:latin typeface="Times New Roman" panose="02020603050405020304" pitchFamily="18" charset="0"/>
                <a:ea typeface="Times New Roman" panose="02020603050405020304" pitchFamily="18" charset="0"/>
              </a:rPr>
              <a:t>pasitelkiant švietimo technologijas ir naujoves</a:t>
            </a:r>
            <a:r>
              <a:rPr lang="en-GB" sz="1800" dirty="0">
                <a:effectLst/>
                <a:latin typeface="Times New Roman" panose="02020603050405020304" pitchFamily="18" charset="0"/>
                <a:ea typeface="Times New Roman" panose="02020603050405020304" pitchFamily="18" charset="0"/>
              </a:rPr>
              <a:t> </a:t>
            </a:r>
            <a:r>
              <a:rPr lang="lt-LT" sz="1800" dirty="0">
                <a:effectLst/>
                <a:latin typeface="Times New Roman" panose="02020603050405020304" pitchFamily="18" charset="0"/>
                <a:ea typeface="Times New Roman" panose="02020603050405020304" pitchFamily="18" charset="0"/>
              </a:rPr>
              <a:t>(inovacijas), didinti švietimo sistemos efektyvumą ir mokymosi rezultatų kokybę</a:t>
            </a:r>
            <a:r>
              <a:rPr lang="en-US" sz="1800" dirty="0">
                <a:effectLst/>
                <a:latin typeface="Times New Roman" panose="02020603050405020304" pitchFamily="18" charset="0"/>
                <a:ea typeface="Times New Roman" panose="02020603050405020304" pitchFamily="18" charset="0"/>
              </a:rPr>
              <a:t>.</a:t>
            </a:r>
          </a:p>
          <a:p>
            <a:pPr marL="285750" indent="-285750">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s</a:t>
            </a:r>
            <a:r>
              <a:rPr lang="lt-LT" sz="1800" dirty="0" err="1">
                <a:effectLst/>
                <a:latin typeface="Times New Roman" panose="02020603050405020304" pitchFamily="18" charset="0"/>
                <a:ea typeface="Calibri" panose="020F0502020204030204" pitchFamily="34" charset="0"/>
              </a:rPr>
              <a:t>iekti</a:t>
            </a:r>
            <a:r>
              <a:rPr lang="lt-LT" sz="1800" dirty="0">
                <a:effectLst/>
                <a:latin typeface="Times New Roman" panose="02020603050405020304" pitchFamily="18" charset="0"/>
                <a:ea typeface="Calibri" panose="020F0502020204030204" pitchFamily="34" charset="0"/>
              </a:rPr>
              <a:t> sukurti </a:t>
            </a:r>
            <a:r>
              <a:rPr lang="lt-LT" sz="1800" dirty="0" err="1">
                <a:effectLst/>
                <a:latin typeface="Times New Roman" panose="02020603050405020304" pitchFamily="18" charset="0"/>
                <a:ea typeface="Calibri" panose="020F0502020204030204" pitchFamily="34" charset="0"/>
              </a:rPr>
              <a:t>erdv</a:t>
            </a:r>
            <a:r>
              <a:rPr lang="en-US" sz="1800" dirty="0">
                <a:effectLst/>
                <a:latin typeface="Times New Roman" panose="02020603050405020304" pitchFamily="18" charset="0"/>
                <a:ea typeface="Calibri" panose="020F0502020204030204" pitchFamily="34" charset="0"/>
              </a:rPr>
              <a:t>es</a:t>
            </a:r>
            <a:r>
              <a:rPr lang="lt-LT" sz="1800" dirty="0">
                <a:effectLst/>
                <a:latin typeface="Times New Roman" panose="02020603050405020304" pitchFamily="18" charset="0"/>
                <a:ea typeface="Calibri" panose="020F0502020204030204" pitchFamily="34" charset="0"/>
              </a:rPr>
              <a:t>, </a:t>
            </a:r>
            <a:r>
              <a:rPr lang="lt-LT" sz="1800" dirty="0" err="1">
                <a:effectLst/>
                <a:latin typeface="Times New Roman" panose="02020603050405020304" pitchFamily="18" charset="0"/>
                <a:ea typeface="Calibri" panose="020F0502020204030204" pitchFamily="34" charset="0"/>
              </a:rPr>
              <a:t>skatinanči</a:t>
            </a:r>
            <a:r>
              <a:rPr lang="en-US" sz="1800" dirty="0">
                <a:effectLst/>
                <a:latin typeface="Times New Roman" panose="02020603050405020304" pitchFamily="18" charset="0"/>
                <a:ea typeface="Calibri" panose="020F0502020204030204" pitchFamily="34" charset="0"/>
              </a:rPr>
              <a:t>as</a:t>
            </a:r>
            <a:r>
              <a:rPr lang="lt-LT" sz="1800" dirty="0">
                <a:effectLst/>
                <a:latin typeface="Times New Roman" panose="02020603050405020304" pitchFamily="18" charset="0"/>
                <a:ea typeface="Calibri" panose="020F0502020204030204" pitchFamily="34" charset="0"/>
              </a:rPr>
              <a:t> Visagino vaikus ir jaunimą domėtis mokslu, matematika, technologijomis</a:t>
            </a:r>
            <a:r>
              <a:rPr lang="en-US" sz="1800" dirty="0">
                <a:effectLst/>
                <a:latin typeface="Times New Roman" panose="02020603050405020304" pitchFamily="18" charset="0"/>
                <a:ea typeface="Calibri" panose="020F0502020204030204" pitchFamily="34" charset="0"/>
              </a:rPr>
              <a:t>.</a:t>
            </a:r>
            <a:endParaRPr lang="lt-LT" dirty="0"/>
          </a:p>
        </p:txBody>
      </p:sp>
      <p:sp>
        <p:nvSpPr>
          <p:cNvPr id="4" name="Antraštės vietos rezervavimo ženklas 3"/>
          <p:cNvSpPr>
            <a:spLocks noGrp="1"/>
          </p:cNvSpPr>
          <p:nvPr>
            <p:ph type="hdr" sz="quarter"/>
          </p:nvPr>
        </p:nvSpPr>
        <p:spPr/>
        <p:txBody>
          <a:bodyPr/>
          <a:lstStyle/>
          <a:p>
            <a:pPr>
              <a:defRPr/>
            </a:pPr>
            <a:r>
              <a:rPr lang="lt-LT"/>
              <a:t>VBE statistika</a:t>
            </a:r>
          </a:p>
        </p:txBody>
      </p:sp>
      <p:sp>
        <p:nvSpPr>
          <p:cNvPr id="5" name="Skaidrės numerio vietos rezervavimo ženklas 4"/>
          <p:cNvSpPr>
            <a:spLocks noGrp="1"/>
          </p:cNvSpPr>
          <p:nvPr>
            <p:ph type="sldNum" sz="quarter" idx="5"/>
          </p:nvPr>
        </p:nvSpPr>
        <p:spPr/>
        <p:txBody>
          <a:bodyPr/>
          <a:lstStyle/>
          <a:p>
            <a:pPr>
              <a:defRPr/>
            </a:pPr>
            <a:fld id="{6174A1B4-DB4C-44BF-9607-AE3C19563534}" type="slidenum">
              <a:rPr lang="lt-LT" smtClean="0"/>
              <a:pPr>
                <a:defRPr/>
              </a:pPr>
              <a:t>27</a:t>
            </a:fld>
            <a:endParaRPr lang="lt-LT"/>
          </a:p>
        </p:txBody>
      </p:sp>
    </p:spTree>
    <p:extLst>
      <p:ext uri="{BB962C8B-B14F-4D97-AF65-F5344CB8AC3E}">
        <p14:creationId xmlns:p14="http://schemas.microsoft.com/office/powerpoint/2010/main" val="132942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Tendencija laikosi 4 metus.</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2</a:t>
            </a:fld>
            <a:endParaRPr lang="lt-LT"/>
          </a:p>
        </p:txBody>
      </p:sp>
    </p:spTree>
    <p:extLst>
      <p:ext uri="{BB962C8B-B14F-4D97-AF65-F5344CB8AC3E}">
        <p14:creationId xmlns:p14="http://schemas.microsoft.com/office/powerpoint/2010/main" val="3237832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aseline="0" dirty="0"/>
              <a:t>2020 m. vienas kandidatas neišlaikė anglų kalbos, aštuoni matematikos</a:t>
            </a:r>
            <a:r>
              <a:rPr lang="en-CA" baseline="0" dirty="0"/>
              <a:t> (</a:t>
            </a:r>
            <a:r>
              <a:rPr lang="lt-LT" baseline="0" dirty="0"/>
              <a:t>t.</a:t>
            </a:r>
            <a:r>
              <a:rPr lang="en-US" baseline="0" dirty="0"/>
              <a:t> </a:t>
            </a:r>
            <a:r>
              <a:rPr lang="lt-LT" baseline="0" dirty="0"/>
              <a:t>y. </a:t>
            </a:r>
            <a:r>
              <a:rPr lang="en-CA" baseline="0" dirty="0" err="1"/>
              <a:t>apie</a:t>
            </a:r>
            <a:r>
              <a:rPr lang="en-CA" baseline="0" dirty="0"/>
              <a:t> 17 proc. </a:t>
            </a:r>
            <a:r>
              <a:rPr lang="en-CA" baseline="0" dirty="0" err="1"/>
              <a:t>laikiusi</a:t>
            </a:r>
            <a:r>
              <a:rPr lang="lt-LT" baseline="0" dirty="0"/>
              <a:t>ų (šalyje apie 30 proc.)</a:t>
            </a:r>
            <a:r>
              <a:rPr lang="en-CA" baseline="0" dirty="0"/>
              <a:t>)</a:t>
            </a:r>
            <a:r>
              <a:rPr lang="lt-LT" baseline="0" dirty="0"/>
              <a:t>; 2021 m. vienas neišlaikė geografijos VBE, du neišlaikė matematikos VBE, penki – lietuvių kalbos ir literatūros</a:t>
            </a:r>
            <a:r>
              <a:rPr lang="en-US" baseline="0" dirty="0"/>
              <a:t>; 2022 m. </a:t>
            </a:r>
            <a:r>
              <a:rPr lang="lt-LT" baseline="0" dirty="0"/>
              <a:t>2</a:t>
            </a:r>
            <a:r>
              <a:rPr lang="en-US" baseline="0" dirty="0"/>
              <a:t> </a:t>
            </a:r>
            <a:r>
              <a:rPr lang="en-US" baseline="0" dirty="0" err="1"/>
              <a:t>nei</a:t>
            </a:r>
            <a:r>
              <a:rPr lang="lt-LT" baseline="0" dirty="0" err="1"/>
              <a:t>šlaikė</a:t>
            </a:r>
            <a:r>
              <a:rPr lang="lt-LT" baseline="0" dirty="0"/>
              <a:t> anglų kalbos VBE,  10 neišlaikė matematikos VBE (</a:t>
            </a:r>
            <a:r>
              <a:rPr lang="lt-LT" baseline="0" dirty="0" err="1"/>
              <a:t>t.y</a:t>
            </a:r>
            <a:r>
              <a:rPr lang="lt-LT" baseline="0" dirty="0"/>
              <a:t>. 16,9 proc. laikiusiųjų (šalyje 35,4 proc.), 14 neišlaikė LKL VBE. </a:t>
            </a:r>
            <a:r>
              <a:rPr lang="lt-LT" dirty="0"/>
              <a:t>Pastaruosius keletą metų </a:t>
            </a:r>
            <a:r>
              <a:rPr lang="lt-LT" baseline="0" dirty="0"/>
              <a:t>neišlaikiusiųjų LKL VBE mažėjo (</a:t>
            </a:r>
            <a:r>
              <a:rPr lang="lt-LT" dirty="0"/>
              <a:t>2018 m. didžiąją</a:t>
            </a:r>
            <a:r>
              <a:rPr lang="lt-LT" baseline="0" dirty="0"/>
              <a:t> dalį  neišlaikiusiųjų sudarė abiturientai, neišlaikę </a:t>
            </a:r>
            <a:r>
              <a:rPr lang="lt-LT" dirty="0"/>
              <a:t>LKL</a:t>
            </a:r>
            <a:r>
              <a:rPr lang="lt-LT" baseline="0" dirty="0"/>
              <a:t>)</a:t>
            </a:r>
            <a:r>
              <a:rPr lang="en-CA" baseline="0" dirty="0"/>
              <a:t>: </a:t>
            </a:r>
            <a:r>
              <a:rPr lang="lt-LT" sz="1200" kern="1200" dirty="0">
                <a:solidFill>
                  <a:schemeClr val="tx1"/>
                </a:solidFill>
                <a:effectLst/>
                <a:latin typeface="Arial" charset="0"/>
                <a:ea typeface="+mn-ea"/>
                <a:cs typeface="+mn-cs"/>
              </a:rPr>
              <a:t>2018 m. – 21%</a:t>
            </a:r>
            <a:r>
              <a:rPr lang="en-CA" sz="1200" kern="1200" dirty="0">
                <a:solidFill>
                  <a:schemeClr val="tx1"/>
                </a:solidFill>
                <a:effectLst/>
                <a:latin typeface="Arial" charset="0"/>
                <a:ea typeface="+mn-ea"/>
                <a:cs typeface="+mn-cs"/>
              </a:rPr>
              <a:t>,</a:t>
            </a:r>
            <a:r>
              <a:rPr lang="en-CA" sz="1200" kern="1200" baseline="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2019 m. – 8,1</a:t>
            </a:r>
            <a:r>
              <a:rPr lang="en-CA" sz="1200" kern="1200" dirty="0">
                <a:solidFill>
                  <a:schemeClr val="tx1"/>
                </a:solidFill>
                <a:effectLst/>
                <a:latin typeface="Arial" charset="0"/>
                <a:ea typeface="+mn-ea"/>
                <a:cs typeface="+mn-cs"/>
              </a:rPr>
              <a:t>%</a:t>
            </a:r>
            <a:r>
              <a:rPr lang="lt-LT" sz="1200" kern="1200" dirty="0">
                <a:solidFill>
                  <a:schemeClr val="tx1"/>
                </a:solidFill>
                <a:effectLst/>
                <a:latin typeface="Arial" charset="0"/>
                <a:ea typeface="+mn-ea"/>
                <a:cs typeface="+mn-cs"/>
              </a:rPr>
              <a:t>)</a:t>
            </a:r>
            <a:r>
              <a:rPr lang="en-CA" sz="1200" kern="1200" dirty="0">
                <a:solidFill>
                  <a:schemeClr val="tx1"/>
                </a:solidFill>
                <a:effectLst/>
                <a:latin typeface="Arial" charset="0"/>
                <a:ea typeface="+mn-ea"/>
                <a:cs typeface="+mn-cs"/>
              </a:rPr>
              <a:t>.</a:t>
            </a:r>
            <a:r>
              <a:rPr lang="lt-LT" sz="1200" kern="1200" dirty="0">
                <a:solidFill>
                  <a:schemeClr val="tx1"/>
                </a:solidFill>
                <a:effectLst/>
                <a:latin typeface="Arial" charset="0"/>
                <a:ea typeface="+mn-ea"/>
                <a:cs typeface="+mn-cs"/>
              </a:rPr>
              <a:t> 2020 m. šio egzamino </a:t>
            </a:r>
            <a:r>
              <a:rPr lang="en-CA" sz="1200" kern="1200" dirty="0" err="1">
                <a:solidFill>
                  <a:schemeClr val="tx1"/>
                </a:solidFill>
                <a:effectLst/>
                <a:latin typeface="Arial" charset="0"/>
                <a:ea typeface="+mn-ea"/>
                <a:cs typeface="+mn-cs"/>
              </a:rPr>
              <a:t>rezultatai</a:t>
            </a:r>
            <a:r>
              <a:rPr lang="en-CA" sz="1200" kern="120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buvo </a:t>
            </a:r>
            <a:r>
              <a:rPr lang="en-CA" sz="1200" kern="1200" dirty="0" err="1">
                <a:solidFill>
                  <a:schemeClr val="tx1"/>
                </a:solidFill>
                <a:effectLst/>
                <a:latin typeface="Arial" charset="0"/>
                <a:ea typeface="+mn-ea"/>
                <a:cs typeface="+mn-cs"/>
              </a:rPr>
              <a:t>itin</a:t>
            </a:r>
            <a:r>
              <a:rPr lang="en-CA" sz="1200" kern="1200" baseline="0" dirty="0">
                <a:solidFill>
                  <a:schemeClr val="tx1"/>
                </a:solidFill>
                <a:effectLst/>
                <a:latin typeface="Arial" charset="0"/>
                <a:ea typeface="+mn-ea"/>
                <a:cs typeface="+mn-cs"/>
              </a:rPr>
              <a:t> </a:t>
            </a:r>
            <a:r>
              <a:rPr lang="en-CA" sz="1200" kern="1200" baseline="0" dirty="0" err="1">
                <a:solidFill>
                  <a:schemeClr val="tx1"/>
                </a:solidFill>
                <a:effectLst/>
                <a:latin typeface="Arial" charset="0"/>
                <a:ea typeface="+mn-ea"/>
                <a:cs typeface="+mn-cs"/>
              </a:rPr>
              <a:t>prasti</a:t>
            </a:r>
            <a:r>
              <a:rPr lang="en-CA" sz="1200" kern="1200" baseline="0" dirty="0">
                <a:solidFill>
                  <a:schemeClr val="tx1"/>
                </a:solidFill>
                <a:effectLst/>
                <a:latin typeface="Arial" charset="0"/>
                <a:ea typeface="+mn-ea"/>
                <a:cs typeface="+mn-cs"/>
              </a:rPr>
              <a:t>: LKL VBE </a:t>
            </a:r>
            <a:r>
              <a:rPr lang="en-CA" sz="1200" kern="1200" baseline="0" dirty="0" err="1">
                <a:solidFill>
                  <a:schemeClr val="tx1"/>
                </a:solidFill>
                <a:effectLst/>
                <a:latin typeface="Arial" charset="0"/>
                <a:ea typeface="+mn-ea"/>
                <a:cs typeface="+mn-cs"/>
              </a:rPr>
              <a:t>nei</a:t>
            </a:r>
            <a:r>
              <a:rPr lang="lt-LT" sz="1200" kern="1200" baseline="0" dirty="0" err="1">
                <a:solidFill>
                  <a:schemeClr val="tx1"/>
                </a:solidFill>
                <a:effectLst/>
                <a:latin typeface="Arial" charset="0"/>
                <a:ea typeface="+mn-ea"/>
                <a:cs typeface="+mn-cs"/>
              </a:rPr>
              <a:t>šlaikė</a:t>
            </a:r>
            <a:r>
              <a:rPr lang="en-CA" sz="1200" kern="1200" baseline="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30 proc. laikiusių</a:t>
            </a:r>
            <a:r>
              <a:rPr lang="lt-LT" sz="1200" kern="1200" baseline="0" dirty="0">
                <a:solidFill>
                  <a:schemeClr val="tx1"/>
                </a:solidFill>
                <a:effectLst/>
                <a:latin typeface="Arial" charset="0"/>
                <a:ea typeface="+mn-ea"/>
                <a:cs typeface="+mn-cs"/>
              </a:rPr>
              <a:t> šį egzaminą</a:t>
            </a:r>
            <a:r>
              <a:rPr lang="lt-LT" baseline="0" dirty="0"/>
              <a:t>. 2021 m. šio egzamino neišlaikė 11,9 proc., 2022 m.  - 22,4 proc. laikiusiųjų. Šalies mastu šio egzamino 2022 m. neišlaikė 8 proc. laikiusiųjų (2018, 2019 m. – po 9 </a:t>
            </a:r>
            <a:r>
              <a:rPr lang="en-CA" baseline="0" dirty="0"/>
              <a:t>%</a:t>
            </a:r>
            <a:r>
              <a:rPr lang="lt-LT" baseline="0" dirty="0"/>
              <a:t>, 2020 m. 11</a:t>
            </a:r>
            <a:r>
              <a:rPr lang="en-CA" baseline="0" dirty="0"/>
              <a:t> %</a:t>
            </a:r>
            <a:r>
              <a:rPr lang="lt-LT" baseline="0" dirty="0"/>
              <a:t> </a:t>
            </a:r>
            <a:r>
              <a:rPr lang="lt-LT" baseline="0" dirty="0" err="1"/>
              <a:t>laikiusiujų</a:t>
            </a:r>
            <a:r>
              <a:rPr lang="lt-LT" baseline="0" dirty="0"/>
              <a:t>, 2021 m. – 8,6 proc. ).</a:t>
            </a:r>
          </a:p>
          <a:p>
            <a:pPr marL="0" marR="0" indent="0" algn="l" defTabSz="914400" rtl="0" eaLnBrk="0" fontAlgn="base" latinLnBrk="0" hangingPunct="0">
              <a:lnSpc>
                <a:spcPct val="100000"/>
              </a:lnSpc>
              <a:spcBef>
                <a:spcPct val="30000"/>
              </a:spcBef>
              <a:spcAft>
                <a:spcPct val="0"/>
              </a:spcAft>
              <a:buClrTx/>
              <a:buSzTx/>
              <a:buFontTx/>
              <a:buNone/>
              <a:tabLst/>
              <a:defRPr/>
            </a:pPr>
            <a:r>
              <a:rPr lang="lt-LT" dirty="0"/>
              <a:t>Iš viso 100 balų buvo įvertinti </a:t>
            </a:r>
            <a:r>
              <a:rPr lang="en-US" dirty="0"/>
              <a:t>6</a:t>
            </a:r>
            <a:r>
              <a:rPr lang="lt-LT" dirty="0"/>
              <a:t> </a:t>
            </a:r>
            <a:r>
              <a:rPr lang="lt-LT" dirty="0" err="1"/>
              <a:t>darb</a:t>
            </a:r>
            <a:r>
              <a:rPr lang="en-US" dirty="0"/>
              <a:t>ai: 1 – </a:t>
            </a:r>
            <a:r>
              <a:rPr lang="en-US" dirty="0" err="1"/>
              <a:t>i</a:t>
            </a:r>
            <a:r>
              <a:rPr lang="lt-LT" dirty="0"/>
              <a:t>š anglų, 3 – iš rusų (užsienio), 1 – iš matematikos, 1 – iš fizikos (</a:t>
            </a:r>
            <a:r>
              <a:rPr lang="en-US" dirty="0"/>
              <a:t>2021 m. – 1</a:t>
            </a:r>
            <a:r>
              <a:rPr lang="lt-LT" dirty="0"/>
              <a:t>1</a:t>
            </a:r>
            <a:r>
              <a:rPr lang="en-US" dirty="0"/>
              <a:t> </a:t>
            </a:r>
            <a:r>
              <a:rPr lang="en-US" dirty="0" err="1"/>
              <a:t>darb</a:t>
            </a:r>
            <a:r>
              <a:rPr lang="lt-LT" dirty="0"/>
              <a:t>ų: 2 iš lietuvių kalbos ir literatūros, 1 iš matematikos, 1 iš anglų ir 7 iš rusų kalbos (užsienio)). </a:t>
            </a:r>
            <a:r>
              <a:rPr lang="lt-LT" baseline="0" dirty="0"/>
              <a:t>TVPMC abiturientai pelnė po 1 šimtuką iš matematikos, iš informacinių technologijų,  iš fizikos, anglų ir rusų (užsienio) (2021 m. – 1 iš anglų kalbos, 1 iš lietuvių kalbos ir literatūros, 5 iš rusų kalbos).</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3</a:t>
            </a:fld>
            <a:endParaRPr lang="lt-LT"/>
          </a:p>
        </p:txBody>
      </p:sp>
    </p:spTree>
    <p:extLst>
      <p:ext uri="{BB962C8B-B14F-4D97-AF65-F5344CB8AC3E}">
        <p14:creationId xmlns:p14="http://schemas.microsoft.com/office/powerpoint/2010/main" val="1659072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kaidrės vaizdo vietos rezervavimo ženklas 1"/>
          <p:cNvSpPr>
            <a:spLocks noGrp="1" noRot="1" noChangeAspect="1" noTextEdit="1"/>
          </p:cNvSpPr>
          <p:nvPr>
            <p:ph type="sldImg"/>
          </p:nvPr>
        </p:nvSpPr>
        <p:spPr>
          <a:ln/>
        </p:spPr>
      </p:sp>
      <p:sp>
        <p:nvSpPr>
          <p:cNvPr id="35843" name="Pastabų vietos rezervavimo ženklas 2"/>
          <p:cNvSpPr>
            <a:spLocks noGrp="1"/>
          </p:cNvSpPr>
          <p:nvPr>
            <p:ph type="body" idx="1"/>
          </p:nvPr>
        </p:nvSpPr>
        <p:spPr>
          <a:noFill/>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lt-LT" altLang="lt-LT" baseline="0" dirty="0"/>
              <a:t>Bendras</a:t>
            </a:r>
            <a:r>
              <a:rPr lang="lt-LT" altLang="lt-LT" dirty="0"/>
              <a:t> LKL VBE pasirinkimas</a:t>
            </a:r>
            <a:r>
              <a:rPr lang="lt-LT" altLang="lt-LT" baseline="0" dirty="0"/>
              <a:t>: 2018 m. - 50%, 2019 m. – 44,6%. </a:t>
            </a:r>
            <a:r>
              <a:rPr lang="en-CA" altLang="lt-LT" baseline="0" dirty="0"/>
              <a:t>2020 m.</a:t>
            </a:r>
            <a:r>
              <a:rPr lang="lt-LT" altLang="lt-LT" baseline="0" dirty="0"/>
              <a:t> </a:t>
            </a:r>
            <a:r>
              <a:rPr lang="en-CA" altLang="lt-LT" baseline="0" dirty="0"/>
              <a:t> </a:t>
            </a:r>
            <a:r>
              <a:rPr lang="en-CA" altLang="lt-LT" baseline="0" dirty="0" err="1"/>
              <a:t>pasirinkusi</a:t>
            </a:r>
            <a:r>
              <a:rPr lang="lt-LT" altLang="lt-LT" baseline="0" dirty="0"/>
              <a:t>ų dalis Visagine ūgtelėjo iki 56</a:t>
            </a:r>
            <a:r>
              <a:rPr lang="lt-LT" altLang="lt-LT" dirty="0"/>
              <a:t>%. 2021 m. – </a:t>
            </a:r>
            <a:r>
              <a:rPr lang="en-US" altLang="lt-LT" dirty="0"/>
              <a:t>58,9 proc.</a:t>
            </a:r>
            <a:r>
              <a:rPr lang="lt-LT" altLang="lt-LT" dirty="0"/>
              <a:t>, 2022 m. 66 proc.</a:t>
            </a:r>
          </a:p>
          <a:p>
            <a:pPr marL="0" marR="0" indent="0" algn="l" defTabSz="914400" rtl="0" eaLnBrk="0" fontAlgn="base" latinLnBrk="0" hangingPunct="0">
              <a:lnSpc>
                <a:spcPct val="100000"/>
              </a:lnSpc>
              <a:spcBef>
                <a:spcPct val="30000"/>
              </a:spcBef>
              <a:spcAft>
                <a:spcPct val="0"/>
              </a:spcAft>
              <a:buClrTx/>
              <a:buSzTx/>
              <a:buFontTx/>
              <a:buNone/>
              <a:tabLst/>
              <a:defRPr/>
            </a:pPr>
            <a:r>
              <a:rPr lang="lt-LT" altLang="lt-LT" baseline="0" dirty="0"/>
              <a:t>Šalies mastu šio egzamino pasirinkimas taip pat auga: 2018 m. – 59%, 2019 m. – 60%, 2020 m. - 61</a:t>
            </a:r>
            <a:r>
              <a:rPr lang="lt-LT" altLang="lt-LT" dirty="0"/>
              <a:t>%, 2021 m. – apie 62 proc., 2022 m.  - apie 63,2 proc.</a:t>
            </a:r>
          </a:p>
        </p:txBody>
      </p:sp>
      <p:sp>
        <p:nvSpPr>
          <p:cNvPr id="35844" name="Skaidrės numerio vietos rezervavimo ženklas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F43112C-88A9-40AC-B10C-862F9F6F8687}" type="slidenum">
              <a:rPr lang="lt-LT" altLang="lt-LT" smtClean="0"/>
              <a:pPr eaLnBrk="1" hangingPunct="1">
                <a:spcBef>
                  <a:spcPct val="0"/>
                </a:spcBef>
              </a:pPr>
              <a:t>4</a:t>
            </a:fld>
            <a:endParaRPr lang="lt-LT" altLang="lt-LT"/>
          </a:p>
        </p:txBody>
      </p:sp>
      <p:sp>
        <p:nvSpPr>
          <p:cNvPr id="35845" name="Antraštės vietos rezervavimo ženklas 4"/>
          <p:cNvSpPr>
            <a:spLocks noGrp="1"/>
          </p:cNvSpPr>
          <p:nvPr>
            <p:ph type="hdr" sz="quarter"/>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lt-LT" altLang="lt-LT"/>
              <a:t>VBE statistika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Nuo 2017 m. iki 2019 m. pagrindiniu lygmeniu </a:t>
            </a:r>
            <a:r>
              <a:rPr lang="lt-LT" b="1" dirty="0"/>
              <a:t>LKL VBE </a:t>
            </a:r>
            <a:r>
              <a:rPr lang="lt-LT" dirty="0"/>
              <a:t>išlaikiusiųjų dalis </a:t>
            </a:r>
            <a:r>
              <a:rPr lang="lt-LT" baseline="0" dirty="0"/>
              <a:t>didėjo: </a:t>
            </a:r>
            <a:r>
              <a:rPr lang="lt-LT" dirty="0"/>
              <a:t>24% - 2017 m., 44% -</a:t>
            </a:r>
            <a:r>
              <a:rPr lang="lt-LT" baseline="0" dirty="0"/>
              <a:t> 2018 m., 49% - 2019 m. 2020 m. tokių buvo 34</a:t>
            </a:r>
            <a:r>
              <a:rPr lang="lt-LT" dirty="0"/>
              <a:t>%, 2021 m. - 36</a:t>
            </a:r>
            <a:r>
              <a:rPr lang="lt-LT" sz="1800" dirty="0">
                <a:solidFill>
                  <a:srgbClr val="FF0000"/>
                </a:solidFill>
                <a:effectLst/>
                <a:latin typeface="Times New Roman" panose="02020603050405020304" pitchFamily="18" charset="0"/>
                <a:ea typeface="Times New Roman" panose="02020603050405020304" pitchFamily="18" charset="0"/>
              </a:rPr>
              <a:t>% </a:t>
            </a:r>
            <a:r>
              <a:rPr lang="lt-LT" baseline="0" dirty="0"/>
              <a:t> (šalies mastu atitinkamai pagal metus 38</a:t>
            </a:r>
            <a:r>
              <a:rPr lang="lt-LT" dirty="0"/>
              <a:t>%,</a:t>
            </a:r>
            <a:r>
              <a:rPr lang="lt-LT" baseline="0" dirty="0"/>
              <a:t> 47</a:t>
            </a:r>
            <a:r>
              <a:rPr lang="lt-LT" dirty="0"/>
              <a:t>%</a:t>
            </a:r>
            <a:r>
              <a:rPr lang="lt-LT" baseline="0" dirty="0"/>
              <a:t>, 47</a:t>
            </a:r>
            <a:r>
              <a:rPr lang="lt-LT" dirty="0"/>
              <a:t>%</a:t>
            </a:r>
            <a:r>
              <a:rPr lang="lt-LT" baseline="0" dirty="0"/>
              <a:t>, 43</a:t>
            </a:r>
            <a:r>
              <a:rPr lang="lt-LT" dirty="0"/>
              <a:t>%, 43</a:t>
            </a:r>
            <a:r>
              <a:rPr lang="lt-LT" sz="1800" dirty="0">
                <a:solidFill>
                  <a:srgbClr val="FF0000"/>
                </a:solidFill>
                <a:effectLst/>
                <a:latin typeface="Times New Roman" panose="02020603050405020304" pitchFamily="18" charset="0"/>
                <a:ea typeface="Times New Roman" panose="02020603050405020304" pitchFamily="18" charset="0"/>
              </a:rPr>
              <a:t>% </a:t>
            </a:r>
            <a:r>
              <a:rPr lang="lt-LT" dirty="0"/>
              <a:t>). </a:t>
            </a:r>
            <a:r>
              <a:rPr lang="en-US" dirty="0" err="1"/>
              <a:t>Tuo</a:t>
            </a:r>
            <a:r>
              <a:rPr lang="en-US" dirty="0"/>
              <a:t> </a:t>
            </a:r>
            <a:r>
              <a:rPr lang="en-US" dirty="0" err="1"/>
              <a:t>tarpu</a:t>
            </a:r>
            <a:r>
              <a:rPr lang="en-US" dirty="0"/>
              <a:t> 2022 m. </a:t>
            </a:r>
            <a:r>
              <a:rPr lang="lt-LT" dirty="0"/>
              <a:t>ši dalis Visagino BU mokyklose sudarė 26,5 </a:t>
            </a:r>
            <a:r>
              <a:rPr lang="en-US" dirty="0"/>
              <a:t>% (</a:t>
            </a:r>
            <a:r>
              <a:rPr lang="lt-LT" dirty="0"/>
              <a:t>šalyje – 45,1 </a:t>
            </a:r>
            <a:r>
              <a:rPr lang="en-US" dirty="0"/>
              <a:t>%). </a:t>
            </a:r>
            <a:r>
              <a:rPr lang="lt-LT" dirty="0"/>
              <a:t>Per 2017-2019 m. išlaikiusių</a:t>
            </a:r>
            <a:r>
              <a:rPr lang="lt-LT" baseline="0" dirty="0"/>
              <a:t> </a:t>
            </a:r>
            <a:r>
              <a:rPr lang="lt-LT" baseline="0" dirty="0" err="1"/>
              <a:t>aukštesn</a:t>
            </a:r>
            <a:r>
              <a:rPr lang="lt-LT" baseline="0" dirty="0"/>
              <a:t>. lygmeniu dalis tiek savivaldybės, tiek šalies mastu išaugo ~5 kartus (nors mūsų savivaldybės mokyklų rezultatai šiuo atžvilgiu buvo mažesni dukart). 2020 m. šalies mastu tokių buvo apie 10</a:t>
            </a:r>
            <a:r>
              <a:rPr lang="lt-LT" dirty="0"/>
              <a:t>%, tačiau nei vienas Visagino gimnazijų kandidatas nepasiekė</a:t>
            </a:r>
            <a:r>
              <a:rPr lang="lt-LT" baseline="0" dirty="0"/>
              <a:t> šio lygio. 2021 m. </a:t>
            </a:r>
            <a:r>
              <a:rPr lang="en-US" baseline="0" dirty="0" err="1"/>
              <a:t>ir</a:t>
            </a:r>
            <a:r>
              <a:rPr lang="en-US" baseline="0" dirty="0"/>
              <a:t> 2022 m.</a:t>
            </a:r>
            <a:r>
              <a:rPr lang="lt-LT" baseline="0" dirty="0"/>
              <a:t> rezultatai šiek tiek geresni: nemaža aukščiausiu lygmeniu išlaikiusiųjų dalis (nors ir beveik per pusę mažesnė, nei respublikos mastu).  Tačiau vis dar nemaža dalis </a:t>
            </a:r>
            <a:r>
              <a:rPr lang="en-US" baseline="0" dirty="0"/>
              <a:t>2021 m. </a:t>
            </a:r>
            <a:r>
              <a:rPr lang="lt-LT" baseline="0" dirty="0"/>
              <a:t>(45 proc.) išlaikė tik patenkinamuoju lygiu (respublikoje 34,4 proc.)</a:t>
            </a:r>
            <a:r>
              <a:rPr lang="en-US" baseline="0" dirty="0"/>
              <a:t>; 2022 m. ne</a:t>
            </a:r>
            <a:r>
              <a:rPr lang="lt-LT" baseline="0" dirty="0"/>
              <a:t>ž</a:t>
            </a:r>
            <a:r>
              <a:rPr lang="en-US" baseline="0" dirty="0" err="1"/>
              <a:t>enkliai</a:t>
            </a:r>
            <a:r>
              <a:rPr lang="lt-LT" baseline="0" dirty="0"/>
              <a:t>, bet tokių dalis sumažėjo:</a:t>
            </a:r>
            <a:r>
              <a:rPr lang="en-US" baseline="0" dirty="0"/>
              <a:t> </a:t>
            </a:r>
            <a:r>
              <a:rPr lang="en-US" baseline="0" dirty="0" err="1"/>
              <a:t>atitinkamai</a:t>
            </a:r>
            <a:r>
              <a:rPr lang="en-US" baseline="0" dirty="0"/>
              <a:t> 41,2 proc. (31,8 proc.)</a:t>
            </a:r>
            <a:endParaRPr lang="lt-LT" dirty="0"/>
          </a:p>
          <a:p>
            <a:r>
              <a:rPr lang="lt-LT" b="1" dirty="0"/>
              <a:t>Anglų kalbos </a:t>
            </a:r>
            <a:r>
              <a:rPr lang="lt-LT" dirty="0"/>
              <a:t>egzamino</a:t>
            </a:r>
            <a:r>
              <a:rPr lang="lt-LT" baseline="0" dirty="0"/>
              <a:t> rezultatai 202</a:t>
            </a:r>
            <a:r>
              <a:rPr lang="en-US" baseline="0" dirty="0"/>
              <a:t>2</a:t>
            </a:r>
            <a:r>
              <a:rPr lang="lt-LT" baseline="0" dirty="0"/>
              <a:t> m. gan neblogi</a:t>
            </a:r>
            <a:r>
              <a:rPr lang="lt-LT" dirty="0"/>
              <a:t>. </a:t>
            </a:r>
            <a:r>
              <a:rPr lang="lt-LT" baseline="0" dirty="0"/>
              <a:t>2020 m. 54% laikiusiųjų anglų k. egzaminą išlaikė pagrindiniu lygmeniu, 2021 m. - 48%</a:t>
            </a:r>
            <a:r>
              <a:rPr lang="en-US" baseline="0" dirty="0"/>
              <a:t>, 2022 m. - </a:t>
            </a:r>
            <a:r>
              <a:rPr lang="lt-LT" baseline="0" dirty="0"/>
              <a:t> 61,2 proc. </a:t>
            </a:r>
            <a:r>
              <a:rPr lang="en-CA" baseline="0" dirty="0"/>
              <a:t>(</a:t>
            </a:r>
            <a:r>
              <a:rPr lang="lt-LT" baseline="0" dirty="0"/>
              <a:t>šalyje atitinkamai 49</a:t>
            </a:r>
            <a:r>
              <a:rPr lang="en-CA" baseline="0" dirty="0"/>
              <a:t>%</a:t>
            </a:r>
            <a:r>
              <a:rPr lang="lt-LT" baseline="0" dirty="0"/>
              <a:t> , 54% ir 59,3 proc.</a:t>
            </a:r>
            <a:r>
              <a:rPr lang="en-CA" baseline="0" dirty="0"/>
              <a:t>)</a:t>
            </a:r>
            <a:r>
              <a:rPr lang="lt-LT" baseline="0" dirty="0"/>
              <a:t>.  Tačiau, vertinant išlaikiusiųjų aukštesniuoju lygmeniu dalį ir įvertinimo vidurkį, rezultatai prasčiausi per 5 metus.</a:t>
            </a:r>
          </a:p>
          <a:p>
            <a:r>
              <a:rPr lang="lt-LT" dirty="0"/>
              <a:t>Nors </a:t>
            </a:r>
            <a:r>
              <a:rPr lang="lt-LT" b="1" dirty="0"/>
              <a:t>rusų (užsienio) kalbos </a:t>
            </a:r>
            <a:r>
              <a:rPr lang="lt-LT" dirty="0"/>
              <a:t>VBE rezultatai pakankamai </a:t>
            </a:r>
            <a:r>
              <a:rPr lang="en-CA" dirty="0" err="1"/>
              <a:t>geri</a:t>
            </a:r>
            <a:r>
              <a:rPr lang="lt-LT" dirty="0"/>
              <a:t> (</a:t>
            </a:r>
            <a:r>
              <a:rPr lang="en-CA" dirty="0" err="1"/>
              <a:t>jau</a:t>
            </a:r>
            <a:r>
              <a:rPr lang="en-CA" dirty="0"/>
              <a:t> </a:t>
            </a:r>
            <a:r>
              <a:rPr lang="en-CA" dirty="0" err="1"/>
              <a:t>eil</a:t>
            </a:r>
            <a:r>
              <a:rPr lang="lt-LT" dirty="0"/>
              <a:t>ę</a:t>
            </a:r>
            <a:r>
              <a:rPr lang="lt-LT" baseline="0" dirty="0"/>
              <a:t> metų</a:t>
            </a:r>
            <a:r>
              <a:rPr lang="lt-LT" dirty="0"/>
              <a:t> šis egzaminas laikomas beveik vien tik pagrindiniu ir aukštesniuoju lygmeniu), tačiau 202</a:t>
            </a:r>
            <a:r>
              <a:rPr lang="en-US" dirty="0"/>
              <a:t>2</a:t>
            </a:r>
            <a:r>
              <a:rPr lang="lt-LT" dirty="0"/>
              <a:t> m. jie prastesni, nei 202</a:t>
            </a:r>
            <a:r>
              <a:rPr lang="en-US" dirty="0"/>
              <a:t>1</a:t>
            </a:r>
            <a:r>
              <a:rPr lang="lt-LT" dirty="0"/>
              <a:t> m. (prasčiausi per 5 metus).</a:t>
            </a:r>
          </a:p>
          <a:p>
            <a:pPr marL="0" marR="0" indent="0" algn="l" defTabSz="914400" rtl="0" eaLnBrk="0" fontAlgn="base" latinLnBrk="0" hangingPunct="0">
              <a:lnSpc>
                <a:spcPct val="100000"/>
              </a:lnSpc>
              <a:spcBef>
                <a:spcPct val="30000"/>
              </a:spcBef>
              <a:spcAft>
                <a:spcPct val="0"/>
              </a:spcAft>
              <a:buClrTx/>
              <a:buSzTx/>
              <a:buFontTx/>
              <a:buNone/>
              <a:tabLst/>
              <a:defRPr/>
            </a:pPr>
            <a:r>
              <a:rPr lang="lt-LT" b="1" baseline="0" dirty="0"/>
              <a:t>Vokiečių kalbos </a:t>
            </a:r>
            <a:r>
              <a:rPr lang="lt-LT" baseline="0" dirty="0"/>
              <a:t>VBE 2021 m. laikė tik penki</a:t>
            </a:r>
            <a:r>
              <a:rPr lang="en-US" baseline="0" dirty="0"/>
              <a:t> </a:t>
            </a:r>
            <a:r>
              <a:rPr lang="lt-LT" baseline="0" dirty="0" err="1"/>
              <a:t>abiturienta</a:t>
            </a:r>
            <a:r>
              <a:rPr lang="en-US" baseline="0" dirty="0" err="1"/>
              <a:t>i</a:t>
            </a:r>
            <a:r>
              <a:rPr lang="lt-LT" baseline="0" dirty="0"/>
              <a:t> (iš vienos gimnazijos), ir </a:t>
            </a:r>
            <a:r>
              <a:rPr lang="en-US" baseline="0" dirty="0"/>
              <a:t>du </a:t>
            </a:r>
            <a:r>
              <a:rPr lang="en-US" baseline="0" dirty="0" err="1"/>
              <a:t>i</a:t>
            </a:r>
            <a:r>
              <a:rPr lang="lt-LT" baseline="0" dirty="0"/>
              <a:t>š jų išlaikė jį </a:t>
            </a:r>
            <a:r>
              <a:rPr lang="lt-LT" baseline="0" dirty="0" err="1"/>
              <a:t>pagr</a:t>
            </a:r>
            <a:r>
              <a:rPr lang="lt-LT" baseline="0" dirty="0"/>
              <a:t>. lygmeniu.</a:t>
            </a:r>
          </a:p>
          <a:p>
            <a:pPr marL="0" marR="0" lvl="0" indent="0" algn="l" defTabSz="914400" rtl="0" eaLnBrk="0" fontAlgn="base" latinLnBrk="0" hangingPunct="0">
              <a:lnSpc>
                <a:spcPct val="100000"/>
              </a:lnSpc>
              <a:spcBef>
                <a:spcPct val="30000"/>
              </a:spcBef>
              <a:spcAft>
                <a:spcPct val="0"/>
              </a:spcAft>
              <a:buClrTx/>
              <a:buSzTx/>
              <a:buFontTx/>
              <a:buNone/>
              <a:tabLst/>
              <a:defRPr/>
            </a:pPr>
            <a:r>
              <a:rPr lang="lt-LT" baseline="0" dirty="0">
                <a:solidFill>
                  <a:schemeClr val="bg1"/>
                </a:solidFill>
              </a:rPr>
              <a:t>2021 m. </a:t>
            </a:r>
            <a:r>
              <a:rPr lang="lt-LT" b="1" dirty="0"/>
              <a:t>IT</a:t>
            </a:r>
            <a:r>
              <a:rPr lang="lt-LT" dirty="0"/>
              <a:t> </a:t>
            </a:r>
            <a:r>
              <a:rPr lang="lt-LT" b="1" dirty="0"/>
              <a:t>VBE</a:t>
            </a:r>
            <a:r>
              <a:rPr lang="lt-LT" dirty="0"/>
              <a:t> </a:t>
            </a:r>
            <a:r>
              <a:rPr lang="lt-LT" baseline="0" dirty="0">
                <a:solidFill>
                  <a:schemeClr val="bg1"/>
                </a:solidFill>
              </a:rPr>
              <a:t>rezultatai n</a:t>
            </a:r>
            <a:r>
              <a:rPr lang="en-US" baseline="0" dirty="0" err="1">
                <a:solidFill>
                  <a:schemeClr val="bg1"/>
                </a:solidFill>
              </a:rPr>
              <a:t>ebuvo</a:t>
            </a:r>
            <a:r>
              <a:rPr lang="lt-LT" baseline="0" dirty="0">
                <a:solidFill>
                  <a:schemeClr val="bg1"/>
                </a:solidFill>
              </a:rPr>
              <a:t> prasti: dauguma išlaikė </a:t>
            </a:r>
            <a:r>
              <a:rPr lang="lt-LT" baseline="0" dirty="0" err="1">
                <a:solidFill>
                  <a:schemeClr val="bg1"/>
                </a:solidFill>
              </a:rPr>
              <a:t>pagr</a:t>
            </a:r>
            <a:r>
              <a:rPr lang="lt-LT" baseline="0" dirty="0">
                <a:solidFill>
                  <a:schemeClr val="bg1"/>
                </a:solidFill>
              </a:rPr>
              <a:t>. Ir </a:t>
            </a:r>
            <a:r>
              <a:rPr lang="lt-LT" baseline="0" dirty="0" err="1">
                <a:solidFill>
                  <a:schemeClr val="bg1"/>
                </a:solidFill>
              </a:rPr>
              <a:t>aukšt</a:t>
            </a:r>
            <a:r>
              <a:rPr lang="lt-LT" baseline="0" dirty="0">
                <a:solidFill>
                  <a:schemeClr val="bg1"/>
                </a:solidFill>
              </a:rPr>
              <a:t>. lygiu (</a:t>
            </a:r>
            <a:r>
              <a:rPr lang="en-US" baseline="0" dirty="0">
                <a:solidFill>
                  <a:schemeClr val="bg1"/>
                </a:solidFill>
              </a:rPr>
              <a:t>ta</a:t>
            </a:r>
            <a:r>
              <a:rPr lang="lt-LT" baseline="0" dirty="0" err="1">
                <a:solidFill>
                  <a:schemeClr val="bg1"/>
                </a:solidFill>
              </a:rPr>
              <a:t>čiau</a:t>
            </a:r>
            <a:r>
              <a:rPr lang="lt-LT" baseline="0" dirty="0">
                <a:solidFill>
                  <a:schemeClr val="bg1"/>
                </a:solidFill>
              </a:rPr>
              <a:t>, pažymėtina, kad laikė, palyginus, labai nedaug kandidatų ir tik vienos gimnazijos). </a:t>
            </a:r>
            <a:r>
              <a:rPr lang="en-US" baseline="0" dirty="0">
                <a:solidFill>
                  <a:schemeClr val="bg1"/>
                </a:solidFill>
              </a:rPr>
              <a:t>Ta</a:t>
            </a:r>
            <a:r>
              <a:rPr lang="lt-LT" baseline="0" dirty="0" err="1">
                <a:solidFill>
                  <a:schemeClr val="bg1"/>
                </a:solidFill>
              </a:rPr>
              <a:t>čiau</a:t>
            </a:r>
            <a:r>
              <a:rPr lang="lt-LT" baseline="0" dirty="0">
                <a:solidFill>
                  <a:schemeClr val="bg1"/>
                </a:solidFill>
              </a:rPr>
              <a:t> 2022 m. net 71,4 proc. išlaikė tik patenkinamuoju lygmeniu.</a:t>
            </a:r>
            <a:r>
              <a:rPr lang="en-US" baseline="0" dirty="0">
                <a:solidFill>
                  <a:schemeClr val="bg1"/>
                </a:solidFill>
              </a:rPr>
              <a:t> V</a:t>
            </a:r>
            <a:r>
              <a:rPr lang="lt-LT" baseline="0" dirty="0" err="1"/>
              <a:t>ertinant</a:t>
            </a:r>
            <a:r>
              <a:rPr lang="lt-LT" baseline="0" dirty="0"/>
              <a:t> išlaikiusiųjų aukštesniuoju lygmeniu dalį ir įvertinimo vidurkį, rezultatai prasčiausi per 5 metus.</a:t>
            </a:r>
          </a:p>
          <a:p>
            <a:endParaRPr lang="en-CA" baseline="0" dirty="0">
              <a:solidFill>
                <a:schemeClr val="bg1"/>
              </a:solidFill>
            </a:endParaRPr>
          </a:p>
          <a:p>
            <a:r>
              <a:rPr lang="lt-LT" dirty="0"/>
              <a:t>202</a:t>
            </a:r>
            <a:r>
              <a:rPr lang="en-US" dirty="0"/>
              <a:t>2</a:t>
            </a:r>
            <a:r>
              <a:rPr lang="lt-LT" dirty="0"/>
              <a:t> m. </a:t>
            </a:r>
            <a:r>
              <a:rPr lang="en-CA" dirty="0" err="1"/>
              <a:t>prast</a:t>
            </a:r>
            <a:r>
              <a:rPr lang="lt-LT" dirty="0" err="1"/>
              <a:t>esni</a:t>
            </a:r>
            <a:r>
              <a:rPr lang="en-CA" dirty="0"/>
              <a:t> </a:t>
            </a:r>
            <a:r>
              <a:rPr lang="en-CA" b="1" dirty="0" err="1"/>
              <a:t>matematikos</a:t>
            </a:r>
            <a:r>
              <a:rPr lang="en-CA" dirty="0"/>
              <a:t> </a:t>
            </a:r>
            <a:r>
              <a:rPr lang="en-CA" dirty="0" err="1"/>
              <a:t>laikymo</a:t>
            </a:r>
            <a:r>
              <a:rPr lang="en-CA" baseline="0" dirty="0"/>
              <a:t> </a:t>
            </a:r>
            <a:r>
              <a:rPr lang="en-CA" baseline="0" dirty="0" err="1"/>
              <a:t>rezultatai</a:t>
            </a:r>
            <a:r>
              <a:rPr lang="lt-LT" baseline="0" dirty="0"/>
              <a:t>: neišlaikė </a:t>
            </a:r>
            <a:r>
              <a:rPr lang="en-US" baseline="0" dirty="0" err="1"/>
              <a:t>beveik</a:t>
            </a:r>
            <a:r>
              <a:rPr lang="en-US" baseline="0" dirty="0"/>
              <a:t> </a:t>
            </a:r>
            <a:r>
              <a:rPr lang="lt-LT" baseline="0" dirty="0"/>
              <a:t>17</a:t>
            </a:r>
            <a:r>
              <a:rPr lang="en-CA" baseline="0" dirty="0"/>
              <a:t>% (ta</a:t>
            </a:r>
            <a:r>
              <a:rPr lang="lt-LT" baseline="0" dirty="0" err="1"/>
              <a:t>čiau</a:t>
            </a:r>
            <a:r>
              <a:rPr lang="lt-LT" baseline="0" dirty="0"/>
              <a:t> š</a:t>
            </a:r>
            <a:r>
              <a:rPr lang="en-CA" baseline="0" dirty="0" err="1"/>
              <a:t>alies</a:t>
            </a:r>
            <a:r>
              <a:rPr lang="en-CA" baseline="0" dirty="0"/>
              <a:t> </a:t>
            </a:r>
            <a:r>
              <a:rPr lang="lt-LT" baseline="0" dirty="0"/>
              <a:t>mastu daugiau – virš 35 proc.), tik patenkinamuoju lygmeniu išlaikė net 51,6 proc. (šalyje – apie 40 proc.). </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5</a:t>
            </a:fld>
            <a:endParaRPr lang="lt-LT"/>
          </a:p>
        </p:txBody>
      </p:sp>
    </p:spTree>
    <p:extLst>
      <p:ext uri="{BB962C8B-B14F-4D97-AF65-F5344CB8AC3E}">
        <p14:creationId xmlns:p14="http://schemas.microsoft.com/office/powerpoint/2010/main" val="1788305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 </a:t>
            </a:r>
            <a:r>
              <a:rPr lang="lt-LT" b="1" dirty="0"/>
              <a:t>Fizikos</a:t>
            </a:r>
            <a:r>
              <a:rPr lang="lt-LT" dirty="0"/>
              <a:t> egzaminą šiemet</a:t>
            </a:r>
            <a:r>
              <a:rPr lang="lt-LT" baseline="0" dirty="0"/>
              <a:t> 62,5 proc. išlaikė pagrindiniu lygmeniu</a:t>
            </a:r>
            <a:r>
              <a:rPr lang="en-US" baseline="0" dirty="0"/>
              <a:t> (</a:t>
            </a:r>
            <a:r>
              <a:rPr lang="lt-LT" baseline="0" dirty="0"/>
              <a:t>š</a:t>
            </a:r>
            <a:r>
              <a:rPr lang="en-US" baseline="0" dirty="0" err="1"/>
              <a:t>alyje</a:t>
            </a:r>
            <a:r>
              <a:rPr lang="en-US" baseline="0" dirty="0"/>
              <a:t> 46 proc.)</a:t>
            </a:r>
            <a:r>
              <a:rPr lang="lt-LT" baseline="0" dirty="0"/>
              <a:t>.</a:t>
            </a:r>
            <a:r>
              <a:rPr lang="en-US" baseline="0" dirty="0"/>
              <a:t> </a:t>
            </a:r>
            <a:r>
              <a:rPr lang="lt-LT" baseline="0" dirty="0"/>
              <a:t>Pažymėtina, kad per pastaruosius 3 metus šio egzamino rezultatai geriausi. Paprastai šį egzaminą renkasi labai nedaug kandidatų.</a:t>
            </a:r>
            <a:endParaRPr lang="lt-LT" dirty="0"/>
          </a:p>
          <a:p>
            <a:r>
              <a:rPr lang="lt-LT" dirty="0"/>
              <a:t>Apie </a:t>
            </a:r>
            <a:r>
              <a:rPr lang="lt-LT" b="1" dirty="0"/>
              <a:t>chemijos</a:t>
            </a:r>
            <a:r>
              <a:rPr lang="lt-LT" dirty="0"/>
              <a:t> egzaminą nedarytina ypatinga išvada</a:t>
            </a:r>
            <a:r>
              <a:rPr lang="lt-LT" baseline="0" dirty="0"/>
              <a:t> (</a:t>
            </a:r>
            <a:r>
              <a:rPr lang="lt-LT" dirty="0"/>
              <a:t>egzaminą laiko labai nedaug kandidatų ir dėl</a:t>
            </a:r>
            <a:r>
              <a:rPr lang="lt-LT" baseline="0" dirty="0"/>
              <a:t> to lyginti su šalies rezultatais netikslinga</a:t>
            </a:r>
            <a:r>
              <a:rPr lang="lt-LT" dirty="0"/>
              <a:t>).</a:t>
            </a:r>
            <a:r>
              <a:rPr lang="lt-LT" baseline="0" dirty="0"/>
              <a:t> </a:t>
            </a:r>
            <a:endParaRPr lang="lt-LT" dirty="0"/>
          </a:p>
          <a:p>
            <a:r>
              <a:rPr lang="en-US" b="1" dirty="0" err="1"/>
              <a:t>Biologijos</a:t>
            </a:r>
            <a:r>
              <a:rPr lang="en-US" dirty="0"/>
              <a:t> </a:t>
            </a:r>
            <a:r>
              <a:rPr lang="lt-LT" dirty="0"/>
              <a:t>rezultatai prastesni, nei </a:t>
            </a:r>
            <a:r>
              <a:rPr lang="en-US" dirty="0"/>
              <a:t>2021 m.</a:t>
            </a:r>
            <a:r>
              <a:rPr lang="lt-LT" dirty="0"/>
              <a:t>; pagrindiniu lygmeniu išlaikė </a:t>
            </a:r>
            <a:r>
              <a:rPr lang="en-US" dirty="0"/>
              <a:t>54,55 proc. </a:t>
            </a:r>
            <a:r>
              <a:rPr lang="en-US" dirty="0" err="1"/>
              <a:t>laikiusi</a:t>
            </a:r>
            <a:r>
              <a:rPr lang="lt-LT" dirty="0"/>
              <a:t>ų (2018 m. - 38,5%, 2019 m. - 60%, 202</a:t>
            </a:r>
            <a:r>
              <a:rPr lang="en-US" dirty="0"/>
              <a:t>0</a:t>
            </a:r>
            <a:r>
              <a:rPr lang="lt-LT" dirty="0"/>
              <a:t> m. - 85</a:t>
            </a:r>
            <a:r>
              <a:rPr lang="en-US" dirty="0"/>
              <a:t>%</a:t>
            </a:r>
            <a:r>
              <a:rPr lang="lt-LT" dirty="0"/>
              <a:t>, 2021 m. - </a:t>
            </a:r>
            <a:r>
              <a:rPr lang="en-US" dirty="0"/>
              <a:t>69,2%</a:t>
            </a:r>
            <a:r>
              <a:rPr lang="lt-LT" dirty="0"/>
              <a:t>)</a:t>
            </a:r>
            <a:r>
              <a:rPr lang="en-US" dirty="0"/>
              <a:t>. </a:t>
            </a:r>
            <a:r>
              <a:rPr lang="lt-LT" dirty="0"/>
              <a:t>Šalies 202</a:t>
            </a:r>
            <a:r>
              <a:rPr lang="en-US" dirty="0"/>
              <a:t>1</a:t>
            </a:r>
            <a:r>
              <a:rPr lang="lt-LT" dirty="0"/>
              <a:t> m. rodiklis  – </a:t>
            </a:r>
            <a:r>
              <a:rPr lang="en-US" dirty="0"/>
              <a:t>46,1</a:t>
            </a:r>
            <a:r>
              <a:rPr lang="lt-LT" dirty="0"/>
              <a:t>%, 2022 m. – 50,5 proc. </a:t>
            </a:r>
          </a:p>
          <a:p>
            <a:r>
              <a:rPr lang="lt-LT" b="1" dirty="0"/>
              <a:t>Istorijos </a:t>
            </a:r>
            <a:r>
              <a:rPr lang="lt-LT" dirty="0"/>
              <a:t>rezultatai nėra blogi,</a:t>
            </a:r>
            <a:r>
              <a:rPr lang="lt-LT" baseline="0" dirty="0"/>
              <a:t> nes pagrindiniu lygmeniu jį išlaikė </a:t>
            </a:r>
            <a:r>
              <a:rPr lang="en-US" baseline="0" dirty="0"/>
              <a:t>50 proc. </a:t>
            </a:r>
            <a:r>
              <a:rPr lang="lt-LT" baseline="0" dirty="0"/>
              <a:t>laikiusių (</a:t>
            </a:r>
            <a:r>
              <a:rPr lang="en-US" baseline="0" dirty="0"/>
              <a:t>2021 m. - 76,5%, 2020</a:t>
            </a:r>
            <a:r>
              <a:rPr lang="lt-LT" baseline="0" dirty="0"/>
              <a:t> </a:t>
            </a:r>
            <a:r>
              <a:rPr lang="en-US" baseline="0" dirty="0"/>
              <a:t>m. – 73,3%, </a:t>
            </a:r>
            <a:r>
              <a:rPr lang="lt-LT" baseline="0" dirty="0"/>
              <a:t>2019 m. - 66,7%; </a:t>
            </a:r>
            <a:r>
              <a:rPr lang="lt-LT" dirty="0"/>
              <a:t>2018 m. - 52%),</a:t>
            </a:r>
            <a:r>
              <a:rPr lang="lt-LT" baseline="0" dirty="0"/>
              <a:t> šalies</a:t>
            </a:r>
            <a:r>
              <a:rPr lang="en-US" baseline="0" dirty="0"/>
              <a:t> 2020 m.</a:t>
            </a:r>
            <a:r>
              <a:rPr lang="lt-LT" baseline="0" dirty="0"/>
              <a:t> rodiklis 70,7%</a:t>
            </a:r>
            <a:r>
              <a:rPr lang="lt-LT" dirty="0"/>
              <a:t>.</a:t>
            </a:r>
            <a:r>
              <a:rPr lang="en-US" dirty="0"/>
              <a:t>, 2021 m. – 58,1%, 2022 m. – 57,3 proc.</a:t>
            </a:r>
            <a:endParaRPr lang="lt-LT" dirty="0"/>
          </a:p>
          <a:p>
            <a:r>
              <a:rPr lang="en-US" dirty="0"/>
              <a:t>2022 m. </a:t>
            </a:r>
            <a:r>
              <a:rPr lang="lt-LT" b="1" dirty="0"/>
              <a:t>geografijos </a:t>
            </a:r>
            <a:r>
              <a:rPr lang="lt-LT" dirty="0"/>
              <a:t>VBE </a:t>
            </a:r>
            <a:r>
              <a:rPr lang="en-US" dirty="0" err="1"/>
              <a:t>pagr</a:t>
            </a:r>
            <a:r>
              <a:rPr lang="en-US" dirty="0"/>
              <a:t>. </a:t>
            </a:r>
            <a:r>
              <a:rPr lang="lt-LT" dirty="0"/>
              <a:t>l</a:t>
            </a:r>
            <a:r>
              <a:rPr lang="en-US" dirty="0" err="1"/>
              <a:t>ygmeniu</a:t>
            </a:r>
            <a:r>
              <a:rPr lang="en-US" dirty="0"/>
              <a:t> </a:t>
            </a:r>
            <a:r>
              <a:rPr lang="en-US" dirty="0" err="1"/>
              <a:t>i</a:t>
            </a:r>
            <a:r>
              <a:rPr lang="lt-LT" dirty="0" err="1"/>
              <a:t>šlaikė</a:t>
            </a:r>
            <a:r>
              <a:rPr lang="lt-LT" dirty="0"/>
              <a:t> </a:t>
            </a:r>
            <a:r>
              <a:rPr lang="en-US" dirty="0"/>
              <a:t>55,6 proc. (2021 m.- </a:t>
            </a:r>
            <a:r>
              <a:rPr lang="lt-LT" dirty="0"/>
              <a:t>33,3 proc.</a:t>
            </a:r>
            <a:r>
              <a:rPr lang="en-US" dirty="0"/>
              <a:t>)</a:t>
            </a:r>
            <a:r>
              <a:rPr lang="lt-LT" dirty="0"/>
              <a:t> (šalyje </a:t>
            </a:r>
            <a:r>
              <a:rPr lang="en-US" dirty="0"/>
              <a:t>2022 m. – 65 proc., 2021 m. - </a:t>
            </a:r>
            <a:r>
              <a:rPr lang="lt-LT" dirty="0"/>
              <a:t>57,3 proc.). </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6</a:t>
            </a:fld>
            <a:endParaRPr lang="lt-LT"/>
          </a:p>
        </p:txBody>
      </p:sp>
    </p:spTree>
    <p:extLst>
      <p:ext uri="{BB962C8B-B14F-4D97-AF65-F5344CB8AC3E}">
        <p14:creationId xmlns:p14="http://schemas.microsoft.com/office/powerpoint/2010/main" val="959153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2021 m. bendras LKL VBE vidurkis buvo 37,8; 2022 m. – 33,5.</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7</a:t>
            </a:fld>
            <a:endParaRPr lang="lt-LT"/>
          </a:p>
        </p:txBody>
      </p:sp>
    </p:spTree>
    <p:extLst>
      <p:ext uri="{BB962C8B-B14F-4D97-AF65-F5344CB8AC3E}">
        <p14:creationId xmlns:p14="http://schemas.microsoft.com/office/powerpoint/2010/main" val="3129144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8</a:t>
            </a:fld>
            <a:endParaRPr lang="lt-LT"/>
          </a:p>
        </p:txBody>
      </p:sp>
    </p:spTree>
    <p:extLst>
      <p:ext uri="{BB962C8B-B14F-4D97-AF65-F5344CB8AC3E}">
        <p14:creationId xmlns:p14="http://schemas.microsoft.com/office/powerpoint/2010/main" val="166636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2021 m. IT VBE laikė tik vienos gimnazijos kandidatai</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9</a:t>
            </a:fld>
            <a:endParaRPr lang="lt-LT"/>
          </a:p>
        </p:txBody>
      </p:sp>
    </p:spTree>
    <p:extLst>
      <p:ext uri="{BB962C8B-B14F-4D97-AF65-F5344CB8AC3E}">
        <p14:creationId xmlns:p14="http://schemas.microsoft.com/office/powerpoint/2010/main" val="3872064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2147483647 w 794"/>
                <a:gd name="T1" fmla="*/ 2147483647 h 414"/>
                <a:gd name="T2" fmla="*/ 2147483647 w 794"/>
                <a:gd name="T3" fmla="*/ 2147483647 h 414"/>
                <a:gd name="T4" fmla="*/ 2147483647 w 794"/>
                <a:gd name="T5" fmla="*/ 2147483647 h 414"/>
                <a:gd name="T6" fmla="*/ 2147483647 w 794"/>
                <a:gd name="T7" fmla="*/ 0 h 414"/>
                <a:gd name="T8" fmla="*/ 2147483647 w 794"/>
                <a:gd name="T9" fmla="*/ 2147483647 h 414"/>
                <a:gd name="T10" fmla="*/ 0 w 794"/>
                <a:gd name="T11" fmla="*/ 2147483647 h 414"/>
                <a:gd name="T12" fmla="*/ 2147483647 w 794"/>
                <a:gd name="T13" fmla="*/ 2147483647 h 414"/>
                <a:gd name="T14" fmla="*/ 2147483647 w 794"/>
                <a:gd name="T15" fmla="*/ 2147483647 h 414"/>
                <a:gd name="T16" fmla="*/ 2147483647 w 794"/>
                <a:gd name="T17" fmla="*/ 2147483647 h 414"/>
                <a:gd name="T18" fmla="*/ 2147483647 w 794"/>
                <a:gd name="T19" fmla="*/ 2147483647 h 414"/>
                <a:gd name="T20" fmla="*/ 2147483647 w 794"/>
                <a:gd name="T21" fmla="*/ 2147483647 h 414"/>
                <a:gd name="T22" fmla="*/ 2147483647 w 794"/>
                <a:gd name="T23" fmla="*/ 2147483647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7" name="Freeform 10"/>
            <p:cNvSpPr>
              <a:spLocks/>
            </p:cNvSpPr>
            <p:nvPr userDrawn="1"/>
          </p:nvSpPr>
          <p:spPr bwMode="auto">
            <a:xfrm>
              <a:off x="166" y="261"/>
              <a:ext cx="2244" cy="1007"/>
            </a:xfrm>
            <a:custGeom>
              <a:avLst/>
              <a:gdLst>
                <a:gd name="T0" fmla="*/ 25822135 w 1586"/>
                <a:gd name="T1" fmla="*/ 0 h 821"/>
                <a:gd name="T2" fmla="*/ 250803992 w 1586"/>
                <a:gd name="T3" fmla="*/ 659352 h 821"/>
                <a:gd name="T4" fmla="*/ 269067427 w 1586"/>
                <a:gd name="T5" fmla="*/ 810588 h 821"/>
                <a:gd name="T6" fmla="*/ 298879185 w 1586"/>
                <a:gd name="T7" fmla="*/ 1006105 h 821"/>
                <a:gd name="T8" fmla="*/ 294925158 w 1586"/>
                <a:gd name="T9" fmla="*/ 1043069 h 821"/>
                <a:gd name="T10" fmla="*/ 254338558 w 1586"/>
                <a:gd name="T11" fmla="*/ 999744 h 821"/>
                <a:gd name="T12" fmla="*/ 215723795 w 1586"/>
                <a:gd name="T13" fmla="*/ 1030436 h 821"/>
                <a:gd name="T14" fmla="*/ 7800775 w 1586"/>
                <a:gd name="T15" fmla="*/ 379641 h 821"/>
                <a:gd name="T16" fmla="*/ 0 w 1586"/>
                <a:gd name="T17" fmla="*/ 190636 h 821"/>
                <a:gd name="T18" fmla="*/ 8649896 w 1586"/>
                <a:gd name="T19" fmla="*/ 40188 h 821"/>
                <a:gd name="T20" fmla="*/ 25822135 w 1586"/>
                <a:gd name="T21" fmla="*/ 0 h 821"/>
                <a:gd name="T22" fmla="*/ 25822135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8" name="Freeform 11"/>
            <p:cNvSpPr>
              <a:spLocks/>
            </p:cNvSpPr>
            <p:nvPr userDrawn="1"/>
          </p:nvSpPr>
          <p:spPr bwMode="auto">
            <a:xfrm>
              <a:off x="474" y="344"/>
              <a:ext cx="1488" cy="919"/>
            </a:xfrm>
            <a:custGeom>
              <a:avLst/>
              <a:gdLst>
                <a:gd name="T0" fmla="*/ 0 w 1049"/>
                <a:gd name="T1" fmla="*/ 458554 h 747"/>
                <a:gd name="T2" fmla="*/ 189944897 w 1049"/>
                <a:gd name="T3" fmla="*/ 1054932 h 747"/>
                <a:gd name="T4" fmla="*/ 193477942 w 1049"/>
                <a:gd name="T5" fmla="*/ 754203 h 747"/>
                <a:gd name="T6" fmla="*/ 216135909 w 1049"/>
                <a:gd name="T7" fmla="*/ 596192 h 747"/>
                <a:gd name="T8" fmla="*/ 16068407 w 1049"/>
                <a:gd name="T9" fmla="*/ 0 h 747"/>
                <a:gd name="T10" fmla="*/ 0 w 1049"/>
                <a:gd name="T11" fmla="*/ 178650 h 747"/>
                <a:gd name="T12" fmla="*/ 0 w 1049"/>
                <a:gd name="T13" fmla="*/ 458554 h 747"/>
                <a:gd name="T14" fmla="*/ 0 w 1049"/>
                <a:gd name="T15" fmla="*/ 458554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19914667 w 150"/>
                  <a:gd name="T1" fmla="*/ 0 h 173"/>
                  <a:gd name="T2" fmla="*/ 7330270 w 150"/>
                  <a:gd name="T3" fmla="*/ 113505 h 173"/>
                  <a:gd name="T4" fmla="*/ 0 w 150"/>
                  <a:gd name="T5" fmla="*/ 296101 h 173"/>
                  <a:gd name="T6" fmla="*/ 14490273 w 150"/>
                  <a:gd name="T7" fmla="*/ 273664 h 173"/>
                  <a:gd name="T8" fmla="*/ 18666266 w 150"/>
                  <a:gd name="T9" fmla="*/ 144582 h 173"/>
                  <a:gd name="T10" fmla="*/ 27237056 w 150"/>
                  <a:gd name="T11" fmla="*/ 45914 h 173"/>
                  <a:gd name="T12" fmla="*/ 19914667 w 150"/>
                  <a:gd name="T13" fmla="*/ 0 h 173"/>
                  <a:gd name="T14" fmla="*/ 19914667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1" name="Freeform 14"/>
              <p:cNvSpPr>
                <a:spLocks/>
              </p:cNvSpPr>
              <p:nvPr userDrawn="1"/>
            </p:nvSpPr>
            <p:spPr bwMode="auto">
              <a:xfrm>
                <a:off x="123" y="148"/>
                <a:ext cx="2386" cy="1081"/>
              </a:xfrm>
              <a:custGeom>
                <a:avLst/>
                <a:gdLst>
                  <a:gd name="T0" fmla="*/ 30861170 w 1684"/>
                  <a:gd name="T1" fmla="*/ 0 h 880"/>
                  <a:gd name="T2" fmla="*/ 12477342 w 1684"/>
                  <a:gd name="T3" fmla="*/ 69734 h 880"/>
                  <a:gd name="T4" fmla="*/ 0 w 1684"/>
                  <a:gd name="T5" fmla="*/ 278800 h 880"/>
                  <a:gd name="T6" fmla="*/ 13308863 w 1684"/>
                  <a:gd name="T7" fmla="*/ 480796 h 880"/>
                  <a:gd name="T8" fmla="*/ 233923723 w 1684"/>
                  <a:gd name="T9" fmla="*/ 1161471 h 880"/>
                  <a:gd name="T10" fmla="*/ 281448705 w 1684"/>
                  <a:gd name="T11" fmla="*/ 1119095 h 880"/>
                  <a:gd name="T12" fmla="*/ 319959394 w 1684"/>
                  <a:gd name="T13" fmla="*/ 1178990 h 880"/>
                  <a:gd name="T14" fmla="*/ 333321495 w 1684"/>
                  <a:gd name="T15" fmla="*/ 1083817 h 880"/>
                  <a:gd name="T16" fmla="*/ 297263002 w 1684"/>
                  <a:gd name="T17" fmla="*/ 889282 h 880"/>
                  <a:gd name="T18" fmla="*/ 282612078 w 1684"/>
                  <a:gd name="T19" fmla="*/ 686675 h 880"/>
                  <a:gd name="T20" fmla="*/ 271049216 w 1684"/>
                  <a:gd name="T21" fmla="*/ 706149 h 880"/>
                  <a:gd name="T22" fmla="*/ 284787237 w 1684"/>
                  <a:gd name="T23" fmla="*/ 889282 h 880"/>
                  <a:gd name="T24" fmla="*/ 312331176 w 1684"/>
                  <a:gd name="T25" fmla="*/ 1084567 h 880"/>
                  <a:gd name="T26" fmla="*/ 279703514 w 1684"/>
                  <a:gd name="T27" fmla="*/ 1054605 h 880"/>
                  <a:gd name="T28" fmla="*/ 241232496 w 1684"/>
                  <a:gd name="T29" fmla="*/ 1089415 h 880"/>
                  <a:gd name="T30" fmla="*/ 248352443 w 1684"/>
                  <a:gd name="T31" fmla="*/ 870262 h 880"/>
                  <a:gd name="T32" fmla="*/ 264847534 w 1684"/>
                  <a:gd name="T33" fmla="*/ 720919 h 880"/>
                  <a:gd name="T34" fmla="*/ 245537306 w 1684"/>
                  <a:gd name="T35" fmla="*/ 739526 h 880"/>
                  <a:gd name="T36" fmla="*/ 230566772 w 1684"/>
                  <a:gd name="T37" fmla="*/ 882293 h 880"/>
                  <a:gd name="T38" fmla="*/ 225478935 w 1684"/>
                  <a:gd name="T39" fmla="*/ 1060117 h 880"/>
                  <a:gd name="T40" fmla="*/ 21203005 w 1684"/>
                  <a:gd name="T41" fmla="*/ 415235 h 880"/>
                  <a:gd name="T42" fmla="*/ 15786714 w 1684"/>
                  <a:gd name="T43" fmla="*/ 287612 h 880"/>
                  <a:gd name="T44" fmla="*/ 20376290 w 1684"/>
                  <a:gd name="T45" fmla="*/ 128080 h 880"/>
                  <a:gd name="T46" fmla="*/ 42881470 w 1684"/>
                  <a:gd name="T47" fmla="*/ 0 h 880"/>
                  <a:gd name="T48" fmla="*/ 30861170 w 1684"/>
                  <a:gd name="T49" fmla="*/ 0 h 880"/>
                  <a:gd name="T50" fmla="*/ 3086117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2" name="Freeform 15"/>
              <p:cNvSpPr>
                <a:spLocks/>
              </p:cNvSpPr>
              <p:nvPr userDrawn="1"/>
            </p:nvSpPr>
            <p:spPr bwMode="auto">
              <a:xfrm>
                <a:off x="324" y="158"/>
                <a:ext cx="1686" cy="614"/>
              </a:xfrm>
              <a:custGeom>
                <a:avLst/>
                <a:gdLst>
                  <a:gd name="T0" fmla="*/ 19791526 w 1190"/>
                  <a:gd name="T1" fmla="*/ 0 h 500"/>
                  <a:gd name="T2" fmla="*/ 235238196 w 1190"/>
                  <a:gd name="T3" fmla="*/ 648779 h 500"/>
                  <a:gd name="T4" fmla="*/ 212557501 w 1190"/>
                  <a:gd name="T5" fmla="*/ 661952 h 500"/>
                  <a:gd name="T6" fmla="*/ 0 w 1190"/>
                  <a:gd name="T7" fmla="*/ 35703 h 500"/>
                  <a:gd name="T8" fmla="*/ 19791526 w 1190"/>
                  <a:gd name="T9" fmla="*/ 0 h 500"/>
                  <a:gd name="T10" fmla="*/ 19791526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3" name="Freeform 16"/>
              <p:cNvSpPr>
                <a:spLocks/>
              </p:cNvSpPr>
              <p:nvPr userDrawn="1"/>
            </p:nvSpPr>
            <p:spPr bwMode="auto">
              <a:xfrm>
                <a:off x="409" y="251"/>
                <a:ext cx="227" cy="410"/>
              </a:xfrm>
              <a:custGeom>
                <a:avLst/>
                <a:gdLst>
                  <a:gd name="T0" fmla="*/ 24102368 w 160"/>
                  <a:gd name="T1" fmla="*/ 0 h 335"/>
                  <a:gd name="T2" fmla="*/ 3946755 w 160"/>
                  <a:gd name="T3" fmla="*/ 125514 h 335"/>
                  <a:gd name="T4" fmla="*/ 0 w 160"/>
                  <a:gd name="T5" fmla="*/ 270398 h 335"/>
                  <a:gd name="T6" fmla="*/ 6916357 w 160"/>
                  <a:gd name="T7" fmla="*/ 369591 h 335"/>
                  <a:gd name="T8" fmla="*/ 19433976 w 160"/>
                  <a:gd name="T9" fmla="*/ 394094 h 335"/>
                  <a:gd name="T10" fmla="*/ 15778465 w 160"/>
                  <a:gd name="T11" fmla="*/ 180520 h 335"/>
                  <a:gd name="T12" fmla="*/ 33154335 w 160"/>
                  <a:gd name="T13" fmla="*/ 20554 h 335"/>
                  <a:gd name="T14" fmla="*/ 24102368 w 160"/>
                  <a:gd name="T15" fmla="*/ 0 h 335"/>
                  <a:gd name="T16" fmla="*/ 2410236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4" name="Freeform 17"/>
              <p:cNvSpPr>
                <a:spLocks/>
              </p:cNvSpPr>
              <p:nvPr userDrawn="1"/>
            </p:nvSpPr>
            <p:spPr bwMode="auto">
              <a:xfrm>
                <a:off x="846" y="536"/>
                <a:ext cx="691" cy="364"/>
              </a:xfrm>
              <a:custGeom>
                <a:avLst/>
                <a:gdLst>
                  <a:gd name="T0" fmla="*/ 2582872 w 489"/>
                  <a:gd name="T1" fmla="*/ 47841 h 296"/>
                  <a:gd name="T2" fmla="*/ 28787044 w 489"/>
                  <a:gd name="T3" fmla="*/ 92337 h 296"/>
                  <a:gd name="T4" fmla="*/ 58412186 w 489"/>
                  <a:gd name="T5" fmla="*/ 190917 h 296"/>
                  <a:gd name="T6" fmla="*/ 79330437 w 489"/>
                  <a:gd name="T7" fmla="*/ 338585 h 296"/>
                  <a:gd name="T8" fmla="*/ 58765763 w 489"/>
                  <a:gd name="T9" fmla="*/ 320161 h 296"/>
                  <a:gd name="T10" fmla="*/ 24987921 w 489"/>
                  <a:gd name="T11" fmla="*/ 203455 h 296"/>
                  <a:gd name="T12" fmla="*/ 8992151 w 489"/>
                  <a:gd name="T13" fmla="*/ 111302 h 296"/>
                  <a:gd name="T14" fmla="*/ 19233208 w 489"/>
                  <a:gd name="T15" fmla="*/ 226808 h 296"/>
                  <a:gd name="T16" fmla="*/ 49020867 w 489"/>
                  <a:gd name="T17" fmla="*/ 375345 h 296"/>
                  <a:gd name="T18" fmla="*/ 83964840 w 489"/>
                  <a:gd name="T19" fmla="*/ 412976 h 296"/>
                  <a:gd name="T20" fmla="*/ 88128771 w 489"/>
                  <a:gd name="T21" fmla="*/ 311697 h 296"/>
                  <a:gd name="T22" fmla="*/ 71030561 w 489"/>
                  <a:gd name="T23" fmla="*/ 167612 h 296"/>
                  <a:gd name="T24" fmla="*/ 30607376 w 489"/>
                  <a:gd name="T25" fmla="*/ 24140 h 296"/>
                  <a:gd name="T26" fmla="*/ 0 w 489"/>
                  <a:gd name="T27" fmla="*/ 0 h 296"/>
                  <a:gd name="T28" fmla="*/ 2582872 w 489"/>
                  <a:gd name="T29" fmla="*/ 47841 h 296"/>
                  <a:gd name="T30" fmla="*/ 2582872 w 489"/>
                  <a:gd name="T31" fmla="*/ 4784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2 w 794"/>
                <a:gd name="T1" fmla="*/ 1 h 414"/>
                <a:gd name="T2" fmla="*/ 2 w 794"/>
                <a:gd name="T3" fmla="*/ 1 h 414"/>
                <a:gd name="T4" fmla="*/ 2 w 794"/>
                <a:gd name="T5" fmla="*/ 1 h 414"/>
                <a:gd name="T6" fmla="*/ 2 w 794"/>
                <a:gd name="T7" fmla="*/ 0 h 414"/>
                <a:gd name="T8" fmla="*/ 2 w 794"/>
                <a:gd name="T9" fmla="*/ 1 h 414"/>
                <a:gd name="T10" fmla="*/ 0 w 794"/>
                <a:gd name="T11" fmla="*/ 1 h 414"/>
                <a:gd name="T12" fmla="*/ 2 w 794"/>
                <a:gd name="T13" fmla="*/ 1 h 414"/>
                <a:gd name="T14" fmla="*/ 2 w 794"/>
                <a:gd name="T15" fmla="*/ 1 h 414"/>
                <a:gd name="T16" fmla="*/ 2 w 794"/>
                <a:gd name="T17" fmla="*/ 1 h 414"/>
                <a:gd name="T18" fmla="*/ 2 w 794"/>
                <a:gd name="T19" fmla="*/ 1 h 414"/>
                <a:gd name="T20" fmla="*/ 2 w 794"/>
                <a:gd name="T21" fmla="*/ 1 h 414"/>
                <a:gd name="T22" fmla="*/ 2 w 794"/>
                <a:gd name="T23" fmla="*/ 1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7" name="Freeform 20"/>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8" name="Freeform 21"/>
            <p:cNvSpPr>
              <a:spLocks/>
            </p:cNvSpPr>
            <p:nvPr userDrawn="1"/>
          </p:nvSpPr>
          <p:spPr bwMode="auto">
            <a:xfrm rot="7320404">
              <a:off x="5000" y="2912"/>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1" name="Freeform 24"/>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2" name="Freeform 25"/>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3" name="Freeform 26"/>
              <p:cNvSpPr>
                <a:spLocks/>
              </p:cNvSpPr>
              <p:nvPr userDrawn="1"/>
            </p:nvSpPr>
            <p:spPr bwMode="auto">
              <a:xfrm rot="7320404">
                <a:off x="5363" y="2874"/>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4" name="Freeform 27"/>
              <p:cNvSpPr>
                <a:spLocks/>
              </p:cNvSpPr>
              <p:nvPr userDrawn="1"/>
            </p:nvSpPr>
            <p:spPr bwMode="auto">
              <a:xfrm rot="7320404">
                <a:off x="5136"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26" name="Freeform 29"/>
          <p:cNvSpPr>
            <a:spLocks/>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24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lt-LT" noProof="0"/>
              <a:t>Spustelėkite, jei norite keisite ruoš. pav. stilių</a:t>
            </a:r>
          </a:p>
        </p:txBody>
      </p:sp>
      <p:sp>
        <p:nvSpPr>
          <p:cNvPr id="1024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lt-LT" noProof="0"/>
              <a:t>Spustelėkite ruošinio paantraštės stiliui keisti</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lt-LT"/>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r>
              <a:rPr lang="lt-LT"/>
              <a:t>Raudonos  spalvos tekstas pažymi, į ką turėtų būti atkreiptas švietimo bendruomenių dėmesys</a:t>
            </a:r>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707E5EE5-A749-42D9-BA7F-49705779A752}" type="slidenum">
              <a:rPr lang="lt-LT"/>
              <a:pPr>
                <a:defRPr/>
              </a:pPr>
              <a:t>‹#›</a:t>
            </a:fld>
            <a:endParaRPr lang="lt-LT"/>
          </a:p>
        </p:txBody>
      </p:sp>
    </p:spTree>
    <p:extLst>
      <p:ext uri="{BB962C8B-B14F-4D97-AF65-F5344CB8AC3E}">
        <p14:creationId xmlns:p14="http://schemas.microsoft.com/office/powerpoint/2010/main" val="29050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4EA1DFB7-EAD0-464A-A7B3-CFCEE5C09E65}" type="slidenum">
              <a:rPr lang="lt-LT"/>
              <a:pPr>
                <a:defRPr/>
              </a:pPr>
              <a:t>‹#›</a:t>
            </a:fld>
            <a:endParaRPr lang="lt-LT"/>
          </a:p>
        </p:txBody>
      </p:sp>
    </p:spTree>
    <p:extLst>
      <p:ext uri="{BB962C8B-B14F-4D97-AF65-F5344CB8AC3E}">
        <p14:creationId xmlns:p14="http://schemas.microsoft.com/office/powerpoint/2010/main" val="98078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457950" y="152400"/>
            <a:ext cx="1924050" cy="5334000"/>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685800" y="152400"/>
            <a:ext cx="5619750" cy="5334000"/>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32F54709-87C1-410C-AE3C-95AC06C5E729}" type="slidenum">
              <a:rPr lang="lt-LT"/>
              <a:pPr>
                <a:defRPr/>
              </a:pPr>
              <a:t>‹#›</a:t>
            </a:fld>
            <a:endParaRPr lang="lt-LT"/>
          </a:p>
        </p:txBody>
      </p:sp>
    </p:spTree>
    <p:extLst>
      <p:ext uri="{BB962C8B-B14F-4D97-AF65-F5344CB8AC3E}">
        <p14:creationId xmlns:p14="http://schemas.microsoft.com/office/powerpoint/2010/main" val="1164272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Pavadinimas ir lentelė">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600200"/>
          </a:xfrm>
        </p:spPr>
        <p:txBody>
          <a:bodyPr/>
          <a:lstStyle/>
          <a:p>
            <a:r>
              <a:rPr lang="lt-LT"/>
              <a:t>Spustelėję redag. ruoš. pavad. stilių</a:t>
            </a:r>
          </a:p>
        </p:txBody>
      </p:sp>
      <p:sp>
        <p:nvSpPr>
          <p:cNvPr id="3" name="Lentelės vietos rezervavimo ženklas 2"/>
          <p:cNvSpPr>
            <a:spLocks noGrp="1"/>
          </p:cNvSpPr>
          <p:nvPr>
            <p:ph type="tbl" idx="1"/>
          </p:nvPr>
        </p:nvSpPr>
        <p:spPr>
          <a:xfrm>
            <a:off x="685800" y="1828800"/>
            <a:ext cx="7696200" cy="3657600"/>
          </a:xfrm>
        </p:spPr>
        <p:txBody>
          <a:bodyPr/>
          <a:lstStyle/>
          <a:p>
            <a:pPr lvl="0"/>
            <a:endParaRPr lang="lt-LT" noProof="0"/>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59F1B1B5-B080-4AD9-B170-C5558298A452}" type="slidenum">
              <a:rPr lang="lt-LT"/>
              <a:pPr>
                <a:defRPr/>
              </a:pPr>
              <a:t>‹#›</a:t>
            </a:fld>
            <a:endParaRPr lang="lt-LT"/>
          </a:p>
        </p:txBody>
      </p:sp>
    </p:spTree>
    <p:extLst>
      <p:ext uri="{BB962C8B-B14F-4D97-AF65-F5344CB8AC3E}">
        <p14:creationId xmlns:p14="http://schemas.microsoft.com/office/powerpoint/2010/main" val="506228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Pavadinimas, turinys ir dviejų stulpelių turinys">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600200"/>
          </a:xfrm>
        </p:spPr>
        <p:txBody>
          <a:bodyPr/>
          <a:lstStyle/>
          <a:p>
            <a:r>
              <a:rPr lang="lt-LT"/>
              <a:t>Spustelėję redag. ruoš. pavad. stilių</a:t>
            </a:r>
          </a:p>
        </p:txBody>
      </p:sp>
      <p:sp>
        <p:nvSpPr>
          <p:cNvPr id="3" name="Turinio vietos rezervavimo ženklas 2"/>
          <p:cNvSpPr>
            <a:spLocks noGrp="1"/>
          </p:cNvSpPr>
          <p:nvPr>
            <p:ph sz="half" idx="1"/>
          </p:nvPr>
        </p:nvSpPr>
        <p:spPr>
          <a:xfrm>
            <a:off x="685800" y="1828800"/>
            <a:ext cx="3771900" cy="3657600"/>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quarter" idx="2"/>
          </p:nvPr>
        </p:nvSpPr>
        <p:spPr>
          <a:xfrm>
            <a:off x="4610100" y="1828800"/>
            <a:ext cx="3771900" cy="1752600"/>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urinio vietos rezervavimo ženklas 4"/>
          <p:cNvSpPr>
            <a:spLocks noGrp="1"/>
          </p:cNvSpPr>
          <p:nvPr>
            <p:ph sz="quarter" idx="3"/>
          </p:nvPr>
        </p:nvSpPr>
        <p:spPr>
          <a:xfrm>
            <a:off x="4610100" y="3733800"/>
            <a:ext cx="3771900" cy="1752600"/>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6" name="Rectangle 5"/>
          <p:cNvSpPr>
            <a:spLocks noGrp="1" noChangeArrowheads="1"/>
          </p:cNvSpPr>
          <p:nvPr>
            <p:ph type="dt" sz="half" idx="10"/>
          </p:nvPr>
        </p:nvSpPr>
        <p:spPr>
          <a:ln/>
        </p:spPr>
        <p:txBody>
          <a:bodyPr/>
          <a:lstStyle>
            <a:lvl1pPr>
              <a:defRPr/>
            </a:lvl1pPr>
          </a:lstStyle>
          <a:p>
            <a:pPr>
              <a:defRPr/>
            </a:pPr>
            <a:endParaRPr lang="lt-LT"/>
          </a:p>
        </p:txBody>
      </p:sp>
      <p:sp>
        <p:nvSpPr>
          <p:cNvPr id="7"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8" name="Rectangle 7"/>
          <p:cNvSpPr>
            <a:spLocks noGrp="1" noChangeArrowheads="1"/>
          </p:cNvSpPr>
          <p:nvPr>
            <p:ph type="sldNum" sz="quarter" idx="12"/>
          </p:nvPr>
        </p:nvSpPr>
        <p:spPr>
          <a:ln/>
        </p:spPr>
        <p:txBody>
          <a:bodyPr/>
          <a:lstStyle>
            <a:lvl1pPr>
              <a:defRPr/>
            </a:lvl1pPr>
          </a:lstStyle>
          <a:p>
            <a:pPr>
              <a:defRPr/>
            </a:pPr>
            <a:fld id="{25EB05AB-A39C-4E91-9FD0-4DD011CF8346}" type="slidenum">
              <a:rPr lang="lt-LT"/>
              <a:pPr>
                <a:defRPr/>
              </a:pPr>
              <a:t>‹#›</a:t>
            </a:fld>
            <a:endParaRPr lang="lt-LT"/>
          </a:p>
        </p:txBody>
      </p:sp>
    </p:spTree>
    <p:extLst>
      <p:ext uri="{BB962C8B-B14F-4D97-AF65-F5344CB8AC3E}">
        <p14:creationId xmlns:p14="http://schemas.microsoft.com/office/powerpoint/2010/main" val="2584178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Pavadinimas ir grafikas">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600200"/>
          </a:xfrm>
        </p:spPr>
        <p:txBody>
          <a:bodyPr/>
          <a:lstStyle/>
          <a:p>
            <a:r>
              <a:rPr lang="lt-LT"/>
              <a:t>Spustelėję redag. ruoš. pavad. stilių</a:t>
            </a:r>
          </a:p>
        </p:txBody>
      </p:sp>
      <p:sp>
        <p:nvSpPr>
          <p:cNvPr id="3" name="Diagramos vietos rezervavimo ženklas 2"/>
          <p:cNvSpPr>
            <a:spLocks noGrp="1"/>
          </p:cNvSpPr>
          <p:nvPr>
            <p:ph type="chart" idx="1"/>
          </p:nvPr>
        </p:nvSpPr>
        <p:spPr>
          <a:xfrm>
            <a:off x="685800" y="1828800"/>
            <a:ext cx="7696200" cy="3657600"/>
          </a:xfrm>
        </p:spPr>
        <p:txBody>
          <a:bodyPr/>
          <a:lstStyle/>
          <a:p>
            <a:pPr lvl="0"/>
            <a:endParaRPr lang="lt-LT" noProof="0"/>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B272DD17-A7DE-497C-98DE-93F432A74279}" type="slidenum">
              <a:rPr lang="lt-LT"/>
              <a:pPr>
                <a:defRPr/>
              </a:pPr>
              <a:t>‹#›</a:t>
            </a:fld>
            <a:endParaRPr lang="lt-LT"/>
          </a:p>
        </p:txBody>
      </p:sp>
    </p:spTree>
    <p:extLst>
      <p:ext uri="{BB962C8B-B14F-4D97-AF65-F5344CB8AC3E}">
        <p14:creationId xmlns:p14="http://schemas.microsoft.com/office/powerpoint/2010/main" val="384467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08899059-527F-4862-8F00-5686E59C0DD4}" type="slidenum">
              <a:rPr lang="lt-LT"/>
              <a:pPr>
                <a:defRPr/>
              </a:pPr>
              <a:t>‹#›</a:t>
            </a:fld>
            <a:endParaRPr lang="lt-LT"/>
          </a:p>
        </p:txBody>
      </p:sp>
    </p:spTree>
    <p:extLst>
      <p:ext uri="{BB962C8B-B14F-4D97-AF65-F5344CB8AC3E}">
        <p14:creationId xmlns:p14="http://schemas.microsoft.com/office/powerpoint/2010/main" val="3840424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Spustelėję redag. ruoš. pavad. stilių</a:t>
            </a:r>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t-LT"/>
              <a:t>Spustelėję redag. ruoš. teksto stilių</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A1F6E72B-24E1-4D69-93BF-E54640291DBC}" type="slidenum">
              <a:rPr lang="lt-LT"/>
              <a:pPr>
                <a:defRPr/>
              </a:pPr>
              <a:t>‹#›</a:t>
            </a:fld>
            <a:endParaRPr lang="lt-LT"/>
          </a:p>
        </p:txBody>
      </p:sp>
    </p:spTree>
    <p:extLst>
      <p:ext uri="{BB962C8B-B14F-4D97-AF65-F5344CB8AC3E}">
        <p14:creationId xmlns:p14="http://schemas.microsoft.com/office/powerpoint/2010/main" val="242841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Rectangle 5"/>
          <p:cNvSpPr>
            <a:spLocks noGrp="1" noChangeArrowheads="1"/>
          </p:cNvSpPr>
          <p:nvPr>
            <p:ph type="dt" sz="half" idx="10"/>
          </p:nvPr>
        </p:nvSpPr>
        <p:spPr>
          <a:ln/>
        </p:spPr>
        <p:txBody>
          <a:bodyPr/>
          <a:lstStyle>
            <a:lvl1pPr>
              <a:defRPr/>
            </a:lvl1pPr>
          </a:lstStyle>
          <a:p>
            <a:pPr>
              <a:defRPr/>
            </a:pPr>
            <a:endParaRPr lang="lt-LT"/>
          </a:p>
        </p:txBody>
      </p:sp>
      <p:sp>
        <p:nvSpPr>
          <p:cNvPr id="6"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7" name="Rectangle 7"/>
          <p:cNvSpPr>
            <a:spLocks noGrp="1" noChangeArrowheads="1"/>
          </p:cNvSpPr>
          <p:nvPr>
            <p:ph type="sldNum" sz="quarter" idx="12"/>
          </p:nvPr>
        </p:nvSpPr>
        <p:spPr>
          <a:ln/>
        </p:spPr>
        <p:txBody>
          <a:bodyPr/>
          <a:lstStyle>
            <a:lvl1pPr>
              <a:defRPr/>
            </a:lvl1pPr>
          </a:lstStyle>
          <a:p>
            <a:pPr>
              <a:defRPr/>
            </a:pPr>
            <a:fld id="{4E40868A-DE67-4217-AD8F-3B1F6A998C4E}" type="slidenum">
              <a:rPr lang="lt-LT"/>
              <a:pPr>
                <a:defRPr/>
              </a:pPr>
              <a:t>‹#›</a:t>
            </a:fld>
            <a:endParaRPr lang="lt-LT"/>
          </a:p>
        </p:txBody>
      </p:sp>
    </p:spTree>
    <p:extLst>
      <p:ext uri="{BB962C8B-B14F-4D97-AF65-F5344CB8AC3E}">
        <p14:creationId xmlns:p14="http://schemas.microsoft.com/office/powerpoint/2010/main" val="3240607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1143000"/>
          </a:xfrm>
        </p:spPr>
        <p:txBody>
          <a:bodyPr/>
          <a:lstStyle>
            <a:lvl1pPr>
              <a:defRPr/>
            </a:lvl1pPr>
          </a:lstStyle>
          <a:p>
            <a:r>
              <a:rPr lang="lt-LT"/>
              <a:t>Spustelėję redag. ruoš. pavad. stilių</a:t>
            </a:r>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7" name="Rectangle 5"/>
          <p:cNvSpPr>
            <a:spLocks noGrp="1" noChangeArrowheads="1"/>
          </p:cNvSpPr>
          <p:nvPr>
            <p:ph type="dt" sz="half" idx="10"/>
          </p:nvPr>
        </p:nvSpPr>
        <p:spPr>
          <a:ln/>
        </p:spPr>
        <p:txBody>
          <a:bodyPr/>
          <a:lstStyle>
            <a:lvl1pPr>
              <a:defRPr/>
            </a:lvl1pPr>
          </a:lstStyle>
          <a:p>
            <a:pPr>
              <a:defRPr/>
            </a:pPr>
            <a:endParaRPr lang="lt-LT"/>
          </a:p>
        </p:txBody>
      </p:sp>
      <p:sp>
        <p:nvSpPr>
          <p:cNvPr id="8"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9" name="Rectangle 7"/>
          <p:cNvSpPr>
            <a:spLocks noGrp="1" noChangeArrowheads="1"/>
          </p:cNvSpPr>
          <p:nvPr>
            <p:ph type="sldNum" sz="quarter" idx="12"/>
          </p:nvPr>
        </p:nvSpPr>
        <p:spPr>
          <a:ln/>
        </p:spPr>
        <p:txBody>
          <a:bodyPr/>
          <a:lstStyle>
            <a:lvl1pPr>
              <a:defRPr/>
            </a:lvl1pPr>
          </a:lstStyle>
          <a:p>
            <a:pPr>
              <a:defRPr/>
            </a:pPr>
            <a:fld id="{3C4484C5-AEA9-4627-9112-9BD5082FAAA1}" type="slidenum">
              <a:rPr lang="lt-LT"/>
              <a:pPr>
                <a:defRPr/>
              </a:pPr>
              <a:t>‹#›</a:t>
            </a:fld>
            <a:endParaRPr lang="lt-LT"/>
          </a:p>
        </p:txBody>
      </p:sp>
    </p:spTree>
    <p:extLst>
      <p:ext uri="{BB962C8B-B14F-4D97-AF65-F5344CB8AC3E}">
        <p14:creationId xmlns:p14="http://schemas.microsoft.com/office/powerpoint/2010/main" val="271735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Rectangle 5"/>
          <p:cNvSpPr>
            <a:spLocks noGrp="1" noChangeArrowheads="1"/>
          </p:cNvSpPr>
          <p:nvPr>
            <p:ph type="dt" sz="half" idx="10"/>
          </p:nvPr>
        </p:nvSpPr>
        <p:spPr>
          <a:ln/>
        </p:spPr>
        <p:txBody>
          <a:bodyPr/>
          <a:lstStyle>
            <a:lvl1pPr>
              <a:defRPr/>
            </a:lvl1pPr>
          </a:lstStyle>
          <a:p>
            <a:pPr>
              <a:defRPr/>
            </a:pPr>
            <a:endParaRPr lang="lt-LT"/>
          </a:p>
        </p:txBody>
      </p:sp>
      <p:sp>
        <p:nvSpPr>
          <p:cNvPr id="4"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5" name="Rectangle 7"/>
          <p:cNvSpPr>
            <a:spLocks noGrp="1" noChangeArrowheads="1"/>
          </p:cNvSpPr>
          <p:nvPr>
            <p:ph type="sldNum" sz="quarter" idx="12"/>
          </p:nvPr>
        </p:nvSpPr>
        <p:spPr>
          <a:ln/>
        </p:spPr>
        <p:txBody>
          <a:bodyPr/>
          <a:lstStyle>
            <a:lvl1pPr>
              <a:defRPr/>
            </a:lvl1pPr>
          </a:lstStyle>
          <a:p>
            <a:pPr>
              <a:defRPr/>
            </a:pPr>
            <a:fld id="{03DF5829-0775-4337-9490-93A99006E35E}" type="slidenum">
              <a:rPr lang="lt-LT"/>
              <a:pPr>
                <a:defRPr/>
              </a:pPr>
              <a:t>‹#›</a:t>
            </a:fld>
            <a:endParaRPr lang="lt-LT"/>
          </a:p>
        </p:txBody>
      </p:sp>
    </p:spTree>
    <p:extLst>
      <p:ext uri="{BB962C8B-B14F-4D97-AF65-F5344CB8AC3E}">
        <p14:creationId xmlns:p14="http://schemas.microsoft.com/office/powerpoint/2010/main" val="161697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lt-LT"/>
          </a:p>
        </p:txBody>
      </p:sp>
      <p:sp>
        <p:nvSpPr>
          <p:cNvPr id="3"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4" name="Rectangle 7"/>
          <p:cNvSpPr>
            <a:spLocks noGrp="1" noChangeArrowheads="1"/>
          </p:cNvSpPr>
          <p:nvPr>
            <p:ph type="sldNum" sz="quarter" idx="12"/>
          </p:nvPr>
        </p:nvSpPr>
        <p:spPr>
          <a:ln/>
        </p:spPr>
        <p:txBody>
          <a:bodyPr/>
          <a:lstStyle>
            <a:lvl1pPr>
              <a:defRPr/>
            </a:lvl1pPr>
          </a:lstStyle>
          <a:p>
            <a:pPr>
              <a:defRPr/>
            </a:pPr>
            <a:fld id="{EFE03748-37D2-41EA-A05E-B922D9D688BA}" type="slidenum">
              <a:rPr lang="lt-LT"/>
              <a:pPr>
                <a:defRPr/>
              </a:pPr>
              <a:t>‹#›</a:t>
            </a:fld>
            <a:endParaRPr lang="lt-LT"/>
          </a:p>
        </p:txBody>
      </p:sp>
    </p:spTree>
    <p:extLst>
      <p:ext uri="{BB962C8B-B14F-4D97-AF65-F5344CB8AC3E}">
        <p14:creationId xmlns:p14="http://schemas.microsoft.com/office/powerpoint/2010/main" val="399807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lstStyle>
            <a:lvl1pPr algn="l">
              <a:defRPr sz="2000" b="1"/>
            </a:lvl1pPr>
          </a:lstStyle>
          <a:p>
            <a:r>
              <a:rPr lang="lt-LT"/>
              <a:t>Spustelėję redag. ruoš. pavad. stilių</a:t>
            </a:r>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Rectangle 5"/>
          <p:cNvSpPr>
            <a:spLocks noGrp="1" noChangeArrowheads="1"/>
          </p:cNvSpPr>
          <p:nvPr>
            <p:ph type="dt" sz="half" idx="10"/>
          </p:nvPr>
        </p:nvSpPr>
        <p:spPr>
          <a:ln/>
        </p:spPr>
        <p:txBody>
          <a:bodyPr/>
          <a:lstStyle>
            <a:lvl1pPr>
              <a:defRPr/>
            </a:lvl1pPr>
          </a:lstStyle>
          <a:p>
            <a:pPr>
              <a:defRPr/>
            </a:pPr>
            <a:endParaRPr lang="lt-LT"/>
          </a:p>
        </p:txBody>
      </p:sp>
      <p:sp>
        <p:nvSpPr>
          <p:cNvPr id="6"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7" name="Rectangle 7"/>
          <p:cNvSpPr>
            <a:spLocks noGrp="1" noChangeArrowheads="1"/>
          </p:cNvSpPr>
          <p:nvPr>
            <p:ph type="sldNum" sz="quarter" idx="12"/>
          </p:nvPr>
        </p:nvSpPr>
        <p:spPr>
          <a:ln/>
        </p:spPr>
        <p:txBody>
          <a:bodyPr/>
          <a:lstStyle>
            <a:lvl1pPr>
              <a:defRPr/>
            </a:lvl1pPr>
          </a:lstStyle>
          <a:p>
            <a:pPr>
              <a:defRPr/>
            </a:pPr>
            <a:fld id="{1DA59EBE-3B68-49D5-B52D-46DEF1446125}" type="slidenum">
              <a:rPr lang="lt-LT"/>
              <a:pPr>
                <a:defRPr/>
              </a:pPr>
              <a:t>‹#›</a:t>
            </a:fld>
            <a:endParaRPr lang="lt-LT"/>
          </a:p>
        </p:txBody>
      </p:sp>
    </p:spTree>
    <p:extLst>
      <p:ext uri="{BB962C8B-B14F-4D97-AF65-F5344CB8AC3E}">
        <p14:creationId xmlns:p14="http://schemas.microsoft.com/office/powerpoint/2010/main" val="317251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lstStyle>
            <a:lvl1pPr algn="l">
              <a:defRPr sz="2000" b="1"/>
            </a:lvl1pPr>
          </a:lstStyle>
          <a:p>
            <a:r>
              <a:rPr lang="lt-LT"/>
              <a:t>Spustelėję redag. ruoš. pavad. stilių</a:t>
            </a:r>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Rectangle 5"/>
          <p:cNvSpPr>
            <a:spLocks noGrp="1" noChangeArrowheads="1"/>
          </p:cNvSpPr>
          <p:nvPr>
            <p:ph type="dt" sz="half" idx="10"/>
          </p:nvPr>
        </p:nvSpPr>
        <p:spPr>
          <a:ln/>
        </p:spPr>
        <p:txBody>
          <a:bodyPr/>
          <a:lstStyle>
            <a:lvl1pPr>
              <a:defRPr/>
            </a:lvl1pPr>
          </a:lstStyle>
          <a:p>
            <a:pPr>
              <a:defRPr/>
            </a:pPr>
            <a:endParaRPr lang="lt-LT"/>
          </a:p>
        </p:txBody>
      </p:sp>
      <p:sp>
        <p:nvSpPr>
          <p:cNvPr id="6"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7" name="Rectangle 7"/>
          <p:cNvSpPr>
            <a:spLocks noGrp="1" noChangeArrowheads="1"/>
          </p:cNvSpPr>
          <p:nvPr>
            <p:ph type="sldNum" sz="quarter" idx="12"/>
          </p:nvPr>
        </p:nvSpPr>
        <p:spPr>
          <a:ln/>
        </p:spPr>
        <p:txBody>
          <a:bodyPr/>
          <a:lstStyle>
            <a:lvl1pPr>
              <a:defRPr/>
            </a:lvl1pPr>
          </a:lstStyle>
          <a:p>
            <a:pPr>
              <a:defRPr/>
            </a:pPr>
            <a:fld id="{4BC6F558-93C6-4B58-9B57-48A908887730}" type="slidenum">
              <a:rPr lang="lt-LT"/>
              <a:pPr>
                <a:defRPr/>
              </a:pPr>
              <a:t>‹#›</a:t>
            </a:fld>
            <a:endParaRPr lang="lt-LT"/>
          </a:p>
        </p:txBody>
      </p:sp>
    </p:spTree>
    <p:extLst>
      <p:ext uri="{BB962C8B-B14F-4D97-AF65-F5344CB8AC3E}">
        <p14:creationId xmlns:p14="http://schemas.microsoft.com/office/powerpoint/2010/main" val="319150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lt-LT" altLang="lt-LT"/>
              <a:t>Spustelėkite, jei norite keisite ruoš. pav. stilių</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t-LT" altLang="lt-LT"/>
              <a:t>Spustelėkite ruošinio teksto stiliams keisti</a:t>
            </a:r>
          </a:p>
          <a:p>
            <a:pPr lvl="1"/>
            <a:r>
              <a:rPr lang="lt-LT" altLang="lt-LT"/>
              <a:t>Antras lygmuo</a:t>
            </a:r>
          </a:p>
          <a:p>
            <a:pPr lvl="2"/>
            <a:r>
              <a:rPr lang="lt-LT" altLang="lt-LT"/>
              <a:t>Trečias lygmuo</a:t>
            </a:r>
          </a:p>
          <a:p>
            <a:pPr lvl="3"/>
            <a:r>
              <a:rPr lang="lt-LT" altLang="lt-LT"/>
              <a:t>Ketvirtas lygmuo</a:t>
            </a:r>
          </a:p>
          <a:p>
            <a:pPr lvl="4"/>
            <a:r>
              <a:rPr lang="lt-LT" altLang="lt-LT"/>
              <a:t>Penktas lygmuo</a:t>
            </a:r>
          </a:p>
        </p:txBody>
      </p:sp>
      <p:sp>
        <p:nvSpPr>
          <p:cNvPr id="9221"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lt-LT"/>
          </a:p>
        </p:txBody>
      </p:sp>
      <p:sp>
        <p:nvSpPr>
          <p:cNvPr id="9222"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a:defRPr/>
            </a:pPr>
            <a:r>
              <a:rPr lang="lt-LT"/>
              <a:t>Raudonos  spalvos tekstas pažymi, į ką turėtų būti atkreiptas švietimo bendruomenių dėmesys</a:t>
            </a:r>
          </a:p>
        </p:txBody>
      </p:sp>
      <p:sp>
        <p:nvSpPr>
          <p:cNvPr id="9223"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a:defRPr/>
            </a:pPr>
            <a:fld id="{D906F052-66AC-4CF4-B941-51FBEE678F4D}" type="slidenum">
              <a:rPr lang="lt-LT"/>
              <a:pPr>
                <a:defRPr/>
              </a:pPr>
              <a:t>‹#›</a:t>
            </a:fld>
            <a:endParaRPr lang="lt-LT"/>
          </a:p>
        </p:txBody>
      </p:sp>
      <p:sp>
        <p:nvSpPr>
          <p:cNvPr id="1032" name="Freeform 8"/>
          <p:cNvSpPr>
            <a:spLocks/>
          </p:cNvSpPr>
          <p:nvPr/>
        </p:nvSpPr>
        <p:spPr bwMode="auto">
          <a:xfrm rot="-3172564">
            <a:off x="7865269" y="24607"/>
            <a:ext cx="1165225" cy="2097087"/>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33" name="Freeform 9"/>
          <p:cNvSpPr>
            <a:spLocks/>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1 w 2177"/>
                <a:gd name="T1" fmla="*/ 1 h 1298"/>
                <a:gd name="T2" fmla="*/ 1 w 2177"/>
                <a:gd name="T3" fmla="*/ 1 h 1298"/>
                <a:gd name="T4" fmla="*/ 1 w 2177"/>
                <a:gd name="T5" fmla="*/ 1 h 1298"/>
                <a:gd name="T6" fmla="*/ 1 w 2177"/>
                <a:gd name="T7" fmla="*/ 1 h 1298"/>
                <a:gd name="T8" fmla="*/ 1 w 2177"/>
                <a:gd name="T9" fmla="*/ 1 h 1298"/>
                <a:gd name="T10" fmla="*/ 1 w 2177"/>
                <a:gd name="T11" fmla="*/ 1 h 1298"/>
                <a:gd name="T12" fmla="*/ 1 w 2177"/>
                <a:gd name="T13" fmla="*/ 1 h 1298"/>
                <a:gd name="T14" fmla="*/ 1 w 2177"/>
                <a:gd name="T15" fmla="*/ 1 h 1298"/>
                <a:gd name="T16" fmla="*/ 1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1 w 2177"/>
                <a:gd name="T29" fmla="*/ 1 h 1298"/>
                <a:gd name="T30" fmla="*/ 1 w 2177"/>
                <a:gd name="T31" fmla="*/ 1 h 1298"/>
                <a:gd name="T32" fmla="*/ 1 w 2177"/>
                <a:gd name="T33" fmla="*/ 1 h 1298"/>
                <a:gd name="T34" fmla="*/ 0 w 2177"/>
                <a:gd name="T35" fmla="*/ 1 h 1298"/>
                <a:gd name="T36" fmla="*/ 1 w 2177"/>
                <a:gd name="T37" fmla="*/ 1 h 1298"/>
                <a:gd name="T38" fmla="*/ 1 w 2177"/>
                <a:gd name="T39" fmla="*/ 1 h 1298"/>
                <a:gd name="T40" fmla="*/ 1 w 2177"/>
                <a:gd name="T41" fmla="*/ 1 h 1298"/>
                <a:gd name="T42" fmla="*/ 1 w 2177"/>
                <a:gd name="T43" fmla="*/ 1 h 1298"/>
                <a:gd name="T44" fmla="*/ 1 w 2177"/>
                <a:gd name="T45" fmla="*/ 1 h 1298"/>
                <a:gd name="T46" fmla="*/ 1 w 2177"/>
                <a:gd name="T47" fmla="*/ 1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2" name="Freeform 12"/>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3" name="Freeform 13"/>
            <p:cNvSpPr>
              <a:spLocks/>
            </p:cNvSpPr>
            <p:nvPr userDrawn="1"/>
          </p:nvSpPr>
          <p:spPr bwMode="auto">
            <a:xfrm>
              <a:off x="20" y="3774"/>
              <a:ext cx="792" cy="41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4" name="Freeform 14"/>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1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5" name="Freeform 15"/>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6" name="Freeform 16"/>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7" name="Freeform 17"/>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8" name="Freeform 18"/>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9" name="Freeform 19"/>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5" name="Freeform 23"/>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6" name="Freeform 24"/>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sp>
            <p:nvSpPr>
              <p:cNvPr id="1062" name="Freeform 25"/>
              <p:cNvSpPr>
                <a:spLocks/>
              </p:cNvSpPr>
              <p:nvPr userDrawn="1"/>
            </p:nvSpPr>
            <p:spPr bwMode="auto">
              <a:xfrm>
                <a:off x="76" y="3732"/>
                <a:ext cx="595" cy="250"/>
              </a:xfrm>
              <a:custGeom>
                <a:avLst/>
                <a:gdLst>
                  <a:gd name="T0" fmla="*/ 1 w 1190"/>
                  <a:gd name="T1" fmla="*/ 0 h 500"/>
                  <a:gd name="T2" fmla="*/ 1 w 1190"/>
                  <a:gd name="T3" fmla="*/ 1 h 500"/>
                  <a:gd name="T4" fmla="*/ 1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3" name="Freeform 26"/>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4" name="Freeform 27"/>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7" name="Freeform 30"/>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1 w 1684"/>
                    <a:gd name="T9" fmla="*/ 1 h 880"/>
                    <a:gd name="T10" fmla="*/ 1 w 1684"/>
                    <a:gd name="T11" fmla="*/ 1 h 880"/>
                    <a:gd name="T12" fmla="*/ 1 w 1684"/>
                    <a:gd name="T13" fmla="*/ 1 h 880"/>
                    <a:gd name="T14" fmla="*/ 1 w 1684"/>
                    <a:gd name="T15" fmla="*/ 1 h 880"/>
                    <a:gd name="T16" fmla="*/ 1 w 1684"/>
                    <a:gd name="T17" fmla="*/ 1 h 880"/>
                    <a:gd name="T18" fmla="*/ 1 w 1684"/>
                    <a:gd name="T19" fmla="*/ 1 h 880"/>
                    <a:gd name="T20" fmla="*/ 1 w 1684"/>
                    <a:gd name="T21" fmla="*/ 1 h 880"/>
                    <a:gd name="T22" fmla="*/ 1 w 1684"/>
                    <a:gd name="T23" fmla="*/ 1 h 880"/>
                    <a:gd name="T24" fmla="*/ 1 w 1684"/>
                    <a:gd name="T25" fmla="*/ 1 h 880"/>
                    <a:gd name="T26" fmla="*/ 1 w 1684"/>
                    <a:gd name="T27" fmla="*/ 1 h 880"/>
                    <a:gd name="T28" fmla="*/ 1 w 1684"/>
                    <a:gd name="T29" fmla="*/ 1 h 880"/>
                    <a:gd name="T30" fmla="*/ 1 w 1684"/>
                    <a:gd name="T31" fmla="*/ 1 h 880"/>
                    <a:gd name="T32" fmla="*/ 1 w 1684"/>
                    <a:gd name="T33" fmla="*/ 1 h 880"/>
                    <a:gd name="T34" fmla="*/ 1 w 1684"/>
                    <a:gd name="T35" fmla="*/ 1 h 880"/>
                    <a:gd name="T36" fmla="*/ 1 w 1684"/>
                    <a:gd name="T37" fmla="*/ 1 h 880"/>
                    <a:gd name="T38" fmla="*/ 1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8" name="Freeform 31"/>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9" name="Freeform 32"/>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1 h 1188"/>
                    <a:gd name="T12" fmla="*/ 1 w 642"/>
                    <a:gd name="T13" fmla="*/ 1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0" name="Freeform 33"/>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1" name="Freeform 34"/>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2" name="Freeform 35"/>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3" name="Freeform 36"/>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0" name="Freeform 39"/>
            <p:cNvSpPr>
              <a:spLocks/>
            </p:cNvSpPr>
            <p:nvPr userDrawn="1"/>
          </p:nvSpPr>
          <p:spPr bwMode="auto">
            <a:xfrm flipH="1">
              <a:off x="5506" y="1333"/>
              <a:ext cx="205" cy="1633"/>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2" name="Freeform 45"/>
                <p:cNvSpPr>
                  <a:spLocks/>
                </p:cNvSpPr>
                <p:nvPr userDrawn="1"/>
              </p:nvSpPr>
              <p:spPr bwMode="auto">
                <a:xfrm rot="-3172564">
                  <a:off x="5048" y="332"/>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3" name="Freeform 46"/>
                <p:cNvSpPr>
                  <a:spLocks/>
                </p:cNvSpPr>
                <p:nvPr userDrawn="1"/>
              </p:nvSpPr>
              <p:spPr bwMode="auto">
                <a:xfrm rot="-3172564">
                  <a:off x="4858" y="182"/>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4" name="Freeform 47"/>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5" name="Freeform 48"/>
                <p:cNvSpPr>
                  <a:spLocks/>
                </p:cNvSpPr>
                <p:nvPr userDrawn="1"/>
              </p:nvSpPr>
              <p:spPr bwMode="auto">
                <a:xfrm rot="-3172564">
                  <a:off x="5297" y="897"/>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6" name="Freeform 49"/>
                <p:cNvSpPr>
                  <a:spLocks/>
                </p:cNvSpPr>
                <p:nvPr userDrawn="1"/>
              </p:nvSpPr>
              <p:spPr bwMode="auto">
                <a:xfrm rot="-3172564">
                  <a:off x="5253" y="806"/>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8" name="Freeform 51"/>
                <p:cNvSpPr>
                  <a:spLocks/>
                </p:cNvSpPr>
                <p:nvPr userDrawn="1"/>
              </p:nvSpPr>
              <p:spPr bwMode="auto">
                <a:xfrm rot="-3172564">
                  <a:off x="4948" y="142"/>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grpSp>
    </p:spTree>
  </p:cSld>
  <p:clrMap bg1="lt1" tx1="dk1" bg2="lt2" tx2="dk2" accent1="accent1" accent2="accent2" accent3="accent3" accent4="accent4" accent5="accent5" accent6="accent6" hlink="hlink" folHlink="folHlink"/>
  <p:sldLayoutIdLst>
    <p:sldLayoutId id="2147484188" r:id="rId1"/>
    <p:sldLayoutId id="2147484175" r:id="rId2"/>
    <p:sldLayoutId id="2147484176" r:id="rId3"/>
    <p:sldLayoutId id="2147484177" r:id="rId4"/>
    <p:sldLayoutId id="2147484178" r:id="rId5"/>
    <p:sldLayoutId id="2147484179" r:id="rId6"/>
    <p:sldLayoutId id="2147484180" r:id="rId7"/>
    <p:sldLayoutId id="2147484181" r:id="rId8"/>
    <p:sldLayoutId id="2147484182" r:id="rId9"/>
    <p:sldLayoutId id="2147484183" r:id="rId10"/>
    <p:sldLayoutId id="2147484184" r:id="rId11"/>
    <p:sldLayoutId id="2147484185" r:id="rId12"/>
    <p:sldLayoutId id="2147484186" r:id="rId13"/>
    <p:sldLayoutId id="2147484187" r:id="rId14"/>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2.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ctrTitle"/>
          </p:nvPr>
        </p:nvSpPr>
        <p:spPr>
          <a:xfrm>
            <a:off x="3347864" y="908050"/>
            <a:ext cx="5184949" cy="2736850"/>
          </a:xfrm>
        </p:spPr>
        <p:txBody>
          <a:bodyPr/>
          <a:lstStyle/>
          <a:p>
            <a:pPr eaLnBrk="1" hangingPunct="1">
              <a:defRPr/>
            </a:pPr>
            <a:r>
              <a:rPr lang="lt-LT" altLang="lt-LT" sz="3200" b="1" dirty="0">
                <a:solidFill>
                  <a:srgbClr val="0000FF"/>
                </a:solidFill>
              </a:rPr>
              <a:t>Svarbiausi 2022 m. mokymosi pasiekimų patikrinimų rodikliai ir rezultatai</a:t>
            </a:r>
            <a:endParaRPr lang="lt-LT" sz="3200" dirty="0">
              <a:solidFill>
                <a:srgbClr val="0000FF"/>
              </a:solidFill>
            </a:endParaRPr>
          </a:p>
        </p:txBody>
      </p:sp>
      <p:sp>
        <p:nvSpPr>
          <p:cNvPr id="2" name="Skaidrės numerio vietos rezervavimo ženklas 1"/>
          <p:cNvSpPr>
            <a:spLocks noGrp="1"/>
          </p:cNvSpPr>
          <p:nvPr>
            <p:ph type="sldNum" sz="quarter" idx="12"/>
          </p:nvPr>
        </p:nvSpPr>
        <p:spPr/>
        <p:txBody>
          <a:bodyPr/>
          <a:lstStyle/>
          <a:p>
            <a:pPr>
              <a:defRPr/>
            </a:pPr>
            <a:fld id="{707E5EE5-A749-42D9-BA7F-49705779A752}" type="slidenum">
              <a:rPr lang="lt-LT" smtClean="0"/>
              <a:pPr>
                <a:defRPr/>
              </a:pPr>
              <a:t>1</a:t>
            </a:fld>
            <a:endParaRPr lang="lt-LT"/>
          </a:p>
        </p:txBody>
      </p:sp>
      <p:sp>
        <p:nvSpPr>
          <p:cNvPr id="3" name="Stačiakampis 2"/>
          <p:cNvSpPr/>
          <p:nvPr/>
        </p:nvSpPr>
        <p:spPr>
          <a:xfrm>
            <a:off x="4540975" y="5589240"/>
            <a:ext cx="4572000" cy="369332"/>
          </a:xfrm>
          <a:prstGeom prst="rect">
            <a:avLst/>
          </a:prstGeom>
        </p:spPr>
        <p:txBody>
          <a:bodyPr>
            <a:spAutoFit/>
          </a:bodyPr>
          <a:lstStyle/>
          <a:p>
            <a:pPr algn="ctr"/>
            <a:r>
              <a:rPr lang="lt-LT" i="1" dirty="0">
                <a:solidFill>
                  <a:srgbClr val="7030A0"/>
                </a:solidFill>
              </a:rPr>
              <a:t>                             </a:t>
            </a:r>
            <a:endParaRPr lang="lt-LT"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908050"/>
            <a:ext cx="6870700" cy="288925"/>
          </a:xfrm>
        </p:spPr>
        <p:txBody>
          <a:bodyPr/>
          <a:lstStyle/>
          <a:p>
            <a:pPr eaLnBrk="1" hangingPunct="1"/>
            <a:br>
              <a:rPr lang="lt-LT" altLang="lt-LT" sz="2400" b="1"/>
            </a:br>
            <a:r>
              <a:rPr lang="lt-LT" altLang="lt-LT" sz="2400" b="1">
                <a:solidFill>
                  <a:schemeClr val="folHlink"/>
                </a:solidFill>
              </a:rPr>
              <a:t>Gamtamokslių dalykų VBE</a:t>
            </a:r>
            <a:r>
              <a:rPr lang="lt-LT" altLang="lt-LT" sz="2400"/>
              <a:t> </a:t>
            </a:r>
            <a:r>
              <a:rPr lang="en-US" altLang="lt-LT" sz="2400"/>
              <a:t> </a:t>
            </a:r>
            <a:br>
              <a:rPr lang="lt-LT" altLang="lt-LT" sz="2400"/>
            </a:br>
            <a:r>
              <a:rPr lang="lt-LT" altLang="lt-LT" sz="2400" b="1"/>
              <a:t>V</a:t>
            </a:r>
            <a:r>
              <a:rPr lang="en-US" altLang="lt-LT" sz="2400" b="1"/>
              <a:t>ertinimo vidurkis</a:t>
            </a:r>
            <a:endParaRPr lang="lt-LT" altLang="lt-LT" sz="2400" b="1"/>
          </a:p>
        </p:txBody>
      </p:sp>
      <p:graphicFrame>
        <p:nvGraphicFramePr>
          <p:cNvPr id="3" name="Objektas 3"/>
          <p:cNvGraphicFramePr>
            <a:graphicFrameLocks noChangeAspect="1"/>
          </p:cNvGraphicFramePr>
          <p:nvPr>
            <p:extLst>
              <p:ext uri="{D42A27DB-BD31-4B8C-83A1-F6EECF244321}">
                <p14:modId xmlns:p14="http://schemas.microsoft.com/office/powerpoint/2010/main" val="2702227811"/>
              </p:ext>
            </p:extLst>
          </p:nvPr>
        </p:nvGraphicFramePr>
        <p:xfrm>
          <a:off x="827584" y="908050"/>
          <a:ext cx="7963296" cy="7459240"/>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10</a:t>
            </a:fld>
            <a:endParaRPr lang="lt-LT"/>
          </a:p>
        </p:txBody>
      </p:sp>
    </p:spTree>
    <p:extLst>
      <p:ext uri="{BB962C8B-B14F-4D97-AF65-F5344CB8AC3E}">
        <p14:creationId xmlns:p14="http://schemas.microsoft.com/office/powerpoint/2010/main" val="1201050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urinio vietos rezervavimo ženklas 10">
            <a:extLst>
              <a:ext uri="{FF2B5EF4-FFF2-40B4-BE49-F238E27FC236}">
                <a16:creationId xmlns:a16="http://schemas.microsoft.com/office/drawing/2014/main" id="{2946C96C-BBD8-4404-A8E8-0448B141211D}"/>
              </a:ext>
            </a:extLst>
          </p:cNvPr>
          <p:cNvGraphicFramePr>
            <a:graphicFrameLocks noGrp="1"/>
          </p:cNvGraphicFramePr>
          <p:nvPr>
            <p:ph sz="half" idx="1"/>
            <p:extLst>
              <p:ext uri="{D42A27DB-BD31-4B8C-83A1-F6EECF244321}">
                <p14:modId xmlns:p14="http://schemas.microsoft.com/office/powerpoint/2010/main" val="3046327019"/>
              </p:ext>
            </p:extLst>
          </p:nvPr>
        </p:nvGraphicFramePr>
        <p:xfrm>
          <a:off x="685800" y="1828800"/>
          <a:ext cx="7774632"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kaidrės numerio vietos rezervavimo ženklas 4">
            <a:extLst>
              <a:ext uri="{FF2B5EF4-FFF2-40B4-BE49-F238E27FC236}">
                <a16:creationId xmlns:a16="http://schemas.microsoft.com/office/drawing/2014/main" id="{2A4BD3E7-405B-47D0-B856-871DBA5BD0DF}"/>
              </a:ext>
            </a:extLst>
          </p:cNvPr>
          <p:cNvSpPr>
            <a:spLocks noGrp="1"/>
          </p:cNvSpPr>
          <p:nvPr>
            <p:ph type="sldNum" sz="quarter" idx="12"/>
          </p:nvPr>
        </p:nvSpPr>
        <p:spPr/>
        <p:txBody>
          <a:bodyPr/>
          <a:lstStyle/>
          <a:p>
            <a:pPr>
              <a:defRPr/>
            </a:pPr>
            <a:fld id="{4E40868A-DE67-4217-AD8F-3B1F6A998C4E}" type="slidenum">
              <a:rPr lang="lt-LT" smtClean="0"/>
              <a:pPr>
                <a:defRPr/>
              </a:pPr>
              <a:t>11</a:t>
            </a:fld>
            <a:endParaRPr lang="lt-LT"/>
          </a:p>
        </p:txBody>
      </p:sp>
      <p:sp>
        <p:nvSpPr>
          <p:cNvPr id="12" name="Rectangle 2">
            <a:extLst>
              <a:ext uri="{FF2B5EF4-FFF2-40B4-BE49-F238E27FC236}">
                <a16:creationId xmlns:a16="http://schemas.microsoft.com/office/drawing/2014/main" id="{B456C190-D798-4CAF-97D8-D1A9DC885D3D}"/>
              </a:ext>
            </a:extLst>
          </p:cNvPr>
          <p:cNvSpPr>
            <a:spLocks noGrp="1" noChangeArrowheads="1"/>
          </p:cNvSpPr>
          <p:nvPr>
            <p:ph type="title"/>
          </p:nvPr>
        </p:nvSpPr>
        <p:spPr>
          <a:xfrm>
            <a:off x="685800" y="152400"/>
            <a:ext cx="6870700" cy="1600200"/>
          </a:xfrm>
        </p:spPr>
        <p:txBody>
          <a:bodyPr/>
          <a:lstStyle/>
          <a:p>
            <a:pPr eaLnBrk="1" hangingPunct="1"/>
            <a:br>
              <a:rPr lang="lt-LT" altLang="lt-LT" sz="2400" b="1" dirty="0"/>
            </a:br>
            <a:r>
              <a:rPr lang="lt-LT" altLang="lt-LT" sz="2400" b="1" dirty="0"/>
              <a:t> </a:t>
            </a:r>
            <a:r>
              <a:rPr lang="lt-LT" altLang="lt-LT" sz="2400" b="1" dirty="0">
                <a:solidFill>
                  <a:schemeClr val="folHlink"/>
                </a:solidFill>
              </a:rPr>
              <a:t>Socialinių mokslų dalykų VBE</a:t>
            </a:r>
            <a:br>
              <a:rPr lang="lt-LT" altLang="lt-LT" sz="2400" dirty="0"/>
            </a:br>
            <a:r>
              <a:rPr lang="lt-LT" altLang="lt-LT" sz="2400" b="1" dirty="0"/>
              <a:t>V</a:t>
            </a:r>
            <a:r>
              <a:rPr lang="en-US" altLang="lt-LT" sz="2400" b="1" dirty="0" err="1"/>
              <a:t>ertinimo</a:t>
            </a:r>
            <a:r>
              <a:rPr lang="en-US" altLang="lt-LT" sz="2400" b="1" dirty="0"/>
              <a:t> </a:t>
            </a:r>
            <a:r>
              <a:rPr lang="en-US" altLang="lt-LT" sz="2400" b="1" dirty="0" err="1"/>
              <a:t>vidurkis</a:t>
            </a:r>
            <a:endParaRPr lang="lt-LT" altLang="lt-LT" sz="2400" b="1" dirty="0"/>
          </a:p>
        </p:txBody>
      </p:sp>
    </p:spTree>
    <p:extLst>
      <p:ext uri="{BB962C8B-B14F-4D97-AF65-F5344CB8AC3E}">
        <p14:creationId xmlns:p14="http://schemas.microsoft.com/office/powerpoint/2010/main" val="147889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6870700" cy="1044575"/>
          </a:xfrm>
        </p:spPr>
        <p:txBody>
          <a:bodyPr/>
          <a:lstStyle/>
          <a:p>
            <a:pPr eaLnBrk="1" hangingPunct="1"/>
            <a:r>
              <a:rPr lang="lt-LT" altLang="lt-LT" sz="2400" b="1">
                <a:solidFill>
                  <a:schemeClr val="folHlink"/>
                </a:solidFill>
              </a:rPr>
              <a:t>Lietuvių kalbos ir literatūros MBE</a:t>
            </a:r>
            <a:r>
              <a:rPr lang="lt-LT" altLang="lt-LT" sz="2400">
                <a:solidFill>
                  <a:schemeClr val="folHlink"/>
                </a:solidFill>
              </a:rPr>
              <a:t> </a:t>
            </a:r>
            <a:r>
              <a:rPr lang="lt-LT" altLang="lt-LT" sz="2400"/>
              <a:t> </a:t>
            </a:r>
            <a:br>
              <a:rPr lang="lt-LT" altLang="lt-LT" sz="2400"/>
            </a:br>
            <a:r>
              <a:rPr lang="lt-LT" altLang="lt-LT" sz="2400"/>
              <a:t>V</a:t>
            </a:r>
            <a:r>
              <a:rPr lang="en-US" altLang="lt-LT" sz="2400"/>
              <a:t>ertinimo vidurkis</a:t>
            </a:r>
          </a:p>
        </p:txBody>
      </p:sp>
      <p:graphicFrame>
        <p:nvGraphicFramePr>
          <p:cNvPr id="14339" name="Object 4"/>
          <p:cNvGraphicFramePr>
            <a:graphicFrameLocks noChangeAspect="1"/>
          </p:cNvGraphicFramePr>
          <p:nvPr>
            <p:extLst>
              <p:ext uri="{D42A27DB-BD31-4B8C-83A1-F6EECF244321}">
                <p14:modId xmlns:p14="http://schemas.microsoft.com/office/powerpoint/2010/main" val="631461278"/>
              </p:ext>
            </p:extLst>
          </p:nvPr>
        </p:nvGraphicFramePr>
        <p:xfrm>
          <a:off x="2123728" y="1420104"/>
          <a:ext cx="6840538" cy="5470525"/>
        </p:xfrm>
        <a:graphic>
          <a:graphicData uri="http://schemas.openxmlformats.org/presentationml/2006/ole">
            <mc:AlternateContent xmlns:mc="http://schemas.openxmlformats.org/markup-compatibility/2006">
              <mc:Choice xmlns:v="urn:schemas-microsoft-com:vml" Requires="v">
                <p:oleObj name="Chart" r:id="rId3" imgW="3886200" imgH="4067322" progId="MSGraph.Chart.8">
                  <p:embed followColorScheme="full"/>
                </p:oleObj>
              </mc:Choice>
              <mc:Fallback>
                <p:oleObj name="Chart" r:id="rId3" imgW="3886200" imgH="4067322" progId="MSGraph.Chart.8">
                  <p:embed followColorScheme="full"/>
                  <p:pic>
                    <p:nvPicPr>
                      <p:cNvPr id="0" name=""/>
                      <p:cNvPicPr>
                        <a:picLocks noChangeAspect="1" noChangeArrowheads="1"/>
                      </p:cNvPicPr>
                      <p:nvPr/>
                    </p:nvPicPr>
                    <p:blipFill>
                      <a:blip r:embed="rId4"/>
                      <a:srcRect/>
                      <a:stretch>
                        <a:fillRect/>
                      </a:stretch>
                    </p:blipFill>
                    <p:spPr bwMode="auto">
                      <a:xfrm>
                        <a:off x="2123728" y="1420104"/>
                        <a:ext cx="6840538"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71088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z="3200" b="1" dirty="0"/>
              <a:t>Stiprybės</a:t>
            </a:r>
          </a:p>
        </p:txBody>
      </p:sp>
      <p:sp>
        <p:nvSpPr>
          <p:cNvPr id="9" name="Antraštė 1"/>
          <p:cNvSpPr txBox="1">
            <a:spLocks/>
          </p:cNvSpPr>
          <p:nvPr/>
        </p:nvSpPr>
        <p:spPr bwMode="auto">
          <a:xfrm>
            <a:off x="685800" y="1988840"/>
            <a:ext cx="7488832" cy="252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a:lstStyle>
          <a:p>
            <a:pPr marL="457200" indent="-457200" algn="l" eaLnBrk="1" fontAlgn="t" hangingPunct="1">
              <a:buFont typeface="Arial" panose="020B0604020202020204" pitchFamily="34" charset="0"/>
              <a:buChar char="•"/>
            </a:pPr>
            <a:r>
              <a:rPr lang="lt-LT" sz="2400" dirty="0">
                <a:latin typeface="Arial" charset="0"/>
              </a:rPr>
              <a:t>Neblogi socialinių mokslų egzaminų rezultatai;</a:t>
            </a:r>
          </a:p>
          <a:p>
            <a:pPr marL="457200" indent="-457200" algn="l" eaLnBrk="1" fontAlgn="t" hangingPunct="1">
              <a:buFont typeface="Arial" panose="020B0604020202020204" pitchFamily="34" charset="0"/>
              <a:buChar char="•"/>
            </a:pPr>
            <a:r>
              <a:rPr lang="lt-LT" sz="2400" dirty="0">
                <a:latin typeface="Arial" charset="0"/>
              </a:rPr>
              <a:t>Pakankamai neblogi gamtos mokslų egzaminų rezultatai;</a:t>
            </a:r>
          </a:p>
          <a:p>
            <a:pPr marL="457200" indent="-457200" algn="l" eaLnBrk="1" fontAlgn="t" hangingPunct="1">
              <a:buFont typeface="Arial" panose="020B0604020202020204" pitchFamily="34" charset="0"/>
              <a:buChar char="•"/>
            </a:pPr>
            <a:r>
              <a:rPr lang="lt-LT" sz="2400" dirty="0">
                <a:effectLst/>
                <a:latin typeface="Arial" panose="020B0604020202020204" pitchFamily="34" charset="0"/>
                <a:ea typeface="Calibri" panose="020F0502020204030204" pitchFamily="34" charset="0"/>
                <a:cs typeface="Arial" panose="020B0604020202020204" pitchFamily="34" charset="0"/>
              </a:rPr>
              <a:t>Tris ir daugiau valstybinių brandos egzaminų išlaikiusių abiturientų dalis </a:t>
            </a:r>
            <a:r>
              <a:rPr lang="lt-L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išaugo nuo </a:t>
            </a:r>
            <a:r>
              <a:rPr lang="lt-LT" sz="2400" dirty="0">
                <a:solidFill>
                  <a:srgbClr val="000000"/>
                </a:solidFill>
                <a:latin typeface="Arial" panose="020B0604020202020204" pitchFamily="34" charset="0"/>
                <a:ea typeface="Calibri" panose="020F0502020204030204" pitchFamily="34" charset="0"/>
                <a:cs typeface="Arial" panose="020B0604020202020204" pitchFamily="34" charset="0"/>
              </a:rPr>
              <a:t>59,1 proc. 2021 m. iki 68 proc. 2022 m.</a:t>
            </a:r>
            <a:endParaRPr lang="lt-LT" sz="2400" dirty="0">
              <a:latin typeface="Arial" panose="020B0604020202020204" pitchFamily="34" charset="0"/>
              <a:cs typeface="Arial" panose="020B0604020202020204" pitchFamily="34" charset="0"/>
            </a:endParaRPr>
          </a:p>
        </p:txBody>
      </p:sp>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13</a:t>
            </a:fld>
            <a:endParaRPr lang="lt-LT"/>
          </a:p>
        </p:txBody>
      </p:sp>
    </p:spTree>
    <p:extLst>
      <p:ext uri="{BB962C8B-B14F-4D97-AF65-F5344CB8AC3E}">
        <p14:creationId xmlns:p14="http://schemas.microsoft.com/office/powerpoint/2010/main" val="10613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755576" y="656456"/>
            <a:ext cx="6870700" cy="1116360"/>
          </a:xfrm>
        </p:spPr>
        <p:txBody>
          <a:bodyPr/>
          <a:lstStyle/>
          <a:p>
            <a:r>
              <a:rPr lang="lt-LT" sz="3200" b="1" dirty="0"/>
              <a:t>Kas neramina (analizuotina, tobulintina, stiprintina).....</a:t>
            </a:r>
          </a:p>
        </p:txBody>
      </p:sp>
      <p:sp>
        <p:nvSpPr>
          <p:cNvPr id="9" name="Antraštė 1"/>
          <p:cNvSpPr txBox="1">
            <a:spLocks/>
          </p:cNvSpPr>
          <p:nvPr/>
        </p:nvSpPr>
        <p:spPr bwMode="auto">
          <a:xfrm>
            <a:off x="1134468" y="3212976"/>
            <a:ext cx="7488832"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a:lstStyle>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algn="l" eaLnBrk="1" fontAlgn="t" hangingPunct="1"/>
            <a:endParaRPr lang="lt-LT" sz="2800" dirty="0">
              <a:latin typeface="Arial" charset="0"/>
            </a:endParaRPr>
          </a:p>
          <a:p>
            <a:pPr marL="457200" indent="-457200" algn="l" eaLnBrk="1" fontAlgn="t" hangingPunct="1">
              <a:buFont typeface="Arial" panose="020B0604020202020204" pitchFamily="34" charset="0"/>
              <a:buChar char="•"/>
            </a:pPr>
            <a:endParaRPr lang="lt-LT" sz="2800" dirty="0">
              <a:latin typeface="Arial" charset="0"/>
            </a:endParaRPr>
          </a:p>
          <a:p>
            <a:pPr marL="457200" indent="-457200" algn="l" eaLnBrk="1" fontAlgn="t" hangingPunct="1">
              <a:buFont typeface="Arial" panose="020B0604020202020204" pitchFamily="34" charset="0"/>
              <a:buChar char="•"/>
            </a:pPr>
            <a:endParaRPr lang="lt-LT" sz="2800" dirty="0">
              <a:latin typeface="Arial" charset="0"/>
            </a:endParaRPr>
          </a:p>
          <a:p>
            <a:pPr marL="457200" indent="-457200" algn="l" eaLnBrk="1" fontAlgn="t" hangingPunct="1">
              <a:buFont typeface="Arial" panose="020B0604020202020204" pitchFamily="34" charset="0"/>
              <a:buChar char="•"/>
            </a:pPr>
            <a:endParaRPr lang="lt-LT" sz="2800" dirty="0">
              <a:latin typeface="Arial" charset="0"/>
            </a:endParaRPr>
          </a:p>
          <a:p>
            <a:pPr marL="457200" indent="-457200" algn="l" eaLnBrk="1" fontAlgn="t" hangingPunct="1">
              <a:buFont typeface="Arial" panose="020B0604020202020204" pitchFamily="34" charset="0"/>
              <a:buChar char="•"/>
            </a:pPr>
            <a:r>
              <a:rPr lang="lt-LT" sz="2800" dirty="0">
                <a:latin typeface="Arial" charset="0"/>
              </a:rPr>
              <a:t>Ar LKL egzamino rezultatai suteikia vilties apie gerėjimo tendenciją?....</a:t>
            </a:r>
          </a:p>
          <a:p>
            <a:pPr marL="457200" indent="-457200" algn="l" eaLnBrk="1" fontAlgn="t" hangingPunct="1">
              <a:buFont typeface="Arial" panose="020B0604020202020204" pitchFamily="34" charset="0"/>
              <a:buChar char="•"/>
            </a:pPr>
            <a:r>
              <a:rPr lang="lt-LT" sz="2800" dirty="0">
                <a:solidFill>
                  <a:schemeClr val="tx2"/>
                </a:solidFill>
              </a:rPr>
              <a:t>Reikalinga analizė, kiek proc. visų kandidatų, pasirinkusių  lietuvių kalbos ir literatūros valstybinį brandos egzaminą, pirmojo pusmečio įvertinimas buvo nuo 1 iki 6 balų ir kiek – 9-10 balų</a:t>
            </a:r>
            <a:r>
              <a:rPr lang="lt-LT" sz="2800" dirty="0"/>
              <a:t>.</a:t>
            </a:r>
          </a:p>
          <a:p>
            <a:pPr marL="457200" indent="-457200" algn="l" eaLnBrk="1" fontAlgn="t" hangingPunct="1">
              <a:buFont typeface="Arial" panose="020B0604020202020204" pitchFamily="34" charset="0"/>
              <a:buChar char="•"/>
            </a:pPr>
            <a:r>
              <a:rPr lang="lt-LT" sz="2800" dirty="0">
                <a:latin typeface="Arial" charset="0"/>
              </a:rPr>
              <a:t>Prastėjantys tiksliųjų mokslų ir užsienio kalbų (anglų, rusų) egzaminų rezultatai</a:t>
            </a:r>
            <a:r>
              <a:rPr lang="lt-LT" sz="1800" dirty="0"/>
              <a:t>.</a:t>
            </a:r>
          </a:p>
        </p:txBody>
      </p:sp>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14</a:t>
            </a:fld>
            <a:endParaRPr lang="lt-LT"/>
          </a:p>
        </p:txBody>
      </p:sp>
    </p:spTree>
    <p:extLst>
      <p:ext uri="{BB962C8B-B14F-4D97-AF65-F5344CB8AC3E}">
        <p14:creationId xmlns:p14="http://schemas.microsoft.com/office/powerpoint/2010/main" val="849388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ntraštė 1"/>
          <p:cNvSpPr>
            <a:spLocks noGrp="1"/>
          </p:cNvSpPr>
          <p:nvPr>
            <p:ph type="title"/>
          </p:nvPr>
        </p:nvSpPr>
        <p:spPr>
          <a:xfrm>
            <a:off x="755576" y="1196752"/>
            <a:ext cx="7772400" cy="786011"/>
          </a:xfrm>
        </p:spPr>
        <p:txBody>
          <a:bodyPr/>
          <a:lstStyle/>
          <a:p>
            <a:pPr algn="ctr"/>
            <a:r>
              <a:rPr lang="lt-LT" altLang="lt-LT" sz="2400" b="1" dirty="0"/>
              <a:t>PUPP rezultatai (įvertinimų vidurkiai)</a:t>
            </a:r>
          </a:p>
        </p:txBody>
      </p:sp>
      <p:graphicFrame>
        <p:nvGraphicFramePr>
          <p:cNvPr id="4" name="Lentelė 3"/>
          <p:cNvGraphicFramePr>
            <a:graphicFrameLocks noGrp="1"/>
          </p:cNvGraphicFramePr>
          <p:nvPr>
            <p:extLst>
              <p:ext uri="{D42A27DB-BD31-4B8C-83A1-F6EECF244321}">
                <p14:modId xmlns:p14="http://schemas.microsoft.com/office/powerpoint/2010/main" val="3138252879"/>
              </p:ext>
            </p:extLst>
          </p:nvPr>
        </p:nvGraphicFramePr>
        <p:xfrm>
          <a:off x="1619672" y="1988840"/>
          <a:ext cx="5904654" cy="3479800"/>
        </p:xfrm>
        <a:graphic>
          <a:graphicData uri="http://schemas.openxmlformats.org/drawingml/2006/table">
            <a:tbl>
              <a:tblPr firstRow="1" bandRow="1">
                <a:tableStyleId>{5C22544A-7EE6-4342-B048-85BDC9FD1C3A}</a:tableStyleId>
              </a:tblPr>
              <a:tblGrid>
                <a:gridCol w="984109">
                  <a:extLst>
                    <a:ext uri="{9D8B030D-6E8A-4147-A177-3AD203B41FA5}">
                      <a16:colId xmlns:a16="http://schemas.microsoft.com/office/drawing/2014/main" val="20000"/>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142976962"/>
                    </a:ext>
                  </a:extLst>
                </a:gridCol>
                <a:gridCol w="984109">
                  <a:extLst>
                    <a:ext uri="{9D8B030D-6E8A-4147-A177-3AD203B41FA5}">
                      <a16:colId xmlns:a16="http://schemas.microsoft.com/office/drawing/2014/main" val="1139420710"/>
                    </a:ext>
                  </a:extLst>
                </a:gridCol>
              </a:tblGrid>
              <a:tr h="1008112">
                <a:tc>
                  <a:txBody>
                    <a:bodyPr/>
                    <a:lstStyle/>
                    <a:p>
                      <a:r>
                        <a:rPr lang="lt-LT" dirty="0">
                          <a:solidFill>
                            <a:schemeClr val="tx1"/>
                          </a:solidFill>
                        </a:rPr>
                        <a:t>Dalykas</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dirty="0">
                          <a:solidFill>
                            <a:schemeClr val="tx1"/>
                          </a:solidFill>
                        </a:rPr>
                        <a:t>2016-2017 </a:t>
                      </a:r>
                      <a:r>
                        <a:rPr lang="lt-LT" dirty="0" err="1">
                          <a:solidFill>
                            <a:schemeClr val="tx1"/>
                          </a:solidFill>
                        </a:rPr>
                        <a:t>m.m</a:t>
                      </a:r>
                      <a:r>
                        <a:rPr lang="lt-LT" dirty="0">
                          <a:solidFill>
                            <a:schemeClr val="tx1"/>
                          </a:solidFill>
                        </a:rPr>
                        <a:t>.</a:t>
                      </a:r>
                    </a:p>
                    <a:p>
                      <a:pPr algn="ctr"/>
                      <a:endParaRPr lang="lt-LT"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dirty="0">
                          <a:solidFill>
                            <a:schemeClr val="tx1"/>
                          </a:solidFill>
                        </a:rPr>
                        <a:t>2017-2018 </a:t>
                      </a:r>
                      <a:r>
                        <a:rPr lang="lt-LT" dirty="0" err="1">
                          <a:solidFill>
                            <a:schemeClr val="tx1"/>
                          </a:solidFill>
                        </a:rPr>
                        <a:t>m.m</a:t>
                      </a:r>
                      <a:r>
                        <a:rPr lang="lt-LT" dirty="0">
                          <a:solidFill>
                            <a:schemeClr val="tx1"/>
                          </a:solidFill>
                        </a:rPr>
                        <a:t>.</a:t>
                      </a:r>
                    </a:p>
                    <a:p>
                      <a:pPr algn="ctr"/>
                      <a:endParaRPr lang="lt-LT" dirty="0">
                        <a:solidFill>
                          <a:schemeClr val="tx1"/>
                        </a:solidFill>
                      </a:endParaRPr>
                    </a:p>
                  </a:txBody>
                  <a:tcPr/>
                </a:tc>
                <a:tc>
                  <a:txBody>
                    <a:bodyPr/>
                    <a:lstStyle/>
                    <a:p>
                      <a:pPr algn="ctr"/>
                      <a:r>
                        <a:rPr lang="lt-LT" dirty="0">
                          <a:solidFill>
                            <a:schemeClr val="tx1"/>
                          </a:solidFill>
                        </a:rPr>
                        <a:t>2018-2019 </a:t>
                      </a:r>
                      <a:r>
                        <a:rPr lang="lt-LT" dirty="0" err="1">
                          <a:solidFill>
                            <a:schemeClr val="tx1"/>
                          </a:solidFill>
                        </a:rPr>
                        <a:t>m.m</a:t>
                      </a:r>
                      <a:r>
                        <a:rPr lang="lt-LT" dirty="0">
                          <a:solidFill>
                            <a:schemeClr val="tx1"/>
                          </a:solidFill>
                        </a:rPr>
                        <a:t>.</a:t>
                      </a:r>
                    </a:p>
                  </a:txBody>
                  <a:tcPr/>
                </a:tc>
                <a:tc>
                  <a:txBody>
                    <a:bodyPr/>
                    <a:lstStyle/>
                    <a:p>
                      <a:pPr algn="ctr"/>
                      <a:r>
                        <a:rPr lang="lt-LT" dirty="0">
                          <a:solidFill>
                            <a:schemeClr val="tx1"/>
                          </a:solidFill>
                        </a:rPr>
                        <a:t>2020-2021 </a:t>
                      </a:r>
                      <a:r>
                        <a:rPr lang="lt-LT" dirty="0" err="1">
                          <a:solidFill>
                            <a:schemeClr val="tx1"/>
                          </a:solidFill>
                        </a:rPr>
                        <a:t>m.m</a:t>
                      </a:r>
                      <a:r>
                        <a:rPr lang="lt-LT" dirty="0">
                          <a:solidFill>
                            <a:schemeClr val="tx1"/>
                          </a:solidFill>
                        </a:rPr>
                        <a:t>.</a:t>
                      </a:r>
                    </a:p>
                  </a:txBody>
                  <a:tcPr/>
                </a:tc>
                <a:tc>
                  <a:txBody>
                    <a:bodyPr/>
                    <a:lstStyle/>
                    <a:p>
                      <a:pPr algn="ctr"/>
                      <a:r>
                        <a:rPr lang="lt-LT" dirty="0">
                          <a:solidFill>
                            <a:schemeClr val="tx1"/>
                          </a:solidFill>
                        </a:rPr>
                        <a:t>2021-2022 </a:t>
                      </a:r>
                      <a:r>
                        <a:rPr lang="lt-LT" dirty="0" err="1">
                          <a:solidFill>
                            <a:schemeClr val="tx1"/>
                          </a:solidFill>
                        </a:rPr>
                        <a:t>m.m</a:t>
                      </a:r>
                      <a:r>
                        <a:rPr lang="lt-LT" dirty="0">
                          <a:solidFill>
                            <a:schemeClr val="tx1"/>
                          </a:solidFill>
                        </a:rPr>
                        <a:t>.</a:t>
                      </a:r>
                    </a:p>
                  </a:txBody>
                  <a:tcPr/>
                </a:tc>
                <a:extLst>
                  <a:ext uri="{0D108BD9-81ED-4DB2-BD59-A6C34878D82A}">
                    <a16:rowId xmlns:a16="http://schemas.microsoft.com/office/drawing/2014/main" val="10000"/>
                  </a:ext>
                </a:extLst>
              </a:tr>
              <a:tr h="370840">
                <a:tc>
                  <a:txBody>
                    <a:bodyPr/>
                    <a:lstStyle/>
                    <a:p>
                      <a:r>
                        <a:rPr lang="lt-LT" dirty="0"/>
                        <a:t>LK</a:t>
                      </a:r>
                      <a:r>
                        <a:rPr lang="lt-LT" baseline="0" dirty="0"/>
                        <a:t> (gimt.)</a:t>
                      </a:r>
                      <a:endParaRPr lang="lt-LT" dirty="0"/>
                    </a:p>
                  </a:txBody>
                  <a:tcPr/>
                </a:tc>
                <a:tc>
                  <a:txBody>
                    <a:bodyPr/>
                    <a:lstStyle/>
                    <a:p>
                      <a:pPr algn="ctr"/>
                      <a:r>
                        <a:rPr lang="lt-LT" dirty="0"/>
                        <a:t>7,2</a:t>
                      </a:r>
                    </a:p>
                  </a:txBody>
                  <a:tcPr/>
                </a:tc>
                <a:tc>
                  <a:txBody>
                    <a:bodyPr/>
                    <a:lstStyle/>
                    <a:p>
                      <a:pPr algn="ctr"/>
                      <a:r>
                        <a:rPr lang="lt-LT" dirty="0"/>
                        <a:t>-</a:t>
                      </a:r>
                    </a:p>
                  </a:txBody>
                  <a:tcPr/>
                </a:tc>
                <a:tc>
                  <a:txBody>
                    <a:bodyPr/>
                    <a:lstStyle/>
                    <a:p>
                      <a:pPr algn="ctr"/>
                      <a:r>
                        <a:rPr lang="lt-LT" dirty="0"/>
                        <a:t>-</a:t>
                      </a:r>
                    </a:p>
                  </a:txBody>
                  <a:tcPr/>
                </a:tc>
                <a:tc>
                  <a:txBody>
                    <a:bodyPr/>
                    <a:lstStyle/>
                    <a:p>
                      <a:pPr algn="ctr"/>
                      <a:endParaRPr lang="lt-LT" dirty="0"/>
                    </a:p>
                  </a:txBody>
                  <a:tcPr/>
                </a:tc>
                <a:tc>
                  <a:txBody>
                    <a:bodyPr/>
                    <a:lstStyle/>
                    <a:p>
                      <a:pPr algn="ctr"/>
                      <a:endParaRPr lang="lt-LT"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LK</a:t>
                      </a:r>
                      <a:r>
                        <a:rPr lang="lt-LT" baseline="0" dirty="0"/>
                        <a:t> (</a:t>
                      </a:r>
                      <a:r>
                        <a:rPr lang="lt-LT" baseline="0" dirty="0" err="1"/>
                        <a:t>valst</a:t>
                      </a:r>
                      <a:r>
                        <a:rPr lang="lt-LT" baseline="0" dirty="0"/>
                        <a:t>.)</a:t>
                      </a:r>
                      <a:endParaRPr lang="lt-LT" dirty="0"/>
                    </a:p>
                  </a:txBody>
                  <a:tcPr/>
                </a:tc>
                <a:tc>
                  <a:txBody>
                    <a:bodyPr/>
                    <a:lstStyle/>
                    <a:p>
                      <a:pPr algn="ctr"/>
                      <a:r>
                        <a:rPr lang="lt-LT" dirty="0"/>
                        <a:t>6,4</a:t>
                      </a:r>
                    </a:p>
                  </a:txBody>
                  <a:tcPr/>
                </a:tc>
                <a:tc>
                  <a:txBody>
                    <a:bodyPr/>
                    <a:lstStyle/>
                    <a:p>
                      <a:pPr algn="ctr"/>
                      <a:r>
                        <a:rPr lang="lt-LT" dirty="0"/>
                        <a:t>-</a:t>
                      </a:r>
                    </a:p>
                  </a:txBody>
                  <a:tcPr/>
                </a:tc>
                <a:tc>
                  <a:txBody>
                    <a:bodyPr/>
                    <a:lstStyle/>
                    <a:p>
                      <a:pPr algn="ctr"/>
                      <a:r>
                        <a:rPr lang="lt-LT" dirty="0"/>
                        <a:t>-</a:t>
                      </a:r>
                    </a:p>
                  </a:txBody>
                  <a:tcPr/>
                </a:tc>
                <a:tc>
                  <a:txBody>
                    <a:bodyPr/>
                    <a:lstStyle/>
                    <a:p>
                      <a:pPr algn="ctr"/>
                      <a:endParaRPr lang="lt-LT" dirty="0"/>
                    </a:p>
                  </a:txBody>
                  <a:tcPr/>
                </a:tc>
                <a:tc>
                  <a:txBody>
                    <a:bodyPr/>
                    <a:lstStyle/>
                    <a:p>
                      <a:pPr algn="ctr"/>
                      <a:endParaRPr lang="lt-LT"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LKL</a:t>
                      </a:r>
                    </a:p>
                  </a:txBody>
                  <a:tcPr/>
                </a:tc>
                <a:tc>
                  <a:txBody>
                    <a:bodyPr/>
                    <a:lstStyle/>
                    <a:p>
                      <a:pPr algn="ctr"/>
                      <a:r>
                        <a:rPr lang="lt-LT" dirty="0"/>
                        <a:t>-</a:t>
                      </a:r>
                    </a:p>
                  </a:txBody>
                  <a:tcPr/>
                </a:tc>
                <a:tc>
                  <a:txBody>
                    <a:bodyPr/>
                    <a:lstStyle/>
                    <a:p>
                      <a:pPr algn="ctr"/>
                      <a:r>
                        <a:rPr lang="lt-LT" dirty="0">
                          <a:solidFill>
                            <a:schemeClr val="tx1"/>
                          </a:solidFill>
                        </a:rPr>
                        <a:t>6,3</a:t>
                      </a:r>
                    </a:p>
                  </a:txBody>
                  <a:tcPr/>
                </a:tc>
                <a:tc>
                  <a:txBody>
                    <a:bodyPr/>
                    <a:lstStyle/>
                    <a:p>
                      <a:pPr algn="ctr"/>
                      <a:r>
                        <a:rPr lang="lt-LT" dirty="0">
                          <a:solidFill>
                            <a:schemeClr val="tx1"/>
                          </a:solidFill>
                        </a:rPr>
                        <a:t>6,1</a:t>
                      </a:r>
                    </a:p>
                  </a:txBody>
                  <a:tcPr/>
                </a:tc>
                <a:tc>
                  <a:txBody>
                    <a:bodyPr/>
                    <a:lstStyle/>
                    <a:p>
                      <a:pPr algn="ctr"/>
                      <a:r>
                        <a:rPr lang="lt-LT" dirty="0">
                          <a:solidFill>
                            <a:schemeClr val="tx1"/>
                          </a:solidFill>
                        </a:rPr>
                        <a:t>5,7</a:t>
                      </a:r>
                    </a:p>
                  </a:txBody>
                  <a:tcPr/>
                </a:tc>
                <a:tc>
                  <a:txBody>
                    <a:bodyPr/>
                    <a:lstStyle/>
                    <a:p>
                      <a:pPr algn="ctr"/>
                      <a:r>
                        <a:rPr lang="lt-LT" dirty="0">
                          <a:solidFill>
                            <a:schemeClr val="tx2"/>
                          </a:solidFill>
                        </a:rPr>
                        <a:t>5,5</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Matematika</a:t>
                      </a:r>
                    </a:p>
                  </a:txBody>
                  <a:tcPr/>
                </a:tc>
                <a:tc>
                  <a:txBody>
                    <a:bodyPr/>
                    <a:lstStyle/>
                    <a:p>
                      <a:pPr algn="ctr"/>
                      <a:r>
                        <a:rPr lang="lt-LT" dirty="0"/>
                        <a:t>6,1</a:t>
                      </a:r>
                    </a:p>
                  </a:txBody>
                  <a:tcPr/>
                </a:tc>
                <a:tc>
                  <a:txBody>
                    <a:bodyPr/>
                    <a:lstStyle/>
                    <a:p>
                      <a:pPr algn="ctr"/>
                      <a:r>
                        <a:rPr lang="lt-LT" dirty="0">
                          <a:solidFill>
                            <a:schemeClr val="tx1"/>
                          </a:solidFill>
                        </a:rPr>
                        <a:t>4,8</a:t>
                      </a:r>
                    </a:p>
                  </a:txBody>
                  <a:tcPr/>
                </a:tc>
                <a:tc>
                  <a:txBody>
                    <a:bodyPr/>
                    <a:lstStyle/>
                    <a:p>
                      <a:pPr algn="ctr"/>
                      <a:r>
                        <a:rPr lang="lt-LT" dirty="0">
                          <a:solidFill>
                            <a:schemeClr val="tx1"/>
                          </a:solidFill>
                        </a:rPr>
                        <a:t>6</a:t>
                      </a:r>
                    </a:p>
                  </a:txBody>
                  <a:tcPr/>
                </a:tc>
                <a:tc>
                  <a:txBody>
                    <a:bodyPr/>
                    <a:lstStyle/>
                    <a:p>
                      <a:pPr algn="ctr"/>
                      <a:r>
                        <a:rPr lang="lt-LT" dirty="0">
                          <a:solidFill>
                            <a:schemeClr val="tx1"/>
                          </a:solidFill>
                        </a:rPr>
                        <a:t>6,2</a:t>
                      </a:r>
                    </a:p>
                  </a:txBody>
                  <a:tcPr/>
                </a:tc>
                <a:tc>
                  <a:txBody>
                    <a:bodyPr/>
                    <a:lstStyle/>
                    <a:p>
                      <a:pPr algn="ctr"/>
                      <a:r>
                        <a:rPr lang="en-US" dirty="0">
                          <a:solidFill>
                            <a:schemeClr val="tx2"/>
                          </a:solidFill>
                        </a:rPr>
                        <a:t>5,2</a:t>
                      </a:r>
                      <a:endParaRPr lang="lt-LT" dirty="0">
                        <a:solidFill>
                          <a:schemeClr val="tx2"/>
                        </a:solidFill>
                      </a:endParaRPr>
                    </a:p>
                  </a:txBody>
                  <a:tcPr/>
                </a:tc>
                <a:extLst>
                  <a:ext uri="{0D108BD9-81ED-4DB2-BD59-A6C34878D82A}">
                    <a16:rowId xmlns:a16="http://schemas.microsoft.com/office/drawing/2014/main" val="10004"/>
                  </a:ext>
                </a:extLst>
              </a:tr>
            </a:tbl>
          </a:graphicData>
        </a:graphic>
      </p:graphicFrame>
      <p:sp>
        <p:nvSpPr>
          <p:cNvPr id="2" name="Skaidrės numerio vietos rezervavimo ženklas 1"/>
          <p:cNvSpPr>
            <a:spLocks noGrp="1"/>
          </p:cNvSpPr>
          <p:nvPr>
            <p:ph type="sldNum" sz="quarter" idx="12"/>
          </p:nvPr>
        </p:nvSpPr>
        <p:spPr/>
        <p:txBody>
          <a:bodyPr/>
          <a:lstStyle/>
          <a:p>
            <a:pPr>
              <a:defRPr/>
            </a:pPr>
            <a:fld id="{A1F6E72B-24E1-4D69-93BF-E54640291DBC}" type="slidenum">
              <a:rPr lang="lt-LT" smtClean="0"/>
              <a:pPr>
                <a:defRPr/>
              </a:pPr>
              <a:t>15</a:t>
            </a:fld>
            <a:endParaRPr lang="lt-L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ntraštė 1"/>
          <p:cNvSpPr>
            <a:spLocks noGrp="1"/>
          </p:cNvSpPr>
          <p:nvPr>
            <p:ph type="title"/>
          </p:nvPr>
        </p:nvSpPr>
        <p:spPr>
          <a:xfrm>
            <a:off x="622609" y="1168882"/>
            <a:ext cx="7772400" cy="1312163"/>
          </a:xfrm>
        </p:spPr>
        <p:txBody>
          <a:bodyPr/>
          <a:lstStyle/>
          <a:p>
            <a:pPr algn="ctr"/>
            <a:r>
              <a:rPr lang="lt-LT" altLang="lt-LT" sz="2400" b="1" dirty="0"/>
              <a:t>PUPP rezultatai (pagal šalyje </a:t>
            </a:r>
            <a:r>
              <a:rPr lang="lt-LT" altLang="lt-LT" sz="2400" b="1" dirty="0" err="1"/>
              <a:t>nusta</a:t>
            </a:r>
            <a:r>
              <a:rPr lang="en-US" altLang="lt-LT" sz="2400" b="1" dirty="0"/>
              <a:t>T</a:t>
            </a:r>
            <a:r>
              <a:rPr lang="lt-LT" altLang="lt-LT" sz="2400" b="1" dirty="0" err="1"/>
              <a:t>ytus</a:t>
            </a:r>
            <a:r>
              <a:rPr lang="lt-LT" altLang="lt-LT" sz="2400" b="1" dirty="0"/>
              <a:t> kokybės rodiklius)</a:t>
            </a:r>
          </a:p>
        </p:txBody>
      </p:sp>
      <p:sp>
        <p:nvSpPr>
          <p:cNvPr id="2" name="Skaidrės numerio vietos rezervavimo ženklas 1"/>
          <p:cNvSpPr>
            <a:spLocks noGrp="1"/>
          </p:cNvSpPr>
          <p:nvPr>
            <p:ph type="sldNum" sz="quarter" idx="12"/>
          </p:nvPr>
        </p:nvSpPr>
        <p:spPr/>
        <p:txBody>
          <a:bodyPr/>
          <a:lstStyle/>
          <a:p>
            <a:pPr>
              <a:defRPr/>
            </a:pPr>
            <a:fld id="{A1F6E72B-24E1-4D69-93BF-E54640291DBC}" type="slidenum">
              <a:rPr lang="lt-LT" smtClean="0"/>
              <a:pPr>
                <a:defRPr/>
              </a:pPr>
              <a:t>16</a:t>
            </a:fld>
            <a:endParaRPr lang="lt-LT"/>
          </a:p>
        </p:txBody>
      </p:sp>
      <p:sp>
        <p:nvSpPr>
          <p:cNvPr id="3" name="Rectangle 2">
            <a:extLst>
              <a:ext uri="{FF2B5EF4-FFF2-40B4-BE49-F238E27FC236}">
                <a16:creationId xmlns:a16="http://schemas.microsoft.com/office/drawing/2014/main" id="{28E63385-2C74-40AA-BB8C-62D9DA61B195}"/>
              </a:ext>
            </a:extLst>
          </p:cNvPr>
          <p:cNvSpPr>
            <a:spLocks noChangeArrowheads="1"/>
          </p:cNvSpPr>
          <p:nvPr/>
        </p:nvSpPr>
        <p:spPr bwMode="auto">
          <a:xfrm>
            <a:off x="-2940835" y="2924944"/>
            <a:ext cx="2208245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p>
        </p:txBody>
      </p:sp>
      <p:graphicFrame>
        <p:nvGraphicFramePr>
          <p:cNvPr id="5" name="Objektas 4">
            <a:extLst>
              <a:ext uri="{FF2B5EF4-FFF2-40B4-BE49-F238E27FC236}">
                <a16:creationId xmlns:a16="http://schemas.microsoft.com/office/drawing/2014/main" id="{68899FFD-E296-4AD5-8A32-06E4F5AEDF67}"/>
              </a:ext>
            </a:extLst>
          </p:cNvPr>
          <p:cNvGraphicFramePr>
            <a:graphicFrameLocks noChangeAspect="1"/>
          </p:cNvGraphicFramePr>
          <p:nvPr>
            <p:extLst>
              <p:ext uri="{D42A27DB-BD31-4B8C-83A1-F6EECF244321}">
                <p14:modId xmlns:p14="http://schemas.microsoft.com/office/powerpoint/2010/main" val="1918974398"/>
              </p:ext>
            </p:extLst>
          </p:nvPr>
        </p:nvGraphicFramePr>
        <p:xfrm>
          <a:off x="1259632" y="1844824"/>
          <a:ext cx="7884368" cy="4752528"/>
        </p:xfrm>
        <a:graphic>
          <a:graphicData uri="http://schemas.openxmlformats.org/presentationml/2006/ole">
            <mc:AlternateContent xmlns:mc="http://schemas.openxmlformats.org/markup-compatibility/2006">
              <mc:Choice xmlns:v="urn:schemas-microsoft-com:vml" Requires="v">
                <p:oleObj name="Chart" r:id="rId3" imgW="11754000" imgH="8782077" progId="MSGraph.Chart.8">
                  <p:embed/>
                </p:oleObj>
              </mc:Choice>
              <mc:Fallback>
                <p:oleObj name="Chart" r:id="rId3" imgW="11754000" imgH="8782077" progId="MSGraph.Chart.8">
                  <p:embed/>
                  <p:pic>
                    <p:nvPicPr>
                      <p:cNvPr id="0" name="Object 1"/>
                      <p:cNvPicPr>
                        <a:picLocks noChangeAspect="1" noChangeArrowheads="1"/>
                      </p:cNvPicPr>
                      <p:nvPr/>
                    </p:nvPicPr>
                    <p:blipFill>
                      <a:blip r:embed="rId4"/>
                      <a:srcRect/>
                      <a:stretch>
                        <a:fillRect/>
                      </a:stretch>
                    </p:blipFill>
                    <p:spPr bwMode="auto">
                      <a:xfrm>
                        <a:off x="1259632" y="1844824"/>
                        <a:ext cx="7884368" cy="4752528"/>
                      </a:xfrm>
                      <a:prstGeom prst="rect">
                        <a:avLst/>
                      </a:prstGeom>
                      <a:noFill/>
                    </p:spPr>
                  </p:pic>
                </p:oleObj>
              </mc:Fallback>
            </mc:AlternateContent>
          </a:graphicData>
        </a:graphic>
      </p:graphicFrame>
    </p:spTree>
    <p:extLst>
      <p:ext uri="{BB962C8B-B14F-4D97-AF65-F5344CB8AC3E}">
        <p14:creationId xmlns:p14="http://schemas.microsoft.com/office/powerpoint/2010/main" val="2422560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2348880"/>
            <a:ext cx="7772400" cy="3240360"/>
          </a:xfrm>
        </p:spPr>
        <p:txBody>
          <a:bodyPr/>
          <a:lstStyle/>
          <a:p>
            <a:r>
              <a:rPr lang="lt-LT" sz="2000" b="0" kern="1200" dirty="0">
                <a:latin typeface="Arial" charset="0"/>
                <a:sym typeface="Wingdings"/>
              </a:rPr>
              <a:t></a:t>
            </a:r>
            <a:r>
              <a:rPr lang="en-US" sz="2000" b="0" kern="1200" dirty="0">
                <a:latin typeface="Arial" charset="0"/>
                <a:sym typeface="Wingdings"/>
              </a:rPr>
              <a:t>NEGER</a:t>
            </a:r>
            <a:r>
              <a:rPr lang="lt-LT" sz="2000" b="0" kern="1200" dirty="0">
                <a:latin typeface="Arial" charset="0"/>
                <a:sym typeface="Wingdings"/>
              </a:rPr>
              <a:t>Ė</a:t>
            </a:r>
            <a:r>
              <a:rPr lang="en-US" sz="2000" b="0" kern="1200" dirty="0">
                <a:latin typeface="Arial" charset="0"/>
                <a:sym typeface="Wingdings"/>
              </a:rPr>
              <a:t>JANTYS</a:t>
            </a:r>
            <a:r>
              <a:rPr lang="lt-LT" sz="2000" b="0" kern="1200" dirty="0">
                <a:latin typeface="Arial" charset="0"/>
                <a:sym typeface="Wingdings"/>
              </a:rPr>
              <a:t>  PUPP rezultatai;</a:t>
            </a:r>
            <a:br>
              <a:rPr lang="lt-LT" sz="2000" b="0" kern="1200" dirty="0">
                <a:latin typeface="Arial" charset="0"/>
                <a:sym typeface="Wingdings"/>
              </a:rPr>
            </a:br>
            <a:r>
              <a:rPr lang="lt-LT" sz="2000" b="0" kern="1200" dirty="0">
                <a:latin typeface="Arial" charset="0"/>
                <a:sym typeface="Wingdings"/>
              </a:rPr>
              <a:t> </a:t>
            </a:r>
            <a:r>
              <a:rPr lang="lt-LT" sz="2000" b="0" kern="1200" dirty="0">
                <a:latin typeface="Arial" charset="0"/>
              </a:rPr>
              <a:t>LKL PUPP įvertinimo vidurkių skirtumas tarp rusų mok. kalba mokyklos IR lietuvių mok. kalba mokyklų; </a:t>
            </a:r>
            <a:br>
              <a:rPr lang="lt-LT" sz="2000" b="0" kern="1200" dirty="0">
                <a:latin typeface="Arial" charset="0"/>
              </a:rPr>
            </a:br>
            <a:r>
              <a:rPr lang="lt-LT" sz="2000" b="0" kern="1200" dirty="0">
                <a:latin typeface="Arial" charset="0"/>
                <a:sym typeface="Wingdings"/>
              </a:rPr>
              <a:t></a:t>
            </a:r>
            <a:r>
              <a:rPr lang="lt-LT" sz="2000" b="0" kern="1200" dirty="0">
                <a:latin typeface="Arial" charset="0"/>
              </a:rPr>
              <a:t> Mažėja gavusių 9-10 balų įvertinimą iš LKL PUPP dalis.</a:t>
            </a:r>
            <a:br>
              <a:rPr lang="lt-LT" sz="2000" b="0" kern="1200" dirty="0">
                <a:latin typeface="Arial" charset="0"/>
              </a:rPr>
            </a:br>
            <a:br>
              <a:rPr lang="lt-LT" sz="2000" b="0" kern="1200" dirty="0">
                <a:latin typeface="Arial" charset="0"/>
              </a:rPr>
            </a:br>
            <a:r>
              <a:rPr lang="lt-LT" sz="2000" b="0" kern="1200" dirty="0">
                <a:latin typeface="Arial" charset="0"/>
              </a:rPr>
              <a:t> </a:t>
            </a:r>
            <a:endParaRPr lang="lt-LT" sz="2000" dirty="0"/>
          </a:p>
        </p:txBody>
      </p:sp>
      <p:sp>
        <p:nvSpPr>
          <p:cNvPr id="3" name="Teksto vietos rezervavimo ženklas 2"/>
          <p:cNvSpPr>
            <a:spLocks noGrp="1"/>
          </p:cNvSpPr>
          <p:nvPr>
            <p:ph type="body" idx="1"/>
          </p:nvPr>
        </p:nvSpPr>
        <p:spPr>
          <a:xfrm>
            <a:off x="539552" y="836712"/>
            <a:ext cx="7772400" cy="1080119"/>
          </a:xfrm>
        </p:spPr>
        <p:txBody>
          <a:bodyPr/>
          <a:lstStyle/>
          <a:p>
            <a:pPr algn="ctr"/>
            <a:r>
              <a:rPr lang="lt-LT" sz="2800" b="1" dirty="0"/>
              <a:t>Probleminės sritys</a:t>
            </a:r>
          </a:p>
        </p:txBody>
      </p:sp>
      <p:sp>
        <p:nvSpPr>
          <p:cNvPr id="4" name="Skaidrės numerio vietos rezervavimo ženklas 3"/>
          <p:cNvSpPr>
            <a:spLocks noGrp="1"/>
          </p:cNvSpPr>
          <p:nvPr>
            <p:ph type="sldNum" sz="quarter" idx="12"/>
          </p:nvPr>
        </p:nvSpPr>
        <p:spPr/>
        <p:txBody>
          <a:bodyPr/>
          <a:lstStyle/>
          <a:p>
            <a:pPr>
              <a:defRPr/>
            </a:pPr>
            <a:fld id="{A1F6E72B-24E1-4D69-93BF-E54640291DBC}" type="slidenum">
              <a:rPr lang="lt-LT" smtClean="0"/>
              <a:pPr>
                <a:defRPr/>
              </a:pPr>
              <a:t>17</a:t>
            </a:fld>
            <a:endParaRPr lang="lt-LT"/>
          </a:p>
        </p:txBody>
      </p:sp>
    </p:spTree>
    <p:extLst>
      <p:ext uri="{BB962C8B-B14F-4D97-AF65-F5344CB8AC3E}">
        <p14:creationId xmlns:p14="http://schemas.microsoft.com/office/powerpoint/2010/main" val="2163909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ntraštė 1"/>
          <p:cNvSpPr>
            <a:spLocks noGrp="1"/>
          </p:cNvSpPr>
          <p:nvPr>
            <p:ph type="title"/>
          </p:nvPr>
        </p:nvSpPr>
        <p:spPr>
          <a:xfrm>
            <a:off x="755576" y="188640"/>
            <a:ext cx="6870700" cy="1008112"/>
          </a:xfrm>
        </p:spPr>
        <p:txBody>
          <a:bodyPr/>
          <a:lstStyle/>
          <a:p>
            <a:r>
              <a:rPr lang="lt-LT" sz="2400" b="1" dirty="0"/>
              <a:t>Išsilavinimo įgijimas </a:t>
            </a:r>
            <a:endParaRPr lang="lt-LT" altLang="lt-LT" sz="2400" b="1" dirty="0">
              <a:solidFill>
                <a:srgbClr val="FF0000"/>
              </a:solidFill>
            </a:endParaRPr>
          </a:p>
        </p:txBody>
      </p:sp>
      <p:graphicFrame>
        <p:nvGraphicFramePr>
          <p:cNvPr id="2" name="Turinio vietos rezervavimo ženklas 3"/>
          <p:cNvGraphicFramePr>
            <a:graphicFrameLocks noGrp="1"/>
          </p:cNvGraphicFramePr>
          <p:nvPr>
            <p:ph idx="1"/>
            <p:extLst>
              <p:ext uri="{D42A27DB-BD31-4B8C-83A1-F6EECF244321}">
                <p14:modId xmlns:p14="http://schemas.microsoft.com/office/powerpoint/2010/main" val="1259287881"/>
              </p:ext>
            </p:extLst>
          </p:nvPr>
        </p:nvGraphicFramePr>
        <p:xfrm>
          <a:off x="755576" y="1196752"/>
          <a:ext cx="8136904" cy="4233664"/>
        </p:xfrm>
        <a:graphic>
          <a:graphicData uri="http://schemas.openxmlformats.org/drawingml/2006/chart">
            <c:chart xmlns:c="http://schemas.openxmlformats.org/drawingml/2006/chart" xmlns:r="http://schemas.openxmlformats.org/officeDocument/2006/relationships" r:id="rId3"/>
          </a:graphicData>
        </a:graphic>
      </p:graphicFrame>
      <p:sp>
        <p:nvSpPr>
          <p:cNvPr id="3" name="Skaidrės numerio vietos rezervavimo ženklas 2"/>
          <p:cNvSpPr>
            <a:spLocks noGrp="1"/>
          </p:cNvSpPr>
          <p:nvPr>
            <p:ph type="sldNum" sz="quarter" idx="12"/>
          </p:nvPr>
        </p:nvSpPr>
        <p:spPr/>
        <p:txBody>
          <a:bodyPr/>
          <a:lstStyle/>
          <a:p>
            <a:pPr>
              <a:defRPr/>
            </a:pPr>
            <a:fld id="{08899059-527F-4862-8F00-5686E59C0DD4}" type="slidenum">
              <a:rPr lang="lt-LT" smtClean="0"/>
              <a:pPr>
                <a:defRPr/>
              </a:pPr>
              <a:t>18</a:t>
            </a:fld>
            <a:endParaRPr lang="lt-LT"/>
          </a:p>
        </p:txBody>
      </p:sp>
    </p:spTree>
    <p:extLst>
      <p:ext uri="{BB962C8B-B14F-4D97-AF65-F5344CB8AC3E}">
        <p14:creationId xmlns:p14="http://schemas.microsoft.com/office/powerpoint/2010/main" val="793182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ntraštė 1"/>
          <p:cNvSpPr>
            <a:spLocks noGrp="1"/>
          </p:cNvSpPr>
          <p:nvPr>
            <p:ph type="title"/>
          </p:nvPr>
        </p:nvSpPr>
        <p:spPr>
          <a:xfrm>
            <a:off x="683568" y="620688"/>
            <a:ext cx="6872932" cy="935881"/>
          </a:xfrm>
        </p:spPr>
        <p:txBody>
          <a:bodyPr/>
          <a:lstStyle/>
          <a:p>
            <a:r>
              <a:rPr lang="lt-LT" altLang="lt-LT" sz="3600" b="1" dirty="0"/>
              <a:t>Nacionalinis mokinių pasiekimų patikrinimas</a:t>
            </a:r>
          </a:p>
        </p:txBody>
      </p:sp>
      <p:sp>
        <p:nvSpPr>
          <p:cNvPr id="16387" name="Turinio vietos rezervavimo ženklas 2"/>
          <p:cNvSpPr>
            <a:spLocks noGrp="1"/>
          </p:cNvSpPr>
          <p:nvPr>
            <p:ph idx="1"/>
          </p:nvPr>
        </p:nvSpPr>
        <p:spPr>
          <a:xfrm>
            <a:off x="685800" y="1772816"/>
            <a:ext cx="7696200" cy="3713584"/>
          </a:xfrm>
        </p:spPr>
        <p:txBody>
          <a:bodyPr/>
          <a:lstStyle/>
          <a:p>
            <a:pPr marL="0" indent="0">
              <a:buNone/>
            </a:pPr>
            <a:r>
              <a:rPr lang="lt-LT" b="1" dirty="0"/>
              <a:t>Paskirtis</a:t>
            </a:r>
            <a:r>
              <a:rPr lang="lt-LT" dirty="0"/>
              <a:t> – suteikti švietimo dalyviams grįžtamojo ryšio informacijos apie mokinių mokymosi rezultatus sprendimams </a:t>
            </a:r>
            <a:r>
              <a:rPr lang="lt-LT" dirty="0" err="1"/>
              <a:t>mokymui(si</a:t>
            </a:r>
            <a:r>
              <a:rPr lang="lt-LT" dirty="0"/>
              <a:t>) tobulinti priimti.</a:t>
            </a:r>
          </a:p>
          <a:p>
            <a:pPr marL="0" indent="0">
              <a:buNone/>
            </a:pPr>
            <a:endParaRPr lang="lt-LT" altLang="lt-LT" dirty="0"/>
          </a:p>
        </p:txBody>
      </p:sp>
      <p:sp>
        <p:nvSpPr>
          <p:cNvPr id="2" name="Skaidrės numerio vietos rezervavimo ženklas 1"/>
          <p:cNvSpPr>
            <a:spLocks noGrp="1"/>
          </p:cNvSpPr>
          <p:nvPr>
            <p:ph type="sldNum" sz="quarter" idx="12"/>
          </p:nvPr>
        </p:nvSpPr>
        <p:spPr/>
        <p:txBody>
          <a:bodyPr/>
          <a:lstStyle/>
          <a:p>
            <a:pPr>
              <a:defRPr/>
            </a:pPr>
            <a:fld id="{08899059-527F-4862-8F00-5686E59C0DD4}" type="slidenum">
              <a:rPr lang="lt-LT" smtClean="0"/>
              <a:pPr>
                <a:defRPr/>
              </a:pPr>
              <a:t>19</a:t>
            </a:fld>
            <a:endParaRPr lang="lt-LT"/>
          </a:p>
        </p:txBody>
      </p:sp>
    </p:spTree>
    <p:extLst>
      <p:ext uri="{BB962C8B-B14F-4D97-AF65-F5344CB8AC3E}">
        <p14:creationId xmlns:p14="http://schemas.microsoft.com/office/powerpoint/2010/main" val="74193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20688"/>
            <a:ext cx="7705725" cy="973138"/>
          </a:xfrm>
        </p:spPr>
        <p:txBody>
          <a:bodyPr/>
          <a:lstStyle/>
          <a:p>
            <a:pPr eaLnBrk="1" hangingPunct="1"/>
            <a:r>
              <a:rPr lang="lt-LT" altLang="lt-LT" sz="3600" b="1" dirty="0">
                <a:solidFill>
                  <a:srgbClr val="0000FF"/>
                </a:solidFill>
              </a:rPr>
              <a:t>Populiariausi valstybiniai egzaminai</a:t>
            </a:r>
          </a:p>
        </p:txBody>
      </p:sp>
      <p:sp>
        <p:nvSpPr>
          <p:cNvPr id="4099" name="Rectangle 3"/>
          <p:cNvSpPr>
            <a:spLocks noGrp="1" noChangeArrowheads="1"/>
          </p:cNvSpPr>
          <p:nvPr>
            <p:ph type="body" idx="1"/>
          </p:nvPr>
        </p:nvSpPr>
        <p:spPr>
          <a:xfrm>
            <a:off x="1835150" y="1988839"/>
            <a:ext cx="5761038" cy="3240385"/>
          </a:xfrm>
        </p:spPr>
        <p:txBody>
          <a:bodyPr/>
          <a:lstStyle/>
          <a:p>
            <a:pPr eaLnBrk="1" hangingPunct="1">
              <a:lnSpc>
                <a:spcPct val="80000"/>
              </a:lnSpc>
              <a:buFontTx/>
              <a:buNone/>
            </a:pPr>
            <a:endParaRPr lang="lt-LT" altLang="lt-LT" sz="2400" b="1" dirty="0"/>
          </a:p>
          <a:p>
            <a:pPr eaLnBrk="1" hangingPunct="1">
              <a:lnSpc>
                <a:spcPct val="80000"/>
              </a:lnSpc>
            </a:pPr>
            <a:r>
              <a:rPr lang="lt-LT" altLang="lt-LT" sz="3600" dirty="0"/>
              <a:t>anglų kalba;</a:t>
            </a:r>
          </a:p>
          <a:p>
            <a:pPr eaLnBrk="1" hangingPunct="1">
              <a:lnSpc>
                <a:spcPct val="80000"/>
              </a:lnSpc>
            </a:pPr>
            <a:r>
              <a:rPr lang="lt-LT" altLang="lt-LT" sz="3600" dirty="0"/>
              <a:t>matematika; </a:t>
            </a:r>
          </a:p>
          <a:p>
            <a:pPr eaLnBrk="1" hangingPunct="1">
              <a:lnSpc>
                <a:spcPct val="80000"/>
              </a:lnSpc>
            </a:pPr>
            <a:r>
              <a:rPr lang="lt-LT" altLang="lt-LT" sz="3600" dirty="0"/>
              <a:t>istorija. </a:t>
            </a:r>
            <a:endParaRPr lang="lt-LT" altLang="lt-LT" sz="3600" b="1" dirty="0"/>
          </a:p>
        </p:txBody>
      </p:sp>
    </p:spTree>
    <p:extLst>
      <p:ext uri="{BB962C8B-B14F-4D97-AF65-F5344CB8AC3E}">
        <p14:creationId xmlns:p14="http://schemas.microsoft.com/office/powerpoint/2010/main" val="4034246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5AFF0B-5677-4852-AA60-1B38AB0FF5D0}"/>
              </a:ext>
            </a:extLst>
          </p:cNvPr>
          <p:cNvSpPr>
            <a:spLocks noGrp="1"/>
          </p:cNvSpPr>
          <p:nvPr>
            <p:ph type="title"/>
          </p:nvPr>
        </p:nvSpPr>
        <p:spPr/>
        <p:txBody>
          <a:bodyPr/>
          <a:lstStyle/>
          <a:p>
            <a:endParaRPr lang="lt-LT"/>
          </a:p>
        </p:txBody>
      </p:sp>
      <p:pic>
        <p:nvPicPr>
          <p:cNvPr id="6" name="Turinio vietos rezervavimo ženklas 5">
            <a:extLst>
              <a:ext uri="{FF2B5EF4-FFF2-40B4-BE49-F238E27FC236}">
                <a16:creationId xmlns:a16="http://schemas.microsoft.com/office/drawing/2014/main" id="{4D8C973B-02DB-46E7-B8DA-DE9D8BFB3546}"/>
              </a:ext>
            </a:extLst>
          </p:cNvPr>
          <p:cNvPicPr>
            <a:picLocks noGrp="1" noChangeAspect="1"/>
          </p:cNvPicPr>
          <p:nvPr>
            <p:ph idx="1"/>
          </p:nvPr>
        </p:nvPicPr>
        <p:blipFill>
          <a:blip r:embed="rId2"/>
          <a:stretch>
            <a:fillRect/>
          </a:stretch>
        </p:blipFill>
        <p:spPr>
          <a:xfrm>
            <a:off x="0" y="404664"/>
            <a:ext cx="9144000" cy="6300936"/>
          </a:xfrm>
        </p:spPr>
      </p:pic>
      <p:sp>
        <p:nvSpPr>
          <p:cNvPr id="4" name="Skaidrės numerio vietos rezervavimo ženklas 3">
            <a:extLst>
              <a:ext uri="{FF2B5EF4-FFF2-40B4-BE49-F238E27FC236}">
                <a16:creationId xmlns:a16="http://schemas.microsoft.com/office/drawing/2014/main" id="{8A379C61-453D-4E04-AD28-B15931BC6264}"/>
              </a:ext>
            </a:extLst>
          </p:cNvPr>
          <p:cNvSpPr>
            <a:spLocks noGrp="1"/>
          </p:cNvSpPr>
          <p:nvPr>
            <p:ph type="sldNum" sz="quarter" idx="12"/>
          </p:nvPr>
        </p:nvSpPr>
        <p:spPr/>
        <p:txBody>
          <a:bodyPr/>
          <a:lstStyle/>
          <a:p>
            <a:pPr>
              <a:defRPr/>
            </a:pPr>
            <a:fld id="{08899059-527F-4862-8F00-5686E59C0DD4}" type="slidenum">
              <a:rPr lang="lt-LT" smtClean="0"/>
              <a:pPr>
                <a:defRPr/>
              </a:pPr>
              <a:t>20</a:t>
            </a:fld>
            <a:endParaRPr lang="lt-LT"/>
          </a:p>
        </p:txBody>
      </p:sp>
    </p:spTree>
    <p:extLst>
      <p:ext uri="{BB962C8B-B14F-4D97-AF65-F5344CB8AC3E}">
        <p14:creationId xmlns:p14="http://schemas.microsoft.com/office/powerpoint/2010/main" val="25548147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8FEED89-06BD-E58C-E801-C8C4945C7E44}"/>
              </a:ext>
            </a:extLst>
          </p:cNvPr>
          <p:cNvSpPr>
            <a:spLocks noGrp="1"/>
          </p:cNvSpPr>
          <p:nvPr>
            <p:ph type="title"/>
          </p:nvPr>
        </p:nvSpPr>
        <p:spPr/>
        <p:txBody>
          <a:bodyPr/>
          <a:lstStyle/>
          <a:p>
            <a:endParaRPr lang="lt-LT"/>
          </a:p>
        </p:txBody>
      </p:sp>
      <p:pic>
        <p:nvPicPr>
          <p:cNvPr id="6" name="Turinio vietos rezervavimo ženklas 5" descr="Paveikslėlis, kuriame yra stalas&#10;&#10;Automatiškai sugeneruotas aprašymas">
            <a:extLst>
              <a:ext uri="{FF2B5EF4-FFF2-40B4-BE49-F238E27FC236}">
                <a16:creationId xmlns:a16="http://schemas.microsoft.com/office/drawing/2014/main" id="{02C6B0A7-8389-A882-CB10-2D4C37EB5BA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8520" y="152400"/>
            <a:ext cx="9865096" cy="6705600"/>
          </a:xfrm>
        </p:spPr>
      </p:pic>
      <p:sp>
        <p:nvSpPr>
          <p:cNvPr id="4" name="Skaidrės numerio vietos rezervavimo ženklas 3">
            <a:extLst>
              <a:ext uri="{FF2B5EF4-FFF2-40B4-BE49-F238E27FC236}">
                <a16:creationId xmlns:a16="http://schemas.microsoft.com/office/drawing/2014/main" id="{ED854DCA-DF58-94D8-262A-F4793831BDD8}"/>
              </a:ext>
            </a:extLst>
          </p:cNvPr>
          <p:cNvSpPr>
            <a:spLocks noGrp="1"/>
          </p:cNvSpPr>
          <p:nvPr>
            <p:ph type="sldNum" sz="quarter" idx="12"/>
          </p:nvPr>
        </p:nvSpPr>
        <p:spPr/>
        <p:txBody>
          <a:bodyPr/>
          <a:lstStyle/>
          <a:p>
            <a:pPr>
              <a:defRPr/>
            </a:pPr>
            <a:fld id="{08899059-527F-4862-8F00-5686E59C0DD4}" type="slidenum">
              <a:rPr lang="lt-LT" smtClean="0"/>
              <a:pPr>
                <a:defRPr/>
              </a:pPr>
              <a:t>21</a:t>
            </a:fld>
            <a:endParaRPr lang="lt-LT"/>
          </a:p>
        </p:txBody>
      </p:sp>
    </p:spTree>
    <p:extLst>
      <p:ext uri="{BB962C8B-B14F-4D97-AF65-F5344CB8AC3E}">
        <p14:creationId xmlns:p14="http://schemas.microsoft.com/office/powerpoint/2010/main" val="577842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2E80297-9C18-A4EC-3B72-3D37F504D27B}"/>
              </a:ext>
            </a:extLst>
          </p:cNvPr>
          <p:cNvSpPr>
            <a:spLocks noGrp="1"/>
          </p:cNvSpPr>
          <p:nvPr>
            <p:ph type="title"/>
          </p:nvPr>
        </p:nvSpPr>
        <p:spPr/>
        <p:txBody>
          <a:bodyPr/>
          <a:lstStyle/>
          <a:p>
            <a:endParaRPr lang="lt-LT"/>
          </a:p>
        </p:txBody>
      </p:sp>
      <p:pic>
        <p:nvPicPr>
          <p:cNvPr id="6" name="Turinio vietos rezervavimo ženklas 5" descr="Paveikslėlis, kuriame yra stalas&#10;&#10;Automatiškai sugeneruotas aprašymas">
            <a:extLst>
              <a:ext uri="{FF2B5EF4-FFF2-40B4-BE49-F238E27FC236}">
                <a16:creationId xmlns:a16="http://schemas.microsoft.com/office/drawing/2014/main" id="{D80EE280-0F9F-3932-37A5-36E4C08480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152400"/>
            <a:ext cx="8928992" cy="6553200"/>
          </a:xfrm>
        </p:spPr>
      </p:pic>
      <p:sp>
        <p:nvSpPr>
          <p:cNvPr id="4" name="Skaidrės numerio vietos rezervavimo ženklas 3">
            <a:extLst>
              <a:ext uri="{FF2B5EF4-FFF2-40B4-BE49-F238E27FC236}">
                <a16:creationId xmlns:a16="http://schemas.microsoft.com/office/drawing/2014/main" id="{D591D94D-D63A-76CA-65B4-C8308B704FAF}"/>
              </a:ext>
            </a:extLst>
          </p:cNvPr>
          <p:cNvSpPr>
            <a:spLocks noGrp="1"/>
          </p:cNvSpPr>
          <p:nvPr>
            <p:ph type="sldNum" sz="quarter" idx="12"/>
          </p:nvPr>
        </p:nvSpPr>
        <p:spPr/>
        <p:txBody>
          <a:bodyPr/>
          <a:lstStyle/>
          <a:p>
            <a:pPr>
              <a:defRPr/>
            </a:pPr>
            <a:fld id="{08899059-527F-4862-8F00-5686E59C0DD4}" type="slidenum">
              <a:rPr lang="lt-LT" smtClean="0"/>
              <a:pPr>
                <a:defRPr/>
              </a:pPr>
              <a:t>22</a:t>
            </a:fld>
            <a:endParaRPr lang="lt-LT"/>
          </a:p>
        </p:txBody>
      </p:sp>
    </p:spTree>
    <p:extLst>
      <p:ext uri="{BB962C8B-B14F-4D97-AF65-F5344CB8AC3E}">
        <p14:creationId xmlns:p14="http://schemas.microsoft.com/office/powerpoint/2010/main" val="3350362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5AFF0B-5677-4852-AA60-1B38AB0FF5D0}"/>
              </a:ext>
            </a:extLst>
          </p:cNvPr>
          <p:cNvSpPr>
            <a:spLocks noGrp="1"/>
          </p:cNvSpPr>
          <p:nvPr>
            <p:ph type="title"/>
          </p:nvPr>
        </p:nvSpPr>
        <p:spPr/>
        <p:txBody>
          <a:bodyPr/>
          <a:lstStyle/>
          <a:p>
            <a:endParaRPr lang="lt-LT" dirty="0"/>
          </a:p>
        </p:txBody>
      </p:sp>
      <p:sp>
        <p:nvSpPr>
          <p:cNvPr id="4" name="Skaidrės numerio vietos rezervavimo ženklas 3">
            <a:extLst>
              <a:ext uri="{FF2B5EF4-FFF2-40B4-BE49-F238E27FC236}">
                <a16:creationId xmlns:a16="http://schemas.microsoft.com/office/drawing/2014/main" id="{8A379C61-453D-4E04-AD28-B15931BC6264}"/>
              </a:ext>
            </a:extLst>
          </p:cNvPr>
          <p:cNvSpPr>
            <a:spLocks noGrp="1"/>
          </p:cNvSpPr>
          <p:nvPr>
            <p:ph type="sldNum" sz="quarter" idx="12"/>
          </p:nvPr>
        </p:nvSpPr>
        <p:spPr/>
        <p:txBody>
          <a:bodyPr/>
          <a:lstStyle/>
          <a:p>
            <a:pPr>
              <a:defRPr/>
            </a:pPr>
            <a:fld id="{08899059-527F-4862-8F00-5686E59C0DD4}" type="slidenum">
              <a:rPr lang="lt-LT" smtClean="0"/>
              <a:pPr>
                <a:defRPr/>
              </a:pPr>
              <a:t>23</a:t>
            </a:fld>
            <a:endParaRPr lang="lt-LT"/>
          </a:p>
        </p:txBody>
      </p:sp>
      <p:pic>
        <p:nvPicPr>
          <p:cNvPr id="13" name="Turinio vietos rezervavimo ženklas 12">
            <a:extLst>
              <a:ext uri="{FF2B5EF4-FFF2-40B4-BE49-F238E27FC236}">
                <a16:creationId xmlns:a16="http://schemas.microsoft.com/office/drawing/2014/main" id="{65BF9254-ABC7-471F-B0A9-46DF4C97D64C}"/>
              </a:ext>
            </a:extLst>
          </p:cNvPr>
          <p:cNvPicPr>
            <a:picLocks noGrp="1" noChangeAspect="1"/>
          </p:cNvPicPr>
          <p:nvPr>
            <p:ph idx="1"/>
          </p:nvPr>
        </p:nvPicPr>
        <p:blipFill>
          <a:blip r:embed="rId2"/>
          <a:stretch>
            <a:fillRect/>
          </a:stretch>
        </p:blipFill>
        <p:spPr>
          <a:xfrm>
            <a:off x="723900" y="3068960"/>
            <a:ext cx="7696200" cy="1126400"/>
          </a:xfrm>
        </p:spPr>
      </p:pic>
      <p:pic>
        <p:nvPicPr>
          <p:cNvPr id="15" name="Paveikslėlis 14" descr="Paveikslėlis, kuriame yra žinutė&#10;&#10;Automatiškai sugeneruotas aprašymas">
            <a:extLst>
              <a:ext uri="{FF2B5EF4-FFF2-40B4-BE49-F238E27FC236}">
                <a16:creationId xmlns:a16="http://schemas.microsoft.com/office/drawing/2014/main" id="{22EEDC2E-D0D9-4E26-84B0-905F31DCCB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32840" cy="9333655"/>
          </a:xfrm>
          <a:prstGeom prst="rect">
            <a:avLst/>
          </a:prstGeom>
        </p:spPr>
      </p:pic>
    </p:spTree>
    <p:extLst>
      <p:ext uri="{BB962C8B-B14F-4D97-AF65-F5344CB8AC3E}">
        <p14:creationId xmlns:p14="http://schemas.microsoft.com/office/powerpoint/2010/main" val="8680620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5AFF0B-5677-4852-AA60-1B38AB0FF5D0}"/>
              </a:ext>
            </a:extLst>
          </p:cNvPr>
          <p:cNvSpPr>
            <a:spLocks noGrp="1"/>
          </p:cNvSpPr>
          <p:nvPr>
            <p:ph type="title"/>
          </p:nvPr>
        </p:nvSpPr>
        <p:spPr/>
        <p:txBody>
          <a:bodyPr/>
          <a:lstStyle/>
          <a:p>
            <a:endParaRPr lang="lt-LT" dirty="0"/>
          </a:p>
        </p:txBody>
      </p:sp>
      <p:sp>
        <p:nvSpPr>
          <p:cNvPr id="4" name="Skaidrės numerio vietos rezervavimo ženklas 3">
            <a:extLst>
              <a:ext uri="{FF2B5EF4-FFF2-40B4-BE49-F238E27FC236}">
                <a16:creationId xmlns:a16="http://schemas.microsoft.com/office/drawing/2014/main" id="{8A379C61-453D-4E04-AD28-B15931BC6264}"/>
              </a:ext>
            </a:extLst>
          </p:cNvPr>
          <p:cNvSpPr>
            <a:spLocks noGrp="1"/>
          </p:cNvSpPr>
          <p:nvPr>
            <p:ph type="sldNum" sz="quarter" idx="12"/>
          </p:nvPr>
        </p:nvSpPr>
        <p:spPr/>
        <p:txBody>
          <a:bodyPr/>
          <a:lstStyle/>
          <a:p>
            <a:pPr>
              <a:defRPr/>
            </a:pPr>
            <a:fld id="{08899059-527F-4862-8F00-5686E59C0DD4}" type="slidenum">
              <a:rPr lang="lt-LT" smtClean="0"/>
              <a:pPr>
                <a:defRPr/>
              </a:pPr>
              <a:t>24</a:t>
            </a:fld>
            <a:endParaRPr lang="lt-LT"/>
          </a:p>
        </p:txBody>
      </p:sp>
      <p:pic>
        <p:nvPicPr>
          <p:cNvPr id="13" name="Turinio vietos rezervavimo ženklas 12">
            <a:extLst>
              <a:ext uri="{FF2B5EF4-FFF2-40B4-BE49-F238E27FC236}">
                <a16:creationId xmlns:a16="http://schemas.microsoft.com/office/drawing/2014/main" id="{65BF9254-ABC7-471F-B0A9-46DF4C97D64C}"/>
              </a:ext>
            </a:extLst>
          </p:cNvPr>
          <p:cNvPicPr>
            <a:picLocks noGrp="1" noChangeAspect="1"/>
          </p:cNvPicPr>
          <p:nvPr>
            <p:ph idx="1"/>
          </p:nvPr>
        </p:nvPicPr>
        <p:blipFill>
          <a:blip r:embed="rId2"/>
          <a:stretch>
            <a:fillRect/>
          </a:stretch>
        </p:blipFill>
        <p:spPr>
          <a:xfrm>
            <a:off x="723900" y="3068960"/>
            <a:ext cx="7696200" cy="1126400"/>
          </a:xfrm>
        </p:spPr>
      </p:pic>
      <p:pic>
        <p:nvPicPr>
          <p:cNvPr id="5" name="Paveikslėlis 4">
            <a:extLst>
              <a:ext uri="{FF2B5EF4-FFF2-40B4-BE49-F238E27FC236}">
                <a16:creationId xmlns:a16="http://schemas.microsoft.com/office/drawing/2014/main" id="{5A756508-D418-4526-88DE-069BF472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6672"/>
            <a:ext cx="12420872" cy="11205864"/>
          </a:xfrm>
          <a:prstGeom prst="rect">
            <a:avLst/>
          </a:prstGeom>
        </p:spPr>
      </p:pic>
    </p:spTree>
    <p:extLst>
      <p:ext uri="{BB962C8B-B14F-4D97-AF65-F5344CB8AC3E}">
        <p14:creationId xmlns:p14="http://schemas.microsoft.com/office/powerpoint/2010/main" val="4202744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129A2B2-8890-B64A-7388-A53A27243F92}"/>
              </a:ext>
            </a:extLst>
          </p:cNvPr>
          <p:cNvSpPr>
            <a:spLocks noGrp="1"/>
          </p:cNvSpPr>
          <p:nvPr>
            <p:ph type="title"/>
          </p:nvPr>
        </p:nvSpPr>
        <p:spPr/>
        <p:txBody>
          <a:bodyPr/>
          <a:lstStyle/>
          <a:p>
            <a:endParaRPr lang="lt-LT"/>
          </a:p>
        </p:txBody>
      </p:sp>
      <p:pic>
        <p:nvPicPr>
          <p:cNvPr id="6" name="Turinio vietos rezervavimo ženklas 5" descr="Paveikslėlis, kuriame yra stalas&#10;&#10;Automatiškai sugeneruotas aprašymas">
            <a:extLst>
              <a:ext uri="{FF2B5EF4-FFF2-40B4-BE49-F238E27FC236}">
                <a16:creationId xmlns:a16="http://schemas.microsoft.com/office/drawing/2014/main" id="{727441E8-1AE4-72C1-DB1E-A743D39B14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035496"/>
            <a:ext cx="8784976" cy="7128792"/>
          </a:xfrm>
        </p:spPr>
      </p:pic>
      <p:sp>
        <p:nvSpPr>
          <p:cNvPr id="4" name="Skaidrės numerio vietos rezervavimo ženklas 3">
            <a:extLst>
              <a:ext uri="{FF2B5EF4-FFF2-40B4-BE49-F238E27FC236}">
                <a16:creationId xmlns:a16="http://schemas.microsoft.com/office/drawing/2014/main" id="{1E014634-9CE4-22CD-292E-9ED3F46BAA14}"/>
              </a:ext>
            </a:extLst>
          </p:cNvPr>
          <p:cNvSpPr>
            <a:spLocks noGrp="1"/>
          </p:cNvSpPr>
          <p:nvPr>
            <p:ph type="sldNum" sz="quarter" idx="12"/>
          </p:nvPr>
        </p:nvSpPr>
        <p:spPr/>
        <p:txBody>
          <a:bodyPr/>
          <a:lstStyle/>
          <a:p>
            <a:pPr>
              <a:defRPr/>
            </a:pPr>
            <a:fld id="{08899059-527F-4862-8F00-5686E59C0DD4}" type="slidenum">
              <a:rPr lang="lt-LT" smtClean="0"/>
              <a:pPr>
                <a:defRPr/>
              </a:pPr>
              <a:t>25</a:t>
            </a:fld>
            <a:endParaRPr lang="lt-LT"/>
          </a:p>
        </p:txBody>
      </p:sp>
    </p:spTree>
    <p:extLst>
      <p:ext uri="{BB962C8B-B14F-4D97-AF65-F5344CB8AC3E}">
        <p14:creationId xmlns:p14="http://schemas.microsoft.com/office/powerpoint/2010/main" val="1809743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044352"/>
          </a:xfrm>
        </p:spPr>
        <p:txBody>
          <a:bodyPr/>
          <a:lstStyle/>
          <a:p>
            <a:r>
              <a:rPr lang="lt-LT" sz="3200" b="1" dirty="0"/>
              <a:t>Probleminės sritys...</a:t>
            </a:r>
          </a:p>
        </p:txBody>
      </p:sp>
      <p:sp>
        <p:nvSpPr>
          <p:cNvPr id="3" name="Turinio vietos rezervavimo ženklas 2"/>
          <p:cNvSpPr>
            <a:spLocks noGrp="1"/>
          </p:cNvSpPr>
          <p:nvPr>
            <p:ph idx="1"/>
          </p:nvPr>
        </p:nvSpPr>
        <p:spPr/>
        <p:txBody>
          <a:bodyPr/>
          <a:lstStyle/>
          <a:p>
            <a:r>
              <a:rPr lang="en-US" dirty="0" err="1"/>
              <a:t>Gamtos</a:t>
            </a:r>
            <a:r>
              <a:rPr lang="en-US" dirty="0"/>
              <a:t> </a:t>
            </a:r>
            <a:r>
              <a:rPr lang="en-US" dirty="0" err="1"/>
              <a:t>mokslai</a:t>
            </a:r>
            <a:r>
              <a:rPr lang="en-US" dirty="0"/>
              <a:t>, s</a:t>
            </a:r>
            <a:r>
              <a:rPr lang="lt-LT" dirty="0"/>
              <a:t>kaitymas (8 kl.);</a:t>
            </a:r>
          </a:p>
          <a:p>
            <a:r>
              <a:rPr lang="en-US" dirty="0" err="1"/>
              <a:t>Matematika</a:t>
            </a:r>
            <a:r>
              <a:rPr lang="en-US" dirty="0"/>
              <a:t> </a:t>
            </a:r>
            <a:r>
              <a:rPr lang="lt-LT" dirty="0"/>
              <a:t>(</a:t>
            </a:r>
            <a:r>
              <a:rPr lang="en-US" dirty="0"/>
              <a:t>6</a:t>
            </a:r>
            <a:r>
              <a:rPr lang="lt-LT" dirty="0"/>
              <a:t> kl.);</a:t>
            </a:r>
          </a:p>
          <a:p>
            <a:r>
              <a:rPr lang="lt-LT" sz="3200" dirty="0">
                <a:latin typeface="Arial" charset="0"/>
              </a:rPr>
              <a:t>Prastėjantys </a:t>
            </a:r>
            <a:r>
              <a:rPr lang="en-US" sz="3200" dirty="0">
                <a:latin typeface="Arial" charset="0"/>
              </a:rPr>
              <a:t>4 kl.</a:t>
            </a:r>
            <a:r>
              <a:rPr lang="lt-LT" sz="3200" dirty="0">
                <a:latin typeface="Arial" charset="0"/>
              </a:rPr>
              <a:t> rezultatai</a:t>
            </a:r>
            <a:r>
              <a:rPr lang="lt-LT" dirty="0"/>
              <a:t>.</a:t>
            </a:r>
          </a:p>
        </p:txBody>
      </p:sp>
      <p:sp>
        <p:nvSpPr>
          <p:cNvPr id="4" name="Skaidrės numerio vietos rezervavimo ženklas 3"/>
          <p:cNvSpPr>
            <a:spLocks noGrp="1"/>
          </p:cNvSpPr>
          <p:nvPr>
            <p:ph type="sldNum" sz="quarter" idx="12"/>
          </p:nvPr>
        </p:nvSpPr>
        <p:spPr/>
        <p:txBody>
          <a:bodyPr/>
          <a:lstStyle/>
          <a:p>
            <a:pPr>
              <a:defRPr/>
            </a:pPr>
            <a:fld id="{08899059-527F-4862-8F00-5686E59C0DD4}" type="slidenum">
              <a:rPr lang="lt-LT" smtClean="0"/>
              <a:pPr>
                <a:defRPr/>
              </a:pPr>
              <a:t>26</a:t>
            </a:fld>
            <a:endParaRPr lang="lt-LT"/>
          </a:p>
        </p:txBody>
      </p:sp>
    </p:spTree>
    <p:extLst>
      <p:ext uri="{BB962C8B-B14F-4D97-AF65-F5344CB8AC3E}">
        <p14:creationId xmlns:p14="http://schemas.microsoft.com/office/powerpoint/2010/main" val="27020574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80A2827-2F70-4A9F-3316-1A2BD8795F9C}"/>
              </a:ext>
            </a:extLst>
          </p:cNvPr>
          <p:cNvSpPr>
            <a:spLocks noGrp="1"/>
          </p:cNvSpPr>
          <p:nvPr>
            <p:ph type="title"/>
          </p:nvPr>
        </p:nvSpPr>
        <p:spPr/>
        <p:txBody>
          <a:bodyPr/>
          <a:lstStyle/>
          <a:p>
            <a:r>
              <a:rPr lang="lt-LT" dirty="0"/>
              <a:t>GALIMYBĖS</a:t>
            </a:r>
          </a:p>
        </p:txBody>
      </p:sp>
      <p:sp>
        <p:nvSpPr>
          <p:cNvPr id="3" name="Turinio vietos rezervavimo ženklas 2">
            <a:extLst>
              <a:ext uri="{FF2B5EF4-FFF2-40B4-BE49-F238E27FC236}">
                <a16:creationId xmlns:a16="http://schemas.microsoft.com/office/drawing/2014/main" id="{63932193-8ED6-692D-0D32-8D5F69A88782}"/>
              </a:ext>
            </a:extLst>
          </p:cNvPr>
          <p:cNvSpPr>
            <a:spLocks noGrp="1"/>
          </p:cNvSpPr>
          <p:nvPr>
            <p:ph idx="1"/>
          </p:nvPr>
        </p:nvSpPr>
        <p:spPr>
          <a:xfrm>
            <a:off x="685800" y="2564904"/>
            <a:ext cx="7696200" cy="2921496"/>
          </a:xfrm>
        </p:spPr>
        <p:txBody>
          <a:bodyPr/>
          <a:lstStyle/>
          <a:p>
            <a:pPr algn="ctr"/>
            <a:r>
              <a:rPr lang="lt-LT" b="0" i="0" dirty="0">
                <a:solidFill>
                  <a:srgbClr val="000000"/>
                </a:solidFill>
                <a:effectLst/>
                <a:latin typeface="Times New Roman" panose="02020603050405020304" pitchFamily="18" charset="0"/>
              </a:rPr>
              <a:t>TŪM</a:t>
            </a:r>
          </a:p>
          <a:p>
            <a:pPr algn="ctr"/>
            <a:r>
              <a:rPr lang="lt-LT" dirty="0" err="1">
                <a:solidFill>
                  <a:srgbClr val="000000"/>
                </a:solidFill>
                <a:latin typeface="Times New Roman" panose="02020603050405020304" pitchFamily="18" charset="0"/>
              </a:rPr>
              <a:t>EdTech</a:t>
            </a:r>
            <a:endParaRPr lang="lt-LT" dirty="0">
              <a:solidFill>
                <a:srgbClr val="000000"/>
              </a:solidFill>
              <a:latin typeface="Times New Roman" panose="02020603050405020304" pitchFamily="18" charset="0"/>
            </a:endParaRPr>
          </a:p>
          <a:p>
            <a:pPr algn="ctr"/>
            <a:r>
              <a:rPr lang="en-US" dirty="0" err="1">
                <a:solidFill>
                  <a:srgbClr val="000000"/>
                </a:solidFill>
                <a:latin typeface="Times New Roman" panose="02020603050405020304" pitchFamily="18" charset="0"/>
              </a:rPr>
              <a:t>Niutono</a:t>
            </a:r>
            <a:r>
              <a:rPr lang="en-US" dirty="0">
                <a:solidFill>
                  <a:srgbClr val="000000"/>
                </a:solidFill>
                <a:latin typeface="Times New Roman" panose="02020603050405020304" pitchFamily="18" charset="0"/>
              </a:rPr>
              <a:t> </a:t>
            </a:r>
            <a:r>
              <a:rPr lang="en-US" dirty="0" err="1">
                <a:solidFill>
                  <a:srgbClr val="000000"/>
                </a:solidFill>
                <a:latin typeface="Times New Roman" panose="02020603050405020304" pitchFamily="18" charset="0"/>
              </a:rPr>
              <a:t>kambariai</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a:t>
            </a:r>
            <a:endParaRPr lang="lt-LT" dirty="0"/>
          </a:p>
        </p:txBody>
      </p:sp>
      <p:sp>
        <p:nvSpPr>
          <p:cNvPr id="4" name="Skaidrės numerio vietos rezervavimo ženklas 3">
            <a:extLst>
              <a:ext uri="{FF2B5EF4-FFF2-40B4-BE49-F238E27FC236}">
                <a16:creationId xmlns:a16="http://schemas.microsoft.com/office/drawing/2014/main" id="{0B60E671-6409-030D-5CF9-000AFD30C2E6}"/>
              </a:ext>
            </a:extLst>
          </p:cNvPr>
          <p:cNvSpPr>
            <a:spLocks noGrp="1"/>
          </p:cNvSpPr>
          <p:nvPr>
            <p:ph type="sldNum" sz="quarter" idx="12"/>
          </p:nvPr>
        </p:nvSpPr>
        <p:spPr/>
        <p:txBody>
          <a:bodyPr/>
          <a:lstStyle/>
          <a:p>
            <a:pPr>
              <a:defRPr/>
            </a:pPr>
            <a:fld id="{08899059-527F-4862-8F00-5686E59C0DD4}" type="slidenum">
              <a:rPr lang="lt-LT" smtClean="0"/>
              <a:pPr>
                <a:defRPr/>
              </a:pPr>
              <a:t>27</a:t>
            </a:fld>
            <a:endParaRPr lang="lt-LT"/>
          </a:p>
        </p:txBody>
      </p:sp>
    </p:spTree>
    <p:extLst>
      <p:ext uri="{BB962C8B-B14F-4D97-AF65-F5344CB8AC3E}">
        <p14:creationId xmlns:p14="http://schemas.microsoft.com/office/powerpoint/2010/main" val="91990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1"/>
            <a:ext cx="6870700" cy="684312"/>
          </a:xfrm>
        </p:spPr>
        <p:txBody>
          <a:bodyPr/>
          <a:lstStyle/>
          <a:p>
            <a:pPr eaLnBrk="1" hangingPunct="1"/>
            <a:r>
              <a:rPr lang="lt-LT" altLang="lt-LT" sz="2800" b="1" dirty="0">
                <a:solidFill>
                  <a:srgbClr val="0000FF"/>
                </a:solidFill>
              </a:rPr>
              <a:t>Kai kurie laikymo rodikliai</a:t>
            </a:r>
          </a:p>
        </p:txBody>
      </p:sp>
      <p:graphicFrame>
        <p:nvGraphicFramePr>
          <p:cNvPr id="82067" name="Group 147"/>
          <p:cNvGraphicFramePr>
            <a:graphicFrameLocks noGrp="1"/>
          </p:cNvGraphicFramePr>
          <p:nvPr>
            <p:ph idx="1"/>
            <p:extLst>
              <p:ext uri="{D42A27DB-BD31-4B8C-83A1-F6EECF244321}">
                <p14:modId xmlns:p14="http://schemas.microsoft.com/office/powerpoint/2010/main" val="2210066407"/>
              </p:ext>
            </p:extLst>
          </p:nvPr>
        </p:nvGraphicFramePr>
        <p:xfrm>
          <a:off x="1042987" y="980729"/>
          <a:ext cx="7273429" cy="4608512"/>
        </p:xfrm>
        <a:graphic>
          <a:graphicData uri="http://schemas.openxmlformats.org/drawingml/2006/table">
            <a:tbl>
              <a:tblPr/>
              <a:tblGrid>
                <a:gridCol w="2188900">
                  <a:extLst>
                    <a:ext uri="{9D8B030D-6E8A-4147-A177-3AD203B41FA5}">
                      <a16:colId xmlns:a16="http://schemas.microsoft.com/office/drawing/2014/main" val="20000"/>
                    </a:ext>
                  </a:extLst>
                </a:gridCol>
                <a:gridCol w="2461712">
                  <a:extLst>
                    <a:ext uri="{9D8B030D-6E8A-4147-A177-3AD203B41FA5}">
                      <a16:colId xmlns:a16="http://schemas.microsoft.com/office/drawing/2014/main" val="20001"/>
                    </a:ext>
                  </a:extLst>
                </a:gridCol>
                <a:gridCol w="2622817">
                  <a:extLst>
                    <a:ext uri="{9D8B030D-6E8A-4147-A177-3AD203B41FA5}">
                      <a16:colId xmlns:a16="http://schemas.microsoft.com/office/drawing/2014/main" val="20002"/>
                    </a:ext>
                  </a:extLst>
                </a:gridCol>
              </a:tblGrid>
              <a:tr h="1854977">
                <a:tc>
                  <a:txBody>
                    <a:bodyPr/>
                    <a:lstStyle>
                      <a:lvl1pPr eaLnBrk="0" hangingPunct="0">
                        <a:spcBef>
                          <a:spcPct val="20000"/>
                        </a:spcBef>
                        <a:defRPr sz="2800">
                          <a:solidFill>
                            <a:schemeClr val="tx1"/>
                          </a:solidFill>
                          <a:latin typeface="Comic Sans MS" pitchFamily="66" charset="0"/>
                        </a:defRPr>
                      </a:lvl1pPr>
                      <a:lvl2pPr marL="742950" indent="-285750" eaLnBrk="0" hangingPunct="0">
                        <a:spcBef>
                          <a:spcPct val="20000"/>
                        </a:spcBef>
                        <a:defRPr sz="2400">
                          <a:solidFill>
                            <a:schemeClr val="tx1"/>
                          </a:solidFill>
                          <a:latin typeface="Comic Sans MS" pitchFamily="66" charset="0"/>
                        </a:defRPr>
                      </a:lvl2pPr>
                      <a:lvl3pPr marL="1143000" indent="-228600" eaLnBrk="0" hangingPunct="0">
                        <a:spcBef>
                          <a:spcPct val="20000"/>
                        </a:spcBef>
                        <a:defRPr sz="2000">
                          <a:solidFill>
                            <a:schemeClr val="tx1"/>
                          </a:solidFill>
                          <a:latin typeface="Comic Sans MS" pitchFamily="66" charset="0"/>
                        </a:defRPr>
                      </a:lvl3pPr>
                      <a:lvl4pPr marL="1600200" indent="-228600" eaLnBrk="0" hangingPunct="0">
                        <a:spcBef>
                          <a:spcPct val="20000"/>
                        </a:spcBef>
                        <a:defRPr>
                          <a:solidFill>
                            <a:schemeClr val="tx1"/>
                          </a:solidFill>
                          <a:latin typeface="Comic Sans MS" pitchFamily="66" charset="0"/>
                        </a:defRPr>
                      </a:lvl4pPr>
                      <a:lvl5pPr marL="2057400" indent="-228600" eaLnBrk="0" hangingPunct="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1" i="0" u="none" strike="noStrike" cap="none" normalizeH="0" baseline="0" dirty="0">
                          <a:ln>
                            <a:noFill/>
                          </a:ln>
                          <a:solidFill>
                            <a:schemeClr val="tx1"/>
                          </a:solidFill>
                          <a:effectLst/>
                          <a:latin typeface="Comic Sans MS" pitchFamily="66" charset="0"/>
                        </a:rPr>
                        <a:t>Metai </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Comic Sans MS" pitchFamily="66" charset="0"/>
                        </a:defRPr>
                      </a:lvl1pPr>
                      <a:lvl2pPr marL="742950" indent="-285750" eaLnBrk="0" hangingPunct="0">
                        <a:spcBef>
                          <a:spcPct val="20000"/>
                        </a:spcBef>
                        <a:defRPr sz="2400">
                          <a:solidFill>
                            <a:schemeClr val="tx1"/>
                          </a:solidFill>
                          <a:latin typeface="Comic Sans MS" pitchFamily="66" charset="0"/>
                        </a:defRPr>
                      </a:lvl2pPr>
                      <a:lvl3pPr marL="1143000" indent="-228600" eaLnBrk="0" hangingPunct="0">
                        <a:spcBef>
                          <a:spcPct val="20000"/>
                        </a:spcBef>
                        <a:defRPr sz="2000">
                          <a:solidFill>
                            <a:schemeClr val="tx1"/>
                          </a:solidFill>
                          <a:latin typeface="Comic Sans MS" pitchFamily="66" charset="0"/>
                        </a:defRPr>
                      </a:lvl3pPr>
                      <a:lvl4pPr marL="1600200" indent="-228600" eaLnBrk="0" hangingPunct="0">
                        <a:spcBef>
                          <a:spcPct val="20000"/>
                        </a:spcBef>
                        <a:defRPr>
                          <a:solidFill>
                            <a:schemeClr val="tx1"/>
                          </a:solidFill>
                          <a:latin typeface="Comic Sans MS" pitchFamily="66" charset="0"/>
                        </a:defRPr>
                      </a:lvl4pPr>
                      <a:lvl5pPr marL="2057400" indent="-228600" eaLnBrk="0" hangingPunct="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800" b="1" i="0" u="none" strike="noStrike" cap="none" normalizeH="0" baseline="0" dirty="0" err="1">
                          <a:ln>
                            <a:noFill/>
                          </a:ln>
                          <a:solidFill>
                            <a:schemeClr val="tx1"/>
                          </a:solidFill>
                          <a:effectLst/>
                          <a:latin typeface="Comic Sans MS" pitchFamily="66" charset="0"/>
                        </a:rPr>
                        <a:t>Neišlai-kiusiųjų</a:t>
                      </a:r>
                      <a:endParaRPr kumimoji="0" lang="lt-LT" altLang="ru-RU" sz="2800" b="1"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lt-LT" altLang="ru-RU" sz="1600" b="1" i="0" u="none" strike="noStrike" cap="none" normalizeH="0" baseline="0" dirty="0">
                          <a:ln>
                            <a:noFill/>
                          </a:ln>
                          <a:solidFill>
                            <a:schemeClr val="tx1"/>
                          </a:solidFill>
                          <a:effectLst/>
                          <a:latin typeface="Comic Sans MS" pitchFamily="66" charset="0"/>
                        </a:rPr>
                        <a:t>(nuo visų pasirinkusių laikyti bent vieną VBE)</a:t>
                      </a: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Comic Sans MS" pitchFamily="66" charset="0"/>
                        </a:defRPr>
                      </a:lvl1pPr>
                      <a:lvl2pPr marL="742950" indent="-285750" eaLnBrk="0" hangingPunct="0">
                        <a:spcBef>
                          <a:spcPct val="20000"/>
                        </a:spcBef>
                        <a:defRPr sz="2400">
                          <a:solidFill>
                            <a:schemeClr val="tx1"/>
                          </a:solidFill>
                          <a:latin typeface="Comic Sans MS" pitchFamily="66" charset="0"/>
                        </a:defRPr>
                      </a:lvl2pPr>
                      <a:lvl3pPr marL="1143000" indent="-228600" eaLnBrk="0" hangingPunct="0">
                        <a:spcBef>
                          <a:spcPct val="20000"/>
                        </a:spcBef>
                        <a:defRPr sz="2000">
                          <a:solidFill>
                            <a:schemeClr val="tx1"/>
                          </a:solidFill>
                          <a:latin typeface="Comic Sans MS" pitchFamily="66" charset="0"/>
                        </a:defRPr>
                      </a:lvl3pPr>
                      <a:lvl4pPr marL="1600200" indent="-228600" eaLnBrk="0" hangingPunct="0">
                        <a:spcBef>
                          <a:spcPct val="20000"/>
                        </a:spcBef>
                        <a:defRPr>
                          <a:solidFill>
                            <a:schemeClr val="tx1"/>
                          </a:solidFill>
                          <a:latin typeface="Comic Sans MS" pitchFamily="66" charset="0"/>
                        </a:defRPr>
                      </a:lvl4pPr>
                      <a:lvl5pPr marL="2057400" indent="-228600" eaLnBrk="0" hangingPunct="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800" b="1" i="0" u="none" strike="noStrike" cap="none" normalizeH="0" baseline="0" dirty="0">
                          <a:ln>
                            <a:noFill/>
                          </a:ln>
                          <a:solidFill>
                            <a:schemeClr val="tx1"/>
                          </a:solidFill>
                          <a:effectLst/>
                          <a:latin typeface="Comic Sans MS" pitchFamily="66" charset="0"/>
                        </a:rPr>
                        <a:t>“</a:t>
                      </a:r>
                      <a:r>
                        <a:rPr kumimoji="0" lang="lt-LT" altLang="ru-RU" sz="2800" b="1" i="0" u="none" strike="noStrike" cap="none" normalizeH="0" baseline="0" dirty="0" err="1">
                          <a:ln>
                            <a:noFill/>
                          </a:ln>
                          <a:solidFill>
                            <a:schemeClr val="tx1"/>
                          </a:solidFill>
                          <a:effectLst/>
                          <a:latin typeface="Comic Sans MS" pitchFamily="66" charset="0"/>
                        </a:rPr>
                        <a:t>Šimtukininkų</a:t>
                      </a:r>
                      <a:r>
                        <a:rPr kumimoji="0" lang="lt-LT" altLang="ru-RU" sz="2800" b="1" i="0" u="none" strike="noStrike" cap="none" normalizeH="0" baseline="0" dirty="0">
                          <a:ln>
                            <a:noFill/>
                          </a:ln>
                          <a:solidFill>
                            <a:schemeClr val="tx1"/>
                          </a:solidFill>
                          <a:effectLst/>
                          <a:latin typeface="Comic Sans MS" pitchFamily="66" charset="0"/>
                        </a:rPr>
                        <a:t>” </a:t>
                      </a:r>
                      <a:r>
                        <a:rPr kumimoji="0" lang="lt-LT" altLang="ru-RU" sz="1600" b="1" i="0" u="none" strike="noStrike" cap="none" normalizeH="0" baseline="0" dirty="0">
                          <a:ln>
                            <a:noFill/>
                          </a:ln>
                          <a:solidFill>
                            <a:schemeClr val="tx1"/>
                          </a:solidFill>
                          <a:effectLst/>
                          <a:latin typeface="Comic Sans MS" pitchFamily="66" charset="0"/>
                        </a:rPr>
                        <a:t>(nuo visų pasirinkusių laikyti bent vieną VBE)</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2018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11 (15,7%)</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14 (20%)</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2019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9 (14,1%)</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4 (6,3%) </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2020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22 (29,7</a:t>
                      </a:r>
                      <a:r>
                        <a:rPr kumimoji="0" lang="en-CA" altLang="ru-RU" sz="2500" b="0" i="0" u="none" strike="noStrike" cap="none" normalizeH="0" baseline="0" dirty="0">
                          <a:ln>
                            <a:noFill/>
                          </a:ln>
                          <a:solidFill>
                            <a:schemeClr val="tx1"/>
                          </a:solidFill>
                          <a:effectLst/>
                          <a:latin typeface="Comic Sans MS" pitchFamily="66" charset="0"/>
                        </a:rPr>
                        <a:t>%)</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4</a:t>
                      </a:r>
                      <a:r>
                        <a:rPr kumimoji="0" lang="en-CA" altLang="ru-RU" sz="2400" b="0" i="0" u="none" strike="noStrike" cap="none" normalizeH="0" baseline="0" dirty="0">
                          <a:ln>
                            <a:noFill/>
                          </a:ln>
                          <a:solidFill>
                            <a:schemeClr val="tx1"/>
                          </a:solidFill>
                          <a:effectLst/>
                          <a:latin typeface="Comic Sans MS" pitchFamily="66" charset="0"/>
                        </a:rPr>
                        <a:t> (</a:t>
                      </a:r>
                      <a:r>
                        <a:rPr kumimoji="0" lang="lt-LT" altLang="ru-RU" sz="2400" b="0" i="0" u="none" strike="noStrike" cap="none" normalizeH="0" baseline="0" dirty="0">
                          <a:ln>
                            <a:noFill/>
                          </a:ln>
                          <a:solidFill>
                            <a:schemeClr val="tx1"/>
                          </a:solidFill>
                          <a:effectLst/>
                          <a:latin typeface="Comic Sans MS" pitchFamily="66" charset="0"/>
                        </a:rPr>
                        <a:t>5,4</a:t>
                      </a:r>
                      <a:r>
                        <a:rPr kumimoji="0" lang="en-CA" altLang="ru-RU" sz="2400" b="0" i="0" u="none" strike="noStrike" cap="none" normalizeH="0" baseline="0" dirty="0">
                          <a:ln>
                            <a:noFill/>
                          </a:ln>
                          <a:solidFill>
                            <a:schemeClr val="tx1"/>
                          </a:solidFill>
                          <a:effectLst/>
                          <a:latin typeface="Comic Sans MS" pitchFamily="66" charset="0"/>
                        </a:rPr>
                        <a:t>%)</a:t>
                      </a:r>
                      <a:endParaRPr kumimoji="0" lang="lt-LT" altLang="ru-RU" sz="24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2021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7 (11,5</a:t>
                      </a:r>
                      <a:r>
                        <a:rPr kumimoji="0" lang="en-CA" altLang="ru-RU" sz="2500" b="0" i="0" u="none" strike="noStrike" cap="none" normalizeH="0" baseline="0" dirty="0">
                          <a:ln>
                            <a:noFill/>
                          </a:ln>
                          <a:solidFill>
                            <a:schemeClr val="tx1"/>
                          </a:solidFill>
                          <a:effectLst/>
                          <a:latin typeface="Comic Sans MS" pitchFamily="66" charset="0"/>
                        </a:rPr>
                        <a:t>%</a:t>
                      </a:r>
                      <a:r>
                        <a:rPr kumimoji="0" lang="lt-LT" altLang="ru-RU" sz="2500" b="0" i="0" u="none" strike="noStrike" cap="none" normalizeH="0" baseline="0" dirty="0">
                          <a:ln>
                            <a:noFill/>
                          </a:ln>
                          <a:solidFill>
                            <a:schemeClr val="tx1"/>
                          </a:solidFill>
                          <a:effectLst/>
                          <a:latin typeface="Comic Sans MS" pitchFamily="66" charset="0"/>
                        </a:rPr>
                        <a:t>)</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10 (16,4</a:t>
                      </a:r>
                      <a:r>
                        <a:rPr kumimoji="0" lang="en-US" altLang="ru-RU" sz="2400" b="0" i="0" u="none" strike="noStrike" cap="none" normalizeH="0" baseline="0" dirty="0">
                          <a:ln>
                            <a:noFill/>
                          </a:ln>
                          <a:solidFill>
                            <a:schemeClr val="tx1"/>
                          </a:solidFill>
                          <a:effectLst/>
                          <a:latin typeface="Comic Sans MS" pitchFamily="66" charset="0"/>
                        </a:rPr>
                        <a:t>%)</a:t>
                      </a:r>
                      <a:endParaRPr kumimoji="0" lang="lt-LT" altLang="ru-RU" sz="24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101730"/>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rgbClr val="C00000"/>
                          </a:solidFill>
                          <a:effectLst/>
                          <a:latin typeface="Comic Sans MS" pitchFamily="66" charset="0"/>
                        </a:rPr>
                        <a:t>2022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rgbClr val="FF0000"/>
                          </a:solidFill>
                          <a:effectLst/>
                          <a:latin typeface="Comic Sans MS" pitchFamily="66" charset="0"/>
                        </a:rPr>
                        <a:t>24 (25,3</a:t>
                      </a:r>
                      <a:r>
                        <a:rPr kumimoji="0" lang="en-US" altLang="ru-RU" sz="2500" b="0" i="0" u="none" strike="noStrike" cap="none" normalizeH="0" baseline="0" dirty="0">
                          <a:ln>
                            <a:noFill/>
                          </a:ln>
                          <a:solidFill>
                            <a:srgbClr val="FF0000"/>
                          </a:solidFill>
                          <a:effectLst/>
                          <a:latin typeface="Comic Sans MS" pitchFamily="66" charset="0"/>
                        </a:rPr>
                        <a:t>%)</a:t>
                      </a: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rgbClr val="C00000"/>
                          </a:solidFill>
                          <a:effectLst/>
                          <a:latin typeface="Comic Sans MS" pitchFamily="66" charset="0"/>
                        </a:rPr>
                        <a:t>6 (6,3</a:t>
                      </a:r>
                      <a:r>
                        <a:rPr kumimoji="0" lang="en-US" altLang="ru-RU" sz="2400" b="0" i="0" u="none" strike="noStrike" cap="none" normalizeH="0" baseline="0" dirty="0">
                          <a:ln>
                            <a:noFill/>
                          </a:ln>
                          <a:solidFill>
                            <a:srgbClr val="C00000"/>
                          </a:solidFill>
                          <a:effectLst/>
                          <a:latin typeface="Comic Sans MS" pitchFamily="66" charset="0"/>
                        </a:rPr>
                        <a:t>%)</a:t>
                      </a:r>
                      <a:endParaRPr kumimoji="0" lang="lt-LT" altLang="ru-RU" sz="2400" b="0" i="0" u="none" strike="noStrike" cap="none" normalizeH="0" baseline="0" dirty="0">
                        <a:ln>
                          <a:noFill/>
                        </a:ln>
                        <a:solidFill>
                          <a:srgbClr val="C00000"/>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15913215"/>
                  </a:ext>
                </a:extLst>
              </a:tr>
            </a:tbl>
          </a:graphicData>
        </a:graphic>
      </p:graphicFrame>
      <p:sp>
        <p:nvSpPr>
          <p:cNvPr id="2" name="Skaidrės numerio vietos rezervavimo ženklas 1"/>
          <p:cNvSpPr>
            <a:spLocks noGrp="1"/>
          </p:cNvSpPr>
          <p:nvPr>
            <p:ph type="sldNum" sz="quarter" idx="12"/>
          </p:nvPr>
        </p:nvSpPr>
        <p:spPr/>
        <p:txBody>
          <a:bodyPr/>
          <a:lstStyle/>
          <a:p>
            <a:pPr>
              <a:defRPr/>
            </a:pPr>
            <a:fld id="{59F1B1B5-B080-4AD9-B170-C5558298A452}" type="slidenum">
              <a:rPr lang="lt-LT" smtClean="0"/>
              <a:pPr>
                <a:defRPr/>
              </a:pPr>
              <a:t>3</a:t>
            </a:fld>
            <a:endParaRPr lang="lt-L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404813"/>
            <a:ext cx="6870700" cy="1079500"/>
          </a:xfrm>
        </p:spPr>
        <p:txBody>
          <a:bodyPr/>
          <a:lstStyle/>
          <a:p>
            <a:pPr eaLnBrk="1" hangingPunct="1"/>
            <a:br>
              <a:rPr lang="lt-LT" altLang="lt-LT" sz="2800" b="1"/>
            </a:br>
            <a:r>
              <a:rPr lang="lt-LT" altLang="lt-LT" sz="2800" b="1">
                <a:solidFill>
                  <a:schemeClr val="folHlink"/>
                </a:solidFill>
              </a:rPr>
              <a:t>Lietuvių kalbos ir literatūros VBE</a:t>
            </a:r>
            <a:br>
              <a:rPr lang="lt-LT" altLang="lt-LT" sz="2800"/>
            </a:br>
            <a:r>
              <a:rPr lang="lt-LT" altLang="lt-LT" sz="2800" b="1"/>
              <a:t>Pasirinkusiųjų dalis</a:t>
            </a:r>
          </a:p>
        </p:txBody>
      </p:sp>
      <p:graphicFrame>
        <p:nvGraphicFramePr>
          <p:cNvPr id="65630" name="Group 94"/>
          <p:cNvGraphicFramePr>
            <a:graphicFrameLocks noGrp="1"/>
          </p:cNvGraphicFramePr>
          <p:nvPr>
            <p:ph idx="1"/>
            <p:extLst>
              <p:ext uri="{D42A27DB-BD31-4B8C-83A1-F6EECF244321}">
                <p14:modId xmlns:p14="http://schemas.microsoft.com/office/powerpoint/2010/main" val="3421353478"/>
              </p:ext>
            </p:extLst>
          </p:nvPr>
        </p:nvGraphicFramePr>
        <p:xfrm>
          <a:off x="685800" y="1747838"/>
          <a:ext cx="7558608" cy="3292474"/>
        </p:xfrm>
        <a:graphic>
          <a:graphicData uri="http://schemas.openxmlformats.org/drawingml/2006/table">
            <a:tbl>
              <a:tblPr/>
              <a:tblGrid>
                <a:gridCol w="1365250">
                  <a:extLst>
                    <a:ext uri="{9D8B030D-6E8A-4147-A177-3AD203B41FA5}">
                      <a16:colId xmlns:a16="http://schemas.microsoft.com/office/drawing/2014/main" val="20000"/>
                    </a:ext>
                  </a:extLst>
                </a:gridCol>
                <a:gridCol w="2880990">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tblGrid>
              <a:tr h="7010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Comic Sans MS" pitchFamily="66" charset="0"/>
                        </a:rPr>
                        <a:t>Metai</a:t>
                      </a:r>
                      <a:endParaRPr kumimoji="0" lang="lt-LT" sz="2000" b="1" i="0" u="none" strike="noStrike" cap="none" normalizeH="0" baseline="0" dirty="0">
                        <a:ln>
                          <a:noFill/>
                        </a:ln>
                        <a:solidFill>
                          <a:schemeClr val="tx1"/>
                        </a:solidFill>
                        <a:effectLst/>
                        <a:latin typeface="Comic Sans MS" pitchFamily="66" charset="0"/>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1" i="0" u="none" strike="noStrike" cap="none" normalizeH="0" baseline="0" dirty="0">
                          <a:ln>
                            <a:noFill/>
                          </a:ln>
                          <a:solidFill>
                            <a:schemeClr val="tx1"/>
                          </a:solidFill>
                          <a:effectLst/>
                          <a:latin typeface="Comic Sans MS" pitchFamily="66" charset="0"/>
                        </a:rPr>
                        <a:t>Rusų mok. k. mokyklose</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1" i="0" u="none" strike="noStrike" cap="none" normalizeH="0" baseline="0" dirty="0">
                          <a:ln>
                            <a:noFill/>
                          </a:ln>
                          <a:solidFill>
                            <a:schemeClr val="tx1"/>
                          </a:solidFill>
                          <a:effectLst/>
                          <a:latin typeface="Comic Sans MS" pitchFamily="66" charset="0"/>
                        </a:rPr>
                        <a:t>Lietuvių mok. k. mokyklose</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2018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20 (35,7%)</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chemeClr val="tx1"/>
                          </a:solidFill>
                        </a:rPr>
                        <a:t>23 (76,7%)</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2019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14 (26,9%)</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chemeClr val="tx1"/>
                          </a:solidFill>
                        </a:rPr>
                        <a:t>23 (74,2%)</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2020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27 (51,9%</a:t>
                      </a:r>
                      <a:r>
                        <a:rPr kumimoji="0" lang="en-CA" sz="2800" b="0" i="0" u="none" strike="noStrike" cap="none" normalizeH="0" baseline="0" dirty="0">
                          <a:ln>
                            <a:noFill/>
                          </a:ln>
                          <a:solidFill>
                            <a:schemeClr val="tx1"/>
                          </a:solidFill>
                          <a:effectLst/>
                          <a:latin typeface="Comic Sans MS" pitchFamily="66" charset="0"/>
                        </a:rPr>
                        <a:t>)</a:t>
                      </a:r>
                      <a:endParaRPr kumimoji="0" lang="lt-LT" sz="2800" b="0" i="0" u="none" strike="noStrike" cap="none" normalizeH="0" baseline="0" dirty="0">
                        <a:ln>
                          <a:noFill/>
                        </a:ln>
                        <a:solidFill>
                          <a:schemeClr val="tx1"/>
                        </a:solidFill>
                        <a:effectLst/>
                        <a:latin typeface="Comic Sans MS" pitchFamily="66" charset="0"/>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CA" sz="2800" kern="0" dirty="0">
                          <a:solidFill>
                            <a:schemeClr val="tx1"/>
                          </a:solidFill>
                        </a:rPr>
                        <a:t>15 (65,2</a:t>
                      </a:r>
                      <a:r>
                        <a:rPr kumimoji="0" lang="lt-LT" sz="2800" b="0" i="0" u="none" strike="noStrike" cap="none" normalizeH="0" baseline="0" dirty="0">
                          <a:ln>
                            <a:noFill/>
                          </a:ln>
                          <a:solidFill>
                            <a:schemeClr val="tx1"/>
                          </a:solidFill>
                          <a:effectLst/>
                          <a:latin typeface="Comic Sans MS" pitchFamily="66" charset="0"/>
                        </a:rPr>
                        <a:t>%</a:t>
                      </a:r>
                      <a:r>
                        <a:rPr kumimoji="0" lang="en-CA" sz="2800" b="0" i="0" u="none" strike="noStrike" cap="none" normalizeH="0" baseline="0" dirty="0">
                          <a:ln>
                            <a:noFill/>
                          </a:ln>
                          <a:solidFill>
                            <a:schemeClr val="tx1"/>
                          </a:solidFill>
                          <a:effectLst/>
                          <a:latin typeface="Comic Sans MS" pitchFamily="66" charset="0"/>
                        </a:rPr>
                        <a:t>)</a:t>
                      </a:r>
                      <a:endParaRPr lang="lt-LT" sz="2800" kern="0" dirty="0">
                        <a:solidFill>
                          <a:schemeClr val="tx1"/>
                        </a:solidFill>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rgbClr val="C00000"/>
                          </a:solidFill>
                          <a:effectLst/>
                          <a:latin typeface="Comic Sans MS" pitchFamily="66" charset="0"/>
                        </a:rPr>
                        <a:t>2021 m. </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rgbClr val="C00000"/>
                          </a:solidFill>
                          <a:effectLst/>
                          <a:latin typeface="Comic Sans MS" pitchFamily="66" charset="0"/>
                        </a:rPr>
                        <a:t>24 (46,2</a:t>
                      </a:r>
                      <a:r>
                        <a:rPr kumimoji="0" lang="en-US" sz="2800" b="0" i="0" u="none" strike="noStrike" cap="none" normalizeH="0" baseline="0" dirty="0">
                          <a:ln>
                            <a:noFill/>
                          </a:ln>
                          <a:solidFill>
                            <a:srgbClr val="C00000"/>
                          </a:solidFill>
                          <a:effectLst/>
                          <a:latin typeface="Comic Sans MS" pitchFamily="66" charset="0"/>
                        </a:rPr>
                        <a:t>%)</a:t>
                      </a:r>
                      <a:endParaRPr kumimoji="0" lang="lt-LT" sz="2800" b="0" i="0" u="none" strike="noStrike" cap="none" normalizeH="0" baseline="0" dirty="0">
                        <a:ln>
                          <a:noFill/>
                        </a:ln>
                        <a:solidFill>
                          <a:srgbClr val="C00000"/>
                        </a:solidFill>
                        <a:effectLst/>
                        <a:latin typeface="Comic Sans MS" pitchFamily="66" charset="0"/>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rgbClr val="C00000"/>
                          </a:solidFill>
                        </a:rPr>
                        <a:t>19</a:t>
                      </a:r>
                      <a:r>
                        <a:rPr lang="en-US" sz="2800" kern="0" dirty="0">
                          <a:solidFill>
                            <a:srgbClr val="C00000"/>
                          </a:solidFill>
                        </a:rPr>
                        <a:t> (90,5%)</a:t>
                      </a:r>
                      <a:endParaRPr lang="lt-LT" sz="2800" kern="0" dirty="0">
                        <a:solidFill>
                          <a:srgbClr val="C00000"/>
                        </a:solidFill>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1023751"/>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rgbClr val="C00000"/>
                          </a:solidFill>
                          <a:effectLst/>
                          <a:latin typeface="Comic Sans MS" pitchFamily="66" charset="0"/>
                        </a:rPr>
                        <a:t>2022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rgbClr val="C00000"/>
                          </a:solidFill>
                          <a:effectLst/>
                          <a:latin typeface="Comic Sans MS" pitchFamily="66" charset="0"/>
                        </a:rPr>
                        <a:t>43 (60</a:t>
                      </a:r>
                      <a:r>
                        <a:rPr kumimoji="0" lang="en-US" sz="2800" b="0" i="0" u="none" strike="noStrike" cap="none" normalizeH="0" baseline="0" dirty="0">
                          <a:ln>
                            <a:noFill/>
                          </a:ln>
                          <a:solidFill>
                            <a:srgbClr val="C00000"/>
                          </a:solidFill>
                          <a:effectLst/>
                          <a:latin typeface="Comic Sans MS" pitchFamily="66" charset="0"/>
                        </a:rPr>
                        <a:t>%)</a:t>
                      </a:r>
                      <a:endParaRPr kumimoji="0" lang="lt-LT" sz="2800" b="0" i="0" u="none" strike="noStrike" cap="none" normalizeH="0" baseline="0" dirty="0">
                        <a:ln>
                          <a:noFill/>
                        </a:ln>
                        <a:solidFill>
                          <a:srgbClr val="C00000"/>
                        </a:solidFill>
                        <a:effectLst/>
                        <a:latin typeface="Comic Sans MS" pitchFamily="66" charset="0"/>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2800" kern="0" dirty="0">
                          <a:solidFill>
                            <a:srgbClr val="C00000"/>
                          </a:solidFill>
                        </a:rPr>
                        <a:t>26 (78,9%)</a:t>
                      </a:r>
                      <a:endParaRPr lang="lt-LT" sz="2800" kern="0" dirty="0">
                        <a:solidFill>
                          <a:srgbClr val="C00000"/>
                        </a:solidFill>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90681031"/>
                  </a:ext>
                </a:extLst>
              </a:tr>
            </a:tbl>
          </a:graphicData>
        </a:graphic>
      </p:graphicFrame>
      <p:sp>
        <p:nvSpPr>
          <p:cNvPr id="2" name="Skaidrės numerio vietos rezervavimo ženklas 1"/>
          <p:cNvSpPr>
            <a:spLocks noGrp="1"/>
          </p:cNvSpPr>
          <p:nvPr>
            <p:ph type="sldNum" sz="quarter" idx="12"/>
          </p:nvPr>
        </p:nvSpPr>
        <p:spPr/>
        <p:txBody>
          <a:bodyPr/>
          <a:lstStyle/>
          <a:p>
            <a:pPr>
              <a:defRPr/>
            </a:pPr>
            <a:fld id="{59F1B1B5-B080-4AD9-B170-C5558298A452}" type="slidenum">
              <a:rPr lang="lt-LT" smtClean="0"/>
              <a:pPr>
                <a:defRPr/>
              </a:pPr>
              <a:t>4</a:t>
            </a:fld>
            <a:endParaRPr lang="lt-L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ntraštė 1"/>
          <p:cNvSpPr>
            <a:spLocks noGrp="1"/>
          </p:cNvSpPr>
          <p:nvPr>
            <p:ph type="title"/>
          </p:nvPr>
        </p:nvSpPr>
        <p:spPr/>
        <p:txBody>
          <a:bodyPr/>
          <a:lstStyle/>
          <a:p>
            <a:r>
              <a:rPr lang="lt-LT" altLang="lt-LT" sz="3200">
                <a:solidFill>
                  <a:srgbClr val="000000"/>
                </a:solidFill>
                <a:ea typeface="Calibri" pitchFamily="34" charset="0"/>
                <a:cs typeface="Calibri" pitchFamily="34" charset="0"/>
              </a:rPr>
              <a:t>GERIAUSIAIS BALAIS (86</a:t>
            </a:r>
            <a:r>
              <a:rPr lang="lt-LT" altLang="lt-LT" sz="3200">
                <a:cs typeface="Times New Roman" pitchFamily="18" charset="0"/>
              </a:rPr>
              <a:t>–</a:t>
            </a:r>
            <a:r>
              <a:rPr lang="lt-LT" altLang="lt-LT" sz="3200">
                <a:solidFill>
                  <a:srgbClr val="000000"/>
                </a:solidFill>
                <a:ea typeface="Calibri" pitchFamily="34" charset="0"/>
                <a:cs typeface="Calibri" pitchFamily="34" charset="0"/>
              </a:rPr>
              <a:t>100) IŠLAIKIUIŲJŲ VBE DALIS (1)</a:t>
            </a:r>
            <a:endParaRPr lang="lt-LT" altLang="lt-LT" sz="3200"/>
          </a:p>
        </p:txBody>
      </p:sp>
      <p:graphicFrame>
        <p:nvGraphicFramePr>
          <p:cNvPr id="5" name="Lentelės vietos rezervavimo ženklas 4"/>
          <p:cNvGraphicFramePr>
            <a:graphicFrameLocks noGrp="1"/>
          </p:cNvGraphicFramePr>
          <p:nvPr>
            <p:ph type="tbl" idx="1"/>
            <p:extLst>
              <p:ext uri="{D42A27DB-BD31-4B8C-83A1-F6EECF244321}">
                <p14:modId xmlns:p14="http://schemas.microsoft.com/office/powerpoint/2010/main" val="2303117036"/>
              </p:ext>
            </p:extLst>
          </p:nvPr>
        </p:nvGraphicFramePr>
        <p:xfrm>
          <a:off x="107504" y="2081554"/>
          <a:ext cx="8208911" cy="4418491"/>
        </p:xfrm>
        <a:graphic>
          <a:graphicData uri="http://schemas.openxmlformats.org/drawingml/2006/table">
            <a:tbl>
              <a:tblPr firstRow="1" firstCol="1" bandRow="1" bandCol="1">
                <a:tableStyleId>{5C22544A-7EE6-4342-B048-85BDC9FD1C3A}</a:tableStyleId>
              </a:tblPr>
              <a:tblGrid>
                <a:gridCol w="1527958">
                  <a:extLst>
                    <a:ext uri="{9D8B030D-6E8A-4147-A177-3AD203B41FA5}">
                      <a16:colId xmlns:a16="http://schemas.microsoft.com/office/drawing/2014/main" val="20000"/>
                    </a:ext>
                  </a:extLst>
                </a:gridCol>
                <a:gridCol w="1234499">
                  <a:extLst>
                    <a:ext uri="{9D8B030D-6E8A-4147-A177-3AD203B41FA5}">
                      <a16:colId xmlns:a16="http://schemas.microsoft.com/office/drawing/2014/main" val="20001"/>
                    </a:ext>
                  </a:extLst>
                </a:gridCol>
                <a:gridCol w="1414007">
                  <a:extLst>
                    <a:ext uri="{9D8B030D-6E8A-4147-A177-3AD203B41FA5}">
                      <a16:colId xmlns:a16="http://schemas.microsoft.com/office/drawing/2014/main" val="20002"/>
                    </a:ext>
                  </a:extLst>
                </a:gridCol>
                <a:gridCol w="1412633">
                  <a:extLst>
                    <a:ext uri="{9D8B030D-6E8A-4147-A177-3AD203B41FA5}">
                      <a16:colId xmlns:a16="http://schemas.microsoft.com/office/drawing/2014/main" val="20003"/>
                    </a:ext>
                  </a:extLst>
                </a:gridCol>
                <a:gridCol w="1395679">
                  <a:extLst>
                    <a:ext uri="{9D8B030D-6E8A-4147-A177-3AD203B41FA5}">
                      <a16:colId xmlns:a16="http://schemas.microsoft.com/office/drawing/2014/main" val="20004"/>
                    </a:ext>
                  </a:extLst>
                </a:gridCol>
                <a:gridCol w="1224135">
                  <a:extLst>
                    <a:ext uri="{9D8B030D-6E8A-4147-A177-3AD203B41FA5}">
                      <a16:colId xmlns:a16="http://schemas.microsoft.com/office/drawing/2014/main" val="20005"/>
                    </a:ext>
                  </a:extLst>
                </a:gridCol>
              </a:tblGrid>
              <a:tr h="295142">
                <a:tc rowSpan="2">
                  <a:txBody>
                    <a:bodyPr/>
                    <a:lstStyle/>
                    <a:p>
                      <a:pPr algn="just">
                        <a:spcAft>
                          <a:spcPts val="0"/>
                        </a:spcAft>
                      </a:pPr>
                      <a:r>
                        <a:rPr lang="lt-LT" sz="1600" b="0" dirty="0">
                          <a:solidFill>
                            <a:srgbClr val="C00000"/>
                          </a:solidFill>
                          <a:effectLst/>
                        </a:rPr>
                        <a:t>Egzamino dalyko pavadinimas </a:t>
                      </a:r>
                      <a:endParaRPr lang="lt-LT" sz="1600" b="0" dirty="0">
                        <a:solidFill>
                          <a:srgbClr val="C00000"/>
                        </a:solidFill>
                        <a:effectLst/>
                        <a:latin typeface="Times New Roman"/>
                        <a:ea typeface="Times New Roman"/>
                      </a:endParaRPr>
                    </a:p>
                  </a:txBody>
                  <a:tcPr marL="68589" marR="68589" marT="0" marB="0"/>
                </a:tc>
                <a:tc gridSpan="5">
                  <a:txBody>
                    <a:bodyPr/>
                    <a:lstStyle/>
                    <a:p>
                      <a:pPr algn="ctr">
                        <a:spcAft>
                          <a:spcPts val="0"/>
                        </a:spcAft>
                      </a:pPr>
                      <a:r>
                        <a:rPr lang="lt-LT" sz="1600" dirty="0">
                          <a:solidFill>
                            <a:srgbClr val="C00000"/>
                          </a:solidFill>
                          <a:effectLst/>
                        </a:rPr>
                        <a:t>Mokslo metai</a:t>
                      </a:r>
                      <a:endParaRPr lang="lt-LT" sz="1600" dirty="0">
                        <a:solidFill>
                          <a:srgbClr val="C00000"/>
                        </a:solidFill>
                        <a:effectLst/>
                        <a:latin typeface="Times New Roman"/>
                        <a:ea typeface="Times New Roman"/>
                      </a:endParaRPr>
                    </a:p>
                  </a:txBody>
                  <a:tcPr marL="68589" marR="68589" marT="0" marB="0"/>
                </a:tc>
                <a:tc hMerge="1">
                  <a:txBody>
                    <a:bodyPr/>
                    <a:lstStyle/>
                    <a:p>
                      <a:pPr algn="ctr">
                        <a:spcAft>
                          <a:spcPts val="0"/>
                        </a:spcAft>
                      </a:pPr>
                      <a:endParaRPr lang="lt-LT" sz="1200" dirty="0">
                        <a:solidFill>
                          <a:srgbClr val="C00000"/>
                        </a:solidFill>
                        <a:effectLst/>
                        <a:latin typeface="Times New Roman"/>
                        <a:ea typeface="Times New Roman"/>
                      </a:endParaRPr>
                    </a:p>
                  </a:txBody>
                  <a:tcPr marL="68580" marR="68580"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extLst>
                  <a:ext uri="{0D108BD9-81ED-4DB2-BD59-A6C34878D82A}">
                    <a16:rowId xmlns:a16="http://schemas.microsoft.com/office/drawing/2014/main" val="10000"/>
                  </a:ext>
                </a:extLst>
              </a:tr>
              <a:tr h="538471">
                <a:tc vMerge="1">
                  <a:txBody>
                    <a:bodyPr/>
                    <a:lstStyle/>
                    <a:p>
                      <a:endParaRPr lang="lt-LT"/>
                    </a:p>
                  </a:txBody>
                  <a:tcPr/>
                </a:tc>
                <a:tc>
                  <a:txBody>
                    <a:bodyPr/>
                    <a:lstStyle/>
                    <a:p>
                      <a:pPr algn="ctr">
                        <a:spcAft>
                          <a:spcPts val="0"/>
                        </a:spcAft>
                      </a:pPr>
                      <a:r>
                        <a:rPr lang="lt-LT" sz="1600" b="1" dirty="0">
                          <a:effectLst/>
                          <a:latin typeface="Times New Roman"/>
                          <a:ea typeface="Times New Roman"/>
                        </a:rPr>
                        <a:t>2017-2018 </a:t>
                      </a:r>
                    </a:p>
                    <a:p>
                      <a:pPr algn="ctr">
                        <a:spcAft>
                          <a:spcPts val="0"/>
                        </a:spcAft>
                      </a:pP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tc>
                  <a:txBody>
                    <a:bodyPr/>
                    <a:lstStyle/>
                    <a:p>
                      <a:pPr algn="ctr">
                        <a:spcAft>
                          <a:spcPts val="0"/>
                        </a:spcAft>
                      </a:pPr>
                      <a:r>
                        <a:rPr lang="lt-LT" sz="1600" b="1" dirty="0">
                          <a:effectLst/>
                          <a:latin typeface="Times New Roman"/>
                          <a:ea typeface="Times New Roman"/>
                        </a:rPr>
                        <a:t>2018-2019 </a:t>
                      </a: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latin typeface="Times New Roman"/>
                          <a:ea typeface="Times New Roman"/>
                        </a:rPr>
                        <a:t>2019-2020</a:t>
                      </a:r>
                      <a:r>
                        <a:rPr lang="lt-LT" sz="1600" b="1" baseline="0" dirty="0">
                          <a:effectLst/>
                          <a:latin typeface="Times New Roman"/>
                          <a:ea typeface="Times New Roman"/>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tc>
                  <a:txBody>
                    <a:bodyPr/>
                    <a:lstStyle/>
                    <a:p>
                      <a:pPr algn="ctr">
                        <a:spcAft>
                          <a:spcPts val="0"/>
                        </a:spcAft>
                      </a:pPr>
                      <a:r>
                        <a:rPr lang="lt-LT" sz="1600" b="1" dirty="0">
                          <a:effectLst/>
                          <a:latin typeface="Times New Roman"/>
                          <a:ea typeface="Times New Roman"/>
                        </a:rPr>
                        <a:t>2020-2021 </a:t>
                      </a: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tc>
                  <a:txBody>
                    <a:bodyPr/>
                    <a:lstStyle/>
                    <a:p>
                      <a:pPr algn="ctr">
                        <a:spcAft>
                          <a:spcPts val="0"/>
                        </a:spcAft>
                      </a:pPr>
                      <a:r>
                        <a:rPr lang="lt-LT" sz="1600" b="1" dirty="0">
                          <a:effectLst/>
                          <a:latin typeface="Times New Roman"/>
                          <a:ea typeface="Times New Roman"/>
                        </a:rPr>
                        <a:t>2021-2022 </a:t>
                      </a: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extLst>
                  <a:ext uri="{0D108BD9-81ED-4DB2-BD59-A6C34878D82A}">
                    <a16:rowId xmlns:a16="http://schemas.microsoft.com/office/drawing/2014/main" val="10001"/>
                  </a:ext>
                </a:extLst>
              </a:tr>
              <a:tr h="557216">
                <a:tc>
                  <a:txBody>
                    <a:bodyPr/>
                    <a:lstStyle/>
                    <a:p>
                      <a:pPr algn="l">
                        <a:spcAft>
                          <a:spcPts val="0"/>
                        </a:spcAft>
                      </a:pPr>
                      <a:r>
                        <a:rPr lang="lt-LT" sz="1600" dirty="0">
                          <a:solidFill>
                            <a:srgbClr val="C00000"/>
                          </a:solidFill>
                          <a:effectLst/>
                        </a:rPr>
                        <a:t>Lietuvių kalba ir literatūra</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a:t>
                      </a:r>
                      <a:r>
                        <a:rPr lang="lt-LT" sz="1600" b="1" baseline="0" dirty="0">
                          <a:solidFill>
                            <a:schemeClr val="tx1"/>
                          </a:solidFill>
                          <a:effectLst/>
                          <a:latin typeface="Times New Roman"/>
                          <a:ea typeface="Times New Roman"/>
                        </a:rPr>
                        <a:t> (2,3%)</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5,4% (11,6%)</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0 (10,6%)</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7,15</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 (13,6</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a:t>
                      </a:r>
                    </a:p>
                  </a:txBody>
                  <a:tcPr marL="68589" marR="68589" marT="0" marB="0"/>
                </a:tc>
                <a:tc>
                  <a:txBody>
                    <a:bodyPr/>
                    <a:lstStyle/>
                    <a:p>
                      <a:pPr algn="ctr">
                        <a:spcAft>
                          <a:spcPts val="0"/>
                        </a:spcAft>
                      </a:pPr>
                      <a:r>
                        <a:rPr lang="lt-LT" sz="1600" b="1" dirty="0">
                          <a:solidFill>
                            <a:srgbClr val="FF0000"/>
                          </a:solidFill>
                          <a:effectLst/>
                          <a:latin typeface="Times New Roman"/>
                          <a:ea typeface="Times New Roman"/>
                        </a:rPr>
                        <a:t>8,8 </a:t>
                      </a:r>
                      <a:r>
                        <a:rPr lang="en-US" sz="1600" b="1" dirty="0">
                          <a:solidFill>
                            <a:srgbClr val="FF0000"/>
                          </a:solidFill>
                          <a:effectLst/>
                          <a:latin typeface="Times New Roman"/>
                          <a:ea typeface="Times New Roman"/>
                        </a:rPr>
                        <a:t>% (15,1%)</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2"/>
                  </a:ext>
                </a:extLst>
              </a:tr>
              <a:tr h="538471">
                <a:tc>
                  <a:txBody>
                    <a:bodyPr/>
                    <a:lstStyle/>
                    <a:p>
                      <a:pPr algn="l">
                        <a:spcAft>
                          <a:spcPts val="0"/>
                        </a:spcAft>
                      </a:pPr>
                      <a:r>
                        <a:rPr lang="lt-LT" sz="1600" dirty="0">
                          <a:solidFill>
                            <a:srgbClr val="C00000"/>
                          </a:solidFill>
                          <a:effectLst/>
                        </a:rPr>
                        <a:t>Užsienio kalba (anglų)</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27%</a:t>
                      </a:r>
                      <a:r>
                        <a:rPr lang="lt-LT" sz="1600" b="1" baseline="0" dirty="0">
                          <a:solidFill>
                            <a:schemeClr val="tx1"/>
                          </a:solidFill>
                          <a:effectLst/>
                          <a:latin typeface="Times New Roman"/>
                          <a:ea typeface="Times New Roman"/>
                        </a:rPr>
                        <a:t> (31%)</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29 % (32%)</a:t>
                      </a:r>
                    </a:p>
                  </a:txBody>
                  <a:tcPr marL="68589" marR="68589" marT="0" marB="0"/>
                </a:tc>
                <a:tc>
                  <a:txBody>
                    <a:bodyPr/>
                    <a:lstStyle/>
                    <a:p>
                      <a:pPr algn="ctr">
                        <a:spcAft>
                          <a:spcPts val="0"/>
                        </a:spcAft>
                      </a:pPr>
                      <a:r>
                        <a:rPr lang="en-CA" sz="1600" b="1" dirty="0">
                          <a:solidFill>
                            <a:schemeClr val="tx1"/>
                          </a:solidFill>
                          <a:effectLst/>
                          <a:latin typeface="Times New Roman"/>
                          <a:ea typeface="Times New Roman"/>
                        </a:rPr>
                        <a:t>25,9% (38,6%)</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18,2</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 (29,5</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a:t>
                      </a:r>
                    </a:p>
                  </a:txBody>
                  <a:tcPr marL="68589" marR="68589" marT="0" marB="0"/>
                </a:tc>
                <a:tc>
                  <a:txBody>
                    <a:bodyPr/>
                    <a:lstStyle/>
                    <a:p>
                      <a:pPr algn="ctr">
                        <a:spcAft>
                          <a:spcPts val="0"/>
                        </a:spcAft>
                      </a:pPr>
                      <a:r>
                        <a:rPr lang="lt-LT" sz="1600" b="1" dirty="0">
                          <a:solidFill>
                            <a:srgbClr val="FF0000"/>
                          </a:solidFill>
                          <a:effectLst/>
                          <a:latin typeface="Times New Roman"/>
                          <a:ea typeface="Times New Roman"/>
                        </a:rPr>
                        <a:t>11,9</a:t>
                      </a:r>
                      <a:r>
                        <a:rPr lang="en-US" sz="1600" b="1" dirty="0">
                          <a:solidFill>
                            <a:srgbClr val="FF0000"/>
                          </a:solidFill>
                          <a:effectLst/>
                          <a:latin typeface="Times New Roman"/>
                          <a:ea typeface="Times New Roman"/>
                        </a:rPr>
                        <a:t>% (21,15%)</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3"/>
                  </a:ext>
                </a:extLst>
              </a:tr>
              <a:tr h="538471">
                <a:tc>
                  <a:txBody>
                    <a:bodyPr/>
                    <a:lstStyle/>
                    <a:p>
                      <a:pPr algn="l">
                        <a:spcAft>
                          <a:spcPts val="0"/>
                        </a:spcAft>
                      </a:pPr>
                      <a:r>
                        <a:rPr lang="lt-LT" sz="1600" dirty="0">
                          <a:solidFill>
                            <a:srgbClr val="C00000"/>
                          </a:solidFill>
                          <a:effectLst/>
                        </a:rPr>
                        <a:t>Užsienio kalba (vokiečių)</a:t>
                      </a:r>
                      <a:endParaRPr lang="lt-LT" sz="1600" dirty="0">
                        <a:solidFill>
                          <a:srgbClr val="C00000"/>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rPr>
                        <a:t>nelaikė</a:t>
                      </a:r>
                      <a:endParaRPr lang="lt-LT" sz="1600" b="1" dirty="0">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rPr>
                        <a:t>nelaikė</a:t>
                      </a:r>
                      <a:endParaRPr lang="lt-LT" sz="1600" b="1" dirty="0">
                        <a:solidFill>
                          <a:schemeClr val="tx1"/>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0 (56%)</a:t>
                      </a: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50</a:t>
                      </a:r>
                      <a:r>
                        <a:rPr lang="en-US" sz="1600" b="1" dirty="0">
                          <a:solidFill>
                            <a:schemeClr val="tx1"/>
                          </a:solidFill>
                          <a:effectLst/>
                          <a:latin typeface="Times New Roman"/>
                          <a:ea typeface="Times New Roman"/>
                        </a:rPr>
                        <a:t>% (54,5%)</a:t>
                      </a:r>
                      <a:endParaRPr lang="lt-LT" sz="1600" b="1" dirty="0">
                        <a:solidFill>
                          <a:schemeClr val="tx1"/>
                        </a:solidFill>
                        <a:effectLst/>
                        <a:latin typeface="Times New Roman"/>
                        <a:ea typeface="Times New Roman"/>
                      </a:endParaRPr>
                    </a:p>
                  </a:txBody>
                  <a:tcPr marL="68589" marR="68589"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600" b="1" dirty="0">
                          <a:solidFill>
                            <a:srgbClr val="FF0000"/>
                          </a:solidFill>
                          <a:effectLst/>
                          <a:latin typeface="Times New Roman"/>
                          <a:ea typeface="Times New Roman"/>
                        </a:rPr>
                        <a:t>40</a:t>
                      </a:r>
                      <a:r>
                        <a:rPr lang="en-US" sz="1600" b="1" dirty="0">
                          <a:solidFill>
                            <a:srgbClr val="FF0000"/>
                          </a:solidFill>
                          <a:effectLst/>
                          <a:latin typeface="Times New Roman"/>
                          <a:ea typeface="Times New Roman"/>
                        </a:rPr>
                        <a:t>% (40%)</a:t>
                      </a:r>
                      <a:endParaRPr lang="lt-LT" sz="1600" b="1" dirty="0">
                        <a:solidFill>
                          <a:srgbClr val="FF0000"/>
                        </a:solidFill>
                        <a:effectLst/>
                        <a:latin typeface="Times New Roman"/>
                        <a:ea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4"/>
                  </a:ext>
                </a:extLst>
              </a:tr>
              <a:tr h="538471">
                <a:tc>
                  <a:txBody>
                    <a:bodyPr/>
                    <a:lstStyle/>
                    <a:p>
                      <a:pPr algn="l">
                        <a:spcAft>
                          <a:spcPts val="0"/>
                        </a:spcAft>
                      </a:pPr>
                      <a:r>
                        <a:rPr lang="lt-LT" sz="1600" dirty="0">
                          <a:solidFill>
                            <a:srgbClr val="C00000"/>
                          </a:solidFill>
                          <a:effectLst/>
                        </a:rPr>
                        <a:t>Užsienio kalba (rusų)</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accent2"/>
                          </a:solidFill>
                          <a:effectLst/>
                          <a:latin typeface="Times New Roman"/>
                          <a:ea typeface="Times New Roman"/>
                        </a:rPr>
                        <a:t>91,7%</a:t>
                      </a:r>
                      <a:r>
                        <a:rPr lang="lt-LT" sz="1600" b="1" baseline="0" dirty="0">
                          <a:solidFill>
                            <a:schemeClr val="accent2"/>
                          </a:solidFill>
                          <a:effectLst/>
                          <a:latin typeface="Times New Roman"/>
                          <a:ea typeface="Times New Roman"/>
                        </a:rPr>
                        <a:t> </a:t>
                      </a:r>
                      <a:r>
                        <a:rPr lang="lt-LT" sz="1600" b="1" dirty="0">
                          <a:solidFill>
                            <a:schemeClr val="accent2"/>
                          </a:solidFill>
                          <a:effectLst/>
                          <a:latin typeface="Times New Roman"/>
                          <a:ea typeface="Times New Roman"/>
                        </a:rPr>
                        <a:t>(55,1%)</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62,5%</a:t>
                      </a:r>
                      <a:r>
                        <a:rPr lang="lt-LT" sz="1600" b="1" baseline="0" dirty="0">
                          <a:solidFill>
                            <a:schemeClr val="tx1"/>
                          </a:solidFill>
                          <a:effectLst/>
                          <a:latin typeface="Times New Roman"/>
                          <a:ea typeface="Times New Roman"/>
                        </a:rPr>
                        <a:t> </a:t>
                      </a:r>
                      <a:r>
                        <a:rPr lang="lt-LT" sz="1600" b="1" dirty="0">
                          <a:solidFill>
                            <a:schemeClr val="tx1"/>
                          </a:solidFill>
                          <a:effectLst/>
                          <a:latin typeface="Times New Roman"/>
                          <a:ea typeface="Times New Roman"/>
                        </a:rPr>
                        <a:t>(56,2%)</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71</a:t>
                      </a:r>
                      <a:r>
                        <a:rPr lang="en-CA" sz="1600" b="1" dirty="0">
                          <a:solidFill>
                            <a:schemeClr val="tx1"/>
                          </a:solidFill>
                          <a:effectLst/>
                          <a:latin typeface="Times New Roman"/>
                          <a:ea typeface="Times New Roman"/>
                        </a:rPr>
                        <a:t>,4% (53,8%)</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66,7</a:t>
                      </a:r>
                      <a:r>
                        <a:rPr lang="en-US" sz="1600" b="1" dirty="0">
                          <a:solidFill>
                            <a:schemeClr val="tx1"/>
                          </a:solidFill>
                          <a:effectLst/>
                          <a:latin typeface="Times New Roman"/>
                          <a:ea typeface="Times New Roman"/>
                        </a:rPr>
                        <a:t>% (56,1%)</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en-US" sz="1600" b="1" dirty="0">
                          <a:solidFill>
                            <a:srgbClr val="FF0000"/>
                          </a:solidFill>
                          <a:effectLst/>
                          <a:latin typeface="Times New Roman"/>
                          <a:ea typeface="Times New Roman"/>
                        </a:rPr>
                        <a:t>47,1% (38%)</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5"/>
                  </a:ext>
                </a:extLst>
              </a:tr>
              <a:tr h="295142">
                <a:tc>
                  <a:txBody>
                    <a:bodyPr/>
                    <a:lstStyle/>
                    <a:p>
                      <a:pPr algn="l">
                        <a:spcAft>
                          <a:spcPts val="0"/>
                        </a:spcAft>
                      </a:pPr>
                      <a:r>
                        <a:rPr lang="lt-LT" sz="1600" dirty="0">
                          <a:solidFill>
                            <a:srgbClr val="C00000"/>
                          </a:solidFill>
                          <a:effectLst/>
                        </a:rPr>
                        <a:t>Matematika</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6,7% (6,4%)</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23,9%</a:t>
                      </a:r>
                      <a:r>
                        <a:rPr lang="lt-LT" sz="1600" b="1" baseline="0" dirty="0">
                          <a:solidFill>
                            <a:schemeClr val="tx1"/>
                          </a:solidFill>
                          <a:effectLst/>
                          <a:latin typeface="Times New Roman"/>
                          <a:ea typeface="Times New Roman"/>
                        </a:rPr>
                        <a:t> (7,8%)</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2,1</a:t>
                      </a:r>
                      <a:r>
                        <a:rPr lang="en-CA" sz="1600" b="1" dirty="0">
                          <a:solidFill>
                            <a:schemeClr val="tx1"/>
                          </a:solidFill>
                          <a:effectLst/>
                          <a:latin typeface="Times New Roman"/>
                          <a:ea typeface="Times New Roman"/>
                        </a:rPr>
                        <a:t>%(5,1%)</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15,9 </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 (7,4</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a:t>
                      </a:r>
                    </a:p>
                  </a:txBody>
                  <a:tcPr marL="68589" marR="68589" marT="0" marB="0"/>
                </a:tc>
                <a:tc>
                  <a:txBody>
                    <a:bodyPr/>
                    <a:lstStyle/>
                    <a:p>
                      <a:pPr algn="ctr">
                        <a:spcAft>
                          <a:spcPts val="0"/>
                        </a:spcAft>
                      </a:pPr>
                      <a:r>
                        <a:rPr lang="lt-LT" sz="1600" b="1" dirty="0">
                          <a:solidFill>
                            <a:srgbClr val="FF0000"/>
                          </a:solidFill>
                          <a:effectLst/>
                          <a:latin typeface="Times New Roman"/>
                          <a:ea typeface="Times New Roman"/>
                        </a:rPr>
                        <a:t>6,5</a:t>
                      </a:r>
                      <a:r>
                        <a:rPr lang="en-US" sz="1600" b="1" dirty="0">
                          <a:solidFill>
                            <a:srgbClr val="FF0000"/>
                          </a:solidFill>
                          <a:effectLst/>
                          <a:latin typeface="Times New Roman"/>
                          <a:ea typeface="Times New Roman"/>
                        </a:rPr>
                        <a:t>% (3,6%)</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6"/>
                  </a:ext>
                </a:extLst>
              </a:tr>
              <a:tr h="538471">
                <a:tc>
                  <a:txBody>
                    <a:bodyPr/>
                    <a:lstStyle/>
                    <a:p>
                      <a:pPr algn="l">
                        <a:spcAft>
                          <a:spcPts val="0"/>
                        </a:spcAft>
                      </a:pPr>
                      <a:r>
                        <a:rPr lang="lt-LT" sz="1600" dirty="0" err="1">
                          <a:solidFill>
                            <a:srgbClr val="C00000"/>
                          </a:solidFill>
                          <a:effectLst/>
                        </a:rPr>
                        <a:t>Informaci-nės</a:t>
                      </a:r>
                      <a:r>
                        <a:rPr lang="lt-LT" sz="1600" dirty="0">
                          <a:solidFill>
                            <a:srgbClr val="C00000"/>
                          </a:solidFill>
                          <a:effectLst/>
                        </a:rPr>
                        <a:t> technologijos</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accent2"/>
                          </a:solidFill>
                          <a:effectLst/>
                          <a:latin typeface="Times New Roman"/>
                          <a:ea typeface="Times New Roman"/>
                        </a:rPr>
                        <a:t>31,25%</a:t>
                      </a:r>
                      <a:r>
                        <a:rPr lang="lt-LT" sz="1600" b="1" baseline="0" dirty="0">
                          <a:solidFill>
                            <a:schemeClr val="accent2"/>
                          </a:solidFill>
                          <a:effectLst/>
                          <a:latin typeface="Times New Roman"/>
                          <a:ea typeface="Times New Roman"/>
                        </a:rPr>
                        <a:t> (34,4%)</a:t>
                      </a:r>
                      <a:endParaRPr lang="lt-LT" sz="1600" b="1" dirty="0">
                        <a:solidFill>
                          <a:schemeClr val="accent2"/>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23,1%</a:t>
                      </a:r>
                      <a:r>
                        <a:rPr lang="lt-LT" sz="1600" b="1" baseline="0" dirty="0">
                          <a:solidFill>
                            <a:schemeClr val="tx1"/>
                          </a:solidFill>
                          <a:effectLst/>
                          <a:latin typeface="Times New Roman"/>
                          <a:ea typeface="Times New Roman"/>
                        </a:rPr>
                        <a:t> (25,7%)</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9,1</a:t>
                      </a:r>
                      <a:r>
                        <a:rPr lang="en-CA" sz="1600" b="1" dirty="0">
                          <a:solidFill>
                            <a:schemeClr val="tx1"/>
                          </a:solidFill>
                          <a:effectLst/>
                          <a:latin typeface="Times New Roman"/>
                          <a:ea typeface="Times New Roman"/>
                        </a:rPr>
                        <a:t>% (18,5%)</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12,5</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 (23,2</a:t>
                      </a:r>
                      <a:r>
                        <a:rPr lang="en-US" sz="1600" b="1" dirty="0">
                          <a:solidFill>
                            <a:schemeClr val="tx1"/>
                          </a:solidFill>
                          <a:effectLst/>
                          <a:latin typeface="Times New Roman"/>
                          <a:ea typeface="Times New Roman"/>
                        </a:rPr>
                        <a:t>%</a:t>
                      </a:r>
                      <a:r>
                        <a:rPr lang="lt-LT" sz="1600" b="1" dirty="0">
                          <a:solidFill>
                            <a:schemeClr val="tx1"/>
                          </a:solidFill>
                          <a:effectLst/>
                          <a:latin typeface="Times New Roman"/>
                          <a:ea typeface="Times New Roman"/>
                        </a:rPr>
                        <a:t>)</a:t>
                      </a:r>
                    </a:p>
                  </a:txBody>
                  <a:tcPr marL="68589" marR="68589" marT="0" marB="0"/>
                </a:tc>
                <a:tc>
                  <a:txBody>
                    <a:bodyPr/>
                    <a:lstStyle/>
                    <a:p>
                      <a:pPr algn="ctr">
                        <a:spcAft>
                          <a:spcPts val="0"/>
                        </a:spcAft>
                      </a:pPr>
                      <a:r>
                        <a:rPr lang="en-US" sz="1600" b="1" dirty="0">
                          <a:solidFill>
                            <a:srgbClr val="FF0000"/>
                          </a:solidFill>
                          <a:effectLst/>
                          <a:latin typeface="Times New Roman"/>
                          <a:ea typeface="Times New Roman"/>
                        </a:rPr>
                        <a:t>7,15% (13,25%)</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7"/>
                  </a:ext>
                </a:extLst>
              </a:tr>
            </a:tbl>
          </a:graphicData>
        </a:graphic>
      </p:graphicFrame>
      <p:sp>
        <p:nvSpPr>
          <p:cNvPr id="2" name="Skaidrės numerio vietos rezervavimo ženklas 1"/>
          <p:cNvSpPr>
            <a:spLocks noGrp="1"/>
          </p:cNvSpPr>
          <p:nvPr>
            <p:ph type="sldNum" sz="quarter" idx="12"/>
          </p:nvPr>
        </p:nvSpPr>
        <p:spPr/>
        <p:txBody>
          <a:bodyPr/>
          <a:lstStyle/>
          <a:p>
            <a:pPr>
              <a:defRPr/>
            </a:pPr>
            <a:fld id="{59F1B1B5-B080-4AD9-B170-C5558298A452}" type="slidenum">
              <a:rPr lang="lt-LT" smtClean="0"/>
              <a:pPr>
                <a:defRPr/>
              </a:pPr>
              <a:t>5</a:t>
            </a:fld>
            <a:endParaRPr lang="lt-L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ntraštė 1"/>
          <p:cNvSpPr>
            <a:spLocks noGrp="1"/>
          </p:cNvSpPr>
          <p:nvPr>
            <p:ph type="title"/>
          </p:nvPr>
        </p:nvSpPr>
        <p:spPr/>
        <p:txBody>
          <a:bodyPr/>
          <a:lstStyle/>
          <a:p>
            <a:r>
              <a:rPr lang="lt-LT" altLang="lt-LT" sz="3200">
                <a:solidFill>
                  <a:srgbClr val="000000"/>
                </a:solidFill>
                <a:ea typeface="Calibri" pitchFamily="34" charset="0"/>
                <a:cs typeface="Calibri" pitchFamily="34" charset="0"/>
              </a:rPr>
              <a:t>GERIAUSIAIS BALAIS (86</a:t>
            </a:r>
            <a:r>
              <a:rPr lang="lt-LT" altLang="lt-LT" sz="3200">
                <a:cs typeface="Times New Roman" pitchFamily="18" charset="0"/>
              </a:rPr>
              <a:t>–</a:t>
            </a:r>
            <a:r>
              <a:rPr lang="lt-LT" altLang="lt-LT" sz="3200">
                <a:solidFill>
                  <a:srgbClr val="000000"/>
                </a:solidFill>
                <a:ea typeface="Calibri" pitchFamily="34" charset="0"/>
                <a:cs typeface="Calibri" pitchFamily="34" charset="0"/>
              </a:rPr>
              <a:t>100) IŠLAIKIUIŲJŲ VBE DALIS (2)</a:t>
            </a:r>
            <a:endParaRPr lang="lt-LT" altLang="lt-LT" sz="3200"/>
          </a:p>
        </p:txBody>
      </p:sp>
      <p:graphicFrame>
        <p:nvGraphicFramePr>
          <p:cNvPr id="5" name="Lentelės vietos rezervavimo ženklas 4"/>
          <p:cNvGraphicFramePr>
            <a:graphicFrameLocks noGrp="1"/>
          </p:cNvGraphicFramePr>
          <p:nvPr>
            <p:ph type="tbl" idx="1"/>
            <p:extLst>
              <p:ext uri="{D42A27DB-BD31-4B8C-83A1-F6EECF244321}">
                <p14:modId xmlns:p14="http://schemas.microsoft.com/office/powerpoint/2010/main" val="2783362554"/>
              </p:ext>
            </p:extLst>
          </p:nvPr>
        </p:nvGraphicFramePr>
        <p:xfrm>
          <a:off x="251521" y="2204864"/>
          <a:ext cx="7304979" cy="3634226"/>
        </p:xfrm>
        <a:graphic>
          <a:graphicData uri="http://schemas.openxmlformats.org/drawingml/2006/table">
            <a:tbl>
              <a:tblPr firstRow="1" firstCol="1" bandRow="1" bandCol="1">
                <a:tableStyleId>{5C22544A-7EE6-4342-B048-85BDC9FD1C3A}</a:tableStyleId>
              </a:tblPr>
              <a:tblGrid>
                <a:gridCol w="968889">
                  <a:extLst>
                    <a:ext uri="{9D8B030D-6E8A-4147-A177-3AD203B41FA5}">
                      <a16:colId xmlns:a16="http://schemas.microsoft.com/office/drawing/2014/main" val="20000"/>
                    </a:ext>
                  </a:extLst>
                </a:gridCol>
                <a:gridCol w="1101843">
                  <a:extLst>
                    <a:ext uri="{9D8B030D-6E8A-4147-A177-3AD203B41FA5}">
                      <a16:colId xmlns:a16="http://schemas.microsoft.com/office/drawing/2014/main" val="20001"/>
                    </a:ext>
                  </a:extLst>
                </a:gridCol>
                <a:gridCol w="1169627">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224136">
                  <a:extLst>
                    <a:ext uri="{9D8B030D-6E8A-4147-A177-3AD203B41FA5}">
                      <a16:colId xmlns:a16="http://schemas.microsoft.com/office/drawing/2014/main" val="20004"/>
                    </a:ext>
                  </a:extLst>
                </a:gridCol>
                <a:gridCol w="1688356">
                  <a:extLst>
                    <a:ext uri="{9D8B030D-6E8A-4147-A177-3AD203B41FA5}">
                      <a16:colId xmlns:a16="http://schemas.microsoft.com/office/drawing/2014/main" val="20005"/>
                    </a:ext>
                  </a:extLst>
                </a:gridCol>
              </a:tblGrid>
              <a:tr h="423384">
                <a:tc rowSpan="2">
                  <a:txBody>
                    <a:bodyPr/>
                    <a:lstStyle/>
                    <a:p>
                      <a:pPr algn="just">
                        <a:spcAft>
                          <a:spcPts val="0"/>
                        </a:spcAft>
                      </a:pPr>
                      <a:r>
                        <a:rPr lang="lt-LT" sz="1600" b="0" dirty="0">
                          <a:solidFill>
                            <a:srgbClr val="C00000"/>
                          </a:solidFill>
                          <a:effectLst/>
                        </a:rPr>
                        <a:t>Egzamino dalyko pavadinimas </a:t>
                      </a:r>
                      <a:endParaRPr lang="lt-LT" sz="1600" b="0" dirty="0">
                        <a:solidFill>
                          <a:srgbClr val="C00000"/>
                        </a:solidFill>
                        <a:effectLst/>
                        <a:latin typeface="Times New Roman"/>
                        <a:ea typeface="Times New Roman"/>
                      </a:endParaRPr>
                    </a:p>
                  </a:txBody>
                  <a:tcPr marL="68575" marR="68575" marT="0" marB="0"/>
                </a:tc>
                <a:tc gridSpan="5">
                  <a:txBody>
                    <a:bodyPr/>
                    <a:lstStyle/>
                    <a:p>
                      <a:pPr algn="ctr">
                        <a:spcAft>
                          <a:spcPts val="0"/>
                        </a:spcAft>
                      </a:pPr>
                      <a:r>
                        <a:rPr lang="lt-LT" sz="1600" dirty="0">
                          <a:solidFill>
                            <a:srgbClr val="C00000"/>
                          </a:solidFill>
                          <a:effectLst/>
                        </a:rPr>
                        <a:t>Mokslo metai</a:t>
                      </a:r>
                      <a:endParaRPr lang="lt-LT" sz="1600" dirty="0">
                        <a:solidFill>
                          <a:srgbClr val="C00000"/>
                        </a:solidFill>
                        <a:effectLst/>
                        <a:latin typeface="Times New Roman"/>
                        <a:ea typeface="Times New Roman"/>
                      </a:endParaRPr>
                    </a:p>
                  </a:txBody>
                  <a:tcPr marL="68575" marR="68575" marT="0" marB="0"/>
                </a:tc>
                <a:tc hMerge="1">
                  <a:txBody>
                    <a:bodyPr/>
                    <a:lstStyle/>
                    <a:p>
                      <a:endParaRPr lang="lt-LT"/>
                    </a:p>
                  </a:txBody>
                  <a:tcPr/>
                </a:tc>
                <a:tc hMerge="1">
                  <a:txBody>
                    <a:bodyPr/>
                    <a:lstStyle/>
                    <a:p>
                      <a:pPr algn="ctr">
                        <a:spcAft>
                          <a:spcPts val="0"/>
                        </a:spcAft>
                      </a:pPr>
                      <a:endParaRPr lang="lt-LT" sz="1200" dirty="0">
                        <a:solidFill>
                          <a:srgbClr val="C00000"/>
                        </a:solidFill>
                        <a:effectLst/>
                        <a:latin typeface="Times New Roman"/>
                        <a:ea typeface="Times New Roman"/>
                      </a:endParaRPr>
                    </a:p>
                  </a:txBody>
                  <a:tcPr marL="68580" marR="68580"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75" marR="68575"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75" marR="68575" marT="0" marB="0"/>
                </a:tc>
                <a:extLst>
                  <a:ext uri="{0D108BD9-81ED-4DB2-BD59-A6C34878D82A}">
                    <a16:rowId xmlns:a16="http://schemas.microsoft.com/office/drawing/2014/main" val="10000"/>
                  </a:ext>
                </a:extLst>
              </a:tr>
              <a:tr h="772442">
                <a:tc vMerge="1">
                  <a:txBody>
                    <a:bodyPr/>
                    <a:lstStyle/>
                    <a:p>
                      <a:endParaRPr lang="lt-LT"/>
                    </a:p>
                  </a:txBody>
                  <a:tcPr/>
                </a:tc>
                <a:tc>
                  <a:txBody>
                    <a:bodyPr/>
                    <a:lstStyle/>
                    <a:p>
                      <a:pPr algn="ctr">
                        <a:spcAft>
                          <a:spcPts val="0"/>
                        </a:spcAft>
                      </a:pPr>
                      <a:r>
                        <a:rPr lang="lt-LT" sz="1600" b="1" dirty="0">
                          <a:solidFill>
                            <a:schemeClr val="tx1"/>
                          </a:solidFill>
                          <a:effectLst/>
                          <a:latin typeface="Times New Roman"/>
                          <a:ea typeface="Times New Roman"/>
                        </a:rPr>
                        <a:t>2017-2018 m. m.</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2018-2019 m. m.</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latin typeface="Times New Roman"/>
                          <a:ea typeface="Times New Roman"/>
                        </a:rPr>
                        <a:t>2019-2020</a:t>
                      </a:r>
                      <a:r>
                        <a:rPr lang="lt-LT" sz="1600" b="1" baseline="0" dirty="0">
                          <a:effectLst/>
                          <a:latin typeface="Times New Roman"/>
                          <a:ea typeface="Times New Roman"/>
                        </a:rPr>
                        <a:t> </a:t>
                      </a:r>
                      <a:r>
                        <a:rPr lang="lt-LT" sz="1600" b="1" dirty="0">
                          <a:effectLst/>
                          <a:latin typeface="Times New Roman"/>
                          <a:ea typeface="Times New Roman"/>
                        </a:rPr>
                        <a:t>m. m.</a:t>
                      </a:r>
                    </a:p>
                  </a:txBody>
                  <a:tcPr marL="68575" marR="68575" marT="0" marB="0"/>
                </a:tc>
                <a:tc>
                  <a:txBody>
                    <a:bodyPr/>
                    <a:lstStyle/>
                    <a:p>
                      <a:pPr algn="ctr">
                        <a:spcAft>
                          <a:spcPts val="0"/>
                        </a:spcAft>
                      </a:pPr>
                      <a:r>
                        <a:rPr lang="en-US" sz="1600" b="1" dirty="0">
                          <a:effectLst/>
                          <a:latin typeface="Times New Roman"/>
                          <a:ea typeface="Times New Roman"/>
                        </a:rPr>
                        <a:t>2020-2021 </a:t>
                      </a:r>
                      <a:r>
                        <a:rPr lang="en-US" sz="1600" b="1" dirty="0" err="1">
                          <a:effectLst/>
                          <a:latin typeface="Times New Roman"/>
                          <a:ea typeface="Times New Roman"/>
                        </a:rPr>
                        <a:t>m.m.</a:t>
                      </a:r>
                      <a:endParaRPr lang="lt-LT" sz="1600" b="1" dirty="0">
                        <a:effectLst/>
                        <a:latin typeface="Times New Roman"/>
                        <a:ea typeface="Times New Roman"/>
                      </a:endParaRPr>
                    </a:p>
                  </a:txBody>
                  <a:tcPr marL="68575" marR="68575" marT="0" marB="0"/>
                </a:tc>
                <a:tc>
                  <a:txBody>
                    <a:bodyPr/>
                    <a:lstStyle/>
                    <a:p>
                      <a:pPr algn="ctr">
                        <a:spcAft>
                          <a:spcPts val="0"/>
                        </a:spcAft>
                      </a:pPr>
                      <a:r>
                        <a:rPr lang="lt-LT" sz="1600" b="1" dirty="0">
                          <a:effectLst/>
                          <a:latin typeface="Times New Roman"/>
                          <a:ea typeface="Times New Roman"/>
                        </a:rPr>
                        <a:t>20</a:t>
                      </a:r>
                      <a:r>
                        <a:rPr lang="en-US" sz="1600" b="1" dirty="0">
                          <a:effectLst/>
                          <a:latin typeface="Times New Roman"/>
                          <a:ea typeface="Times New Roman"/>
                        </a:rPr>
                        <a:t>2</a:t>
                      </a:r>
                      <a:r>
                        <a:rPr lang="lt-LT" sz="1600" b="1" dirty="0">
                          <a:effectLst/>
                          <a:latin typeface="Times New Roman"/>
                          <a:ea typeface="Times New Roman"/>
                        </a:rPr>
                        <a:t>1-2022 </a:t>
                      </a:r>
                      <a:r>
                        <a:rPr lang="lt-LT" sz="1600" b="1" dirty="0" err="1">
                          <a:effectLst/>
                          <a:latin typeface="Times New Roman"/>
                          <a:ea typeface="Times New Roman"/>
                        </a:rPr>
                        <a:t>m.m</a:t>
                      </a:r>
                      <a:r>
                        <a:rPr lang="lt-LT" sz="1600" b="1" dirty="0">
                          <a:effectLst/>
                          <a:latin typeface="Times New Roman"/>
                          <a:ea typeface="Times New Roman"/>
                        </a:rPr>
                        <a:t>.</a:t>
                      </a:r>
                    </a:p>
                  </a:txBody>
                  <a:tcPr marL="68575" marR="68575" marT="0" marB="0"/>
                </a:tc>
                <a:extLst>
                  <a:ext uri="{0D108BD9-81ED-4DB2-BD59-A6C34878D82A}">
                    <a16:rowId xmlns:a16="http://schemas.microsoft.com/office/drawing/2014/main" val="10001"/>
                  </a:ext>
                </a:extLst>
              </a:tr>
              <a:tr h="460184">
                <a:tc>
                  <a:txBody>
                    <a:bodyPr/>
                    <a:lstStyle/>
                    <a:p>
                      <a:pPr algn="just">
                        <a:spcAft>
                          <a:spcPts val="0"/>
                        </a:spcAft>
                      </a:pPr>
                      <a:r>
                        <a:rPr lang="lt-LT" sz="1600" dirty="0">
                          <a:solidFill>
                            <a:srgbClr val="C00000"/>
                          </a:solidFill>
                          <a:effectLst/>
                        </a:rPr>
                        <a:t>Fizika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a:t>
                      </a:r>
                      <a:r>
                        <a:rPr lang="lt-LT" sz="1600" b="1" baseline="0" dirty="0">
                          <a:solidFill>
                            <a:schemeClr val="tx1"/>
                          </a:solidFill>
                          <a:effectLst/>
                          <a:latin typeface="Times New Roman"/>
                          <a:ea typeface="Times New Roman"/>
                        </a:rPr>
                        <a:t> (6,5%)</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14,3% (11,4%)</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(10,9%)</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a:t>
                      </a:r>
                      <a:r>
                        <a:rPr lang="en-US" sz="1600" b="1" dirty="0">
                          <a:solidFill>
                            <a:schemeClr val="tx1"/>
                          </a:solidFill>
                          <a:effectLst/>
                          <a:latin typeface="Times New Roman"/>
                          <a:ea typeface="Times New Roman"/>
                        </a:rPr>
                        <a:t>% (11%)</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rgbClr val="FF0000"/>
                          </a:solidFill>
                          <a:effectLst/>
                          <a:latin typeface="Times New Roman"/>
                          <a:ea typeface="Times New Roman"/>
                        </a:rPr>
                        <a:t>12,5</a:t>
                      </a:r>
                      <a:r>
                        <a:rPr lang="en-US" sz="1600" b="1" dirty="0">
                          <a:solidFill>
                            <a:srgbClr val="FF0000"/>
                          </a:solidFill>
                          <a:effectLst/>
                          <a:latin typeface="Times New Roman"/>
                          <a:ea typeface="Times New Roman"/>
                        </a:rPr>
                        <a:t>% (11,4%)</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2"/>
                  </a:ext>
                </a:extLst>
              </a:tr>
              <a:tr h="423384">
                <a:tc>
                  <a:txBody>
                    <a:bodyPr/>
                    <a:lstStyle/>
                    <a:p>
                      <a:pPr algn="just">
                        <a:spcAft>
                          <a:spcPts val="0"/>
                        </a:spcAft>
                      </a:pPr>
                      <a:r>
                        <a:rPr lang="lt-LT" sz="1600" dirty="0">
                          <a:solidFill>
                            <a:srgbClr val="C00000"/>
                          </a:solidFill>
                          <a:effectLst/>
                        </a:rPr>
                        <a:t>Chemija</a:t>
                      </a:r>
                      <a:endParaRPr lang="lt-LT" sz="1600" dirty="0">
                        <a:solidFill>
                          <a:srgbClr val="C00000"/>
                        </a:solidFill>
                        <a:effectLst/>
                        <a:latin typeface="Times New Roman"/>
                        <a:ea typeface="Times New Roman"/>
                      </a:endParaRP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16,7% (15,5%)</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50% (21,9%)</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0% (16,8%)</a:t>
                      </a:r>
                    </a:p>
                  </a:txBody>
                  <a:tcPr marL="68575" marR="68575"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rPr>
                        <a:t>nelaikė</a:t>
                      </a:r>
                      <a:endParaRPr lang="lt-LT" sz="1600" b="1" dirty="0">
                        <a:solidFill>
                          <a:schemeClr val="tx1"/>
                        </a:solidFill>
                        <a:effectLst/>
                        <a:latin typeface="Times New Roman"/>
                        <a:ea typeface="Times New Roman"/>
                      </a:endParaRP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rgbClr val="FF0000"/>
                          </a:solidFill>
                          <a:effectLst/>
                          <a:latin typeface="Times New Roman"/>
                          <a:ea typeface="Times New Roman"/>
                        </a:rPr>
                        <a:t>0</a:t>
                      </a:r>
                      <a:r>
                        <a:rPr lang="en-US" sz="1600" b="1" dirty="0">
                          <a:solidFill>
                            <a:srgbClr val="FF0000"/>
                          </a:solidFill>
                          <a:effectLst/>
                          <a:latin typeface="Times New Roman"/>
                          <a:ea typeface="Times New Roman"/>
                        </a:rPr>
                        <a:t>% (19,7%)</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3"/>
                  </a:ext>
                </a:extLst>
              </a:tr>
              <a:tr h="440562">
                <a:tc>
                  <a:txBody>
                    <a:bodyPr/>
                    <a:lstStyle/>
                    <a:p>
                      <a:pPr algn="just">
                        <a:spcAft>
                          <a:spcPts val="0"/>
                        </a:spcAft>
                      </a:pPr>
                      <a:r>
                        <a:rPr lang="lt-LT" sz="1600" dirty="0">
                          <a:solidFill>
                            <a:srgbClr val="C00000"/>
                          </a:solidFill>
                          <a:effectLst/>
                        </a:rPr>
                        <a:t>Biologija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15,4%</a:t>
                      </a:r>
                      <a:r>
                        <a:rPr lang="lt-LT" sz="1600" b="1" baseline="0" dirty="0">
                          <a:solidFill>
                            <a:schemeClr val="tx1"/>
                          </a:solidFill>
                          <a:effectLst/>
                          <a:latin typeface="Times New Roman"/>
                          <a:ea typeface="Times New Roman"/>
                        </a:rPr>
                        <a:t> (20,5%)</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10%</a:t>
                      </a:r>
                      <a:r>
                        <a:rPr lang="lt-LT" sz="1600" b="1" baseline="0" dirty="0">
                          <a:solidFill>
                            <a:schemeClr val="tx1"/>
                          </a:solidFill>
                          <a:effectLst/>
                          <a:latin typeface="Times New Roman"/>
                          <a:ea typeface="Times New Roman"/>
                        </a:rPr>
                        <a:t> (13,7%)</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a:t>
                      </a:r>
                      <a:r>
                        <a:rPr lang="lt-LT" sz="1600" b="1" baseline="0" dirty="0">
                          <a:solidFill>
                            <a:schemeClr val="tx1"/>
                          </a:solidFill>
                          <a:effectLst/>
                          <a:latin typeface="Times New Roman"/>
                          <a:ea typeface="Times New Roman"/>
                        </a:rPr>
                        <a:t> (17,8%)</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7,7</a:t>
                      </a:r>
                      <a:r>
                        <a:rPr lang="en-US" sz="1600" b="1" dirty="0">
                          <a:solidFill>
                            <a:schemeClr val="tx1"/>
                          </a:solidFill>
                          <a:effectLst/>
                          <a:latin typeface="Times New Roman"/>
                          <a:ea typeface="Times New Roman"/>
                        </a:rPr>
                        <a:t>% (20,8%)</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en-US" sz="1600" b="1" dirty="0">
                          <a:solidFill>
                            <a:srgbClr val="FF0000"/>
                          </a:solidFill>
                          <a:effectLst/>
                          <a:latin typeface="Times New Roman"/>
                          <a:ea typeface="Times New Roman"/>
                        </a:rPr>
                        <a:t>4,55% (7,85%)</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4"/>
                  </a:ext>
                </a:extLst>
              </a:tr>
              <a:tr h="423384">
                <a:tc>
                  <a:txBody>
                    <a:bodyPr/>
                    <a:lstStyle/>
                    <a:p>
                      <a:pPr algn="just">
                        <a:spcAft>
                          <a:spcPts val="0"/>
                        </a:spcAft>
                      </a:pPr>
                      <a:r>
                        <a:rPr lang="lt-LT" sz="1600" dirty="0">
                          <a:solidFill>
                            <a:srgbClr val="C00000"/>
                          </a:solidFill>
                          <a:effectLst/>
                        </a:rPr>
                        <a:t>Istorija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8%</a:t>
                      </a:r>
                      <a:r>
                        <a:rPr lang="lt-LT" sz="1600" b="1" baseline="0" dirty="0">
                          <a:solidFill>
                            <a:schemeClr val="tx1"/>
                          </a:solidFill>
                          <a:effectLst/>
                          <a:latin typeface="Times New Roman"/>
                          <a:ea typeface="Times New Roman"/>
                        </a:rPr>
                        <a:t> (8,3%)</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3,7% (5,7%)</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(7,9%)</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11,8</a:t>
                      </a:r>
                      <a:r>
                        <a:rPr lang="en-US" sz="1600" b="1" dirty="0">
                          <a:solidFill>
                            <a:schemeClr val="tx1"/>
                          </a:solidFill>
                          <a:effectLst/>
                          <a:latin typeface="Times New Roman"/>
                          <a:ea typeface="Times New Roman"/>
                        </a:rPr>
                        <a:t>% (7,6%)</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rgbClr val="FF0000"/>
                          </a:solidFill>
                          <a:effectLst/>
                          <a:latin typeface="Times New Roman"/>
                          <a:ea typeface="Times New Roman"/>
                        </a:rPr>
                        <a:t>10,7</a:t>
                      </a:r>
                      <a:r>
                        <a:rPr lang="en-US" sz="1600" b="1" dirty="0">
                          <a:solidFill>
                            <a:srgbClr val="FF0000"/>
                          </a:solidFill>
                          <a:effectLst/>
                          <a:latin typeface="Times New Roman"/>
                          <a:ea typeface="Times New Roman"/>
                        </a:rPr>
                        <a:t>% (6,7%)</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5"/>
                  </a:ext>
                </a:extLst>
              </a:tr>
              <a:tr h="423384">
                <a:tc>
                  <a:txBody>
                    <a:bodyPr/>
                    <a:lstStyle/>
                    <a:p>
                      <a:pPr algn="just">
                        <a:spcAft>
                          <a:spcPts val="0"/>
                        </a:spcAft>
                      </a:pPr>
                      <a:r>
                        <a:rPr lang="lt-LT" sz="1600" dirty="0">
                          <a:solidFill>
                            <a:srgbClr val="C00000"/>
                          </a:solidFill>
                          <a:effectLst/>
                        </a:rPr>
                        <a:t>Geografija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11,1% (3,9%)</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(3,7%)</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(6,9%)</a:t>
                      </a:r>
                    </a:p>
                  </a:txBody>
                  <a:tcPr marL="68575" marR="68575" marT="0" marB="0"/>
                </a:tc>
                <a:tc>
                  <a:txBody>
                    <a:bodyPr/>
                    <a:lstStyle/>
                    <a:p>
                      <a:pPr algn="ctr">
                        <a:spcAft>
                          <a:spcPts val="0"/>
                        </a:spcAft>
                      </a:pPr>
                      <a:r>
                        <a:rPr lang="en-US" sz="1600" b="1" dirty="0">
                          <a:solidFill>
                            <a:schemeClr val="tx1"/>
                          </a:solidFill>
                          <a:effectLst/>
                          <a:latin typeface="Times New Roman"/>
                          <a:ea typeface="Times New Roman"/>
                        </a:rPr>
                        <a:t>33,3% (5,25%)</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en-US" sz="1600" b="1" dirty="0">
                          <a:solidFill>
                            <a:srgbClr val="FF0000"/>
                          </a:solidFill>
                          <a:effectLst/>
                          <a:latin typeface="Times New Roman"/>
                          <a:ea typeface="Times New Roman"/>
                        </a:rPr>
                        <a:t>11,1% (7,3%)</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6"/>
                  </a:ext>
                </a:extLst>
              </a:tr>
            </a:tbl>
          </a:graphicData>
        </a:graphic>
      </p:graphicFrame>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6</a:t>
            </a:fld>
            <a:endParaRPr lang="lt-L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4213" y="476250"/>
            <a:ext cx="6870700" cy="844550"/>
          </a:xfrm>
        </p:spPr>
        <p:txBody>
          <a:bodyPr/>
          <a:lstStyle/>
          <a:p>
            <a:pPr eaLnBrk="1" hangingPunct="1"/>
            <a:br>
              <a:rPr lang="lt-LT" altLang="lt-LT" sz="2000" b="1"/>
            </a:br>
            <a:r>
              <a:rPr lang="lt-LT" altLang="lt-LT" sz="2000" b="1">
                <a:solidFill>
                  <a:schemeClr val="folHlink"/>
                </a:solidFill>
              </a:rPr>
              <a:t>Lietuvių kalbos ir literatūros VBE</a:t>
            </a:r>
            <a:br>
              <a:rPr lang="lt-LT" altLang="lt-LT" sz="2000"/>
            </a:br>
            <a:r>
              <a:rPr lang="lt-LT" altLang="lt-LT" sz="2000" b="1"/>
              <a:t>V</a:t>
            </a:r>
            <a:r>
              <a:rPr lang="en-US" altLang="lt-LT" sz="2000" b="1"/>
              <a:t>ertinimo vidurkis</a:t>
            </a:r>
            <a:endParaRPr lang="lt-LT" altLang="lt-LT" sz="2000" b="1"/>
          </a:p>
        </p:txBody>
      </p:sp>
      <p:graphicFrame>
        <p:nvGraphicFramePr>
          <p:cNvPr id="3" name="Object 10"/>
          <p:cNvGraphicFramePr>
            <a:graphicFrameLocks noGrp="1" noChangeAspect="1"/>
          </p:cNvGraphicFramePr>
          <p:nvPr>
            <p:ph sz="half" idx="1"/>
            <p:extLst>
              <p:ext uri="{D42A27DB-BD31-4B8C-83A1-F6EECF244321}">
                <p14:modId xmlns:p14="http://schemas.microsoft.com/office/powerpoint/2010/main" val="1306795199"/>
              </p:ext>
            </p:extLst>
          </p:nvPr>
        </p:nvGraphicFramePr>
        <p:xfrm>
          <a:off x="684213" y="527050"/>
          <a:ext cx="7077347" cy="5494237"/>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7</a:t>
            </a:fld>
            <a:endParaRPr lang="lt-LT"/>
          </a:p>
        </p:txBody>
      </p:sp>
    </p:spTree>
    <p:extLst>
      <p:ext uri="{BB962C8B-B14F-4D97-AF65-F5344CB8AC3E}">
        <p14:creationId xmlns:p14="http://schemas.microsoft.com/office/powerpoint/2010/main" val="2832427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908050"/>
            <a:ext cx="6870700" cy="288925"/>
          </a:xfrm>
        </p:spPr>
        <p:txBody>
          <a:bodyPr/>
          <a:lstStyle/>
          <a:p>
            <a:pPr eaLnBrk="1" hangingPunct="1"/>
            <a:br>
              <a:rPr lang="lt-LT" altLang="lt-LT" sz="2400" b="1"/>
            </a:br>
            <a:r>
              <a:rPr lang="lt-LT" altLang="lt-LT" sz="2400" b="1">
                <a:solidFill>
                  <a:schemeClr val="folHlink"/>
                </a:solidFill>
              </a:rPr>
              <a:t>Užsienio kalbų VBE</a:t>
            </a:r>
            <a:r>
              <a:rPr lang="lt-LT" altLang="lt-LT" sz="2400"/>
              <a:t> </a:t>
            </a:r>
            <a:r>
              <a:rPr lang="lt-LT" altLang="lt-LT" sz="2400">
                <a:solidFill>
                  <a:schemeClr val="folHlink"/>
                </a:solidFill>
              </a:rPr>
              <a:t>(4)</a:t>
            </a:r>
            <a:r>
              <a:rPr lang="en-US" altLang="lt-LT" sz="2400"/>
              <a:t> </a:t>
            </a:r>
            <a:br>
              <a:rPr lang="lt-LT" altLang="lt-LT" sz="2400"/>
            </a:br>
            <a:r>
              <a:rPr lang="lt-LT" altLang="lt-LT" sz="2400" b="1"/>
              <a:t>V</a:t>
            </a:r>
            <a:r>
              <a:rPr lang="en-US" altLang="lt-LT" sz="2400" b="1"/>
              <a:t>ertinimo vidurkis</a:t>
            </a:r>
            <a:endParaRPr lang="lt-LT" altLang="lt-LT" sz="2400" b="1"/>
          </a:p>
        </p:txBody>
      </p:sp>
      <p:graphicFrame>
        <p:nvGraphicFramePr>
          <p:cNvPr id="3" name="Object 5"/>
          <p:cNvGraphicFramePr>
            <a:graphicFrameLocks noGrp="1" noChangeAspect="1"/>
          </p:cNvGraphicFramePr>
          <p:nvPr>
            <p:ph sz="half" idx="1"/>
            <p:extLst>
              <p:ext uri="{D42A27DB-BD31-4B8C-83A1-F6EECF244321}">
                <p14:modId xmlns:p14="http://schemas.microsoft.com/office/powerpoint/2010/main" val="2185448116"/>
              </p:ext>
            </p:extLst>
          </p:nvPr>
        </p:nvGraphicFramePr>
        <p:xfrm>
          <a:off x="899592" y="692696"/>
          <a:ext cx="7820025" cy="7315200"/>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8</a:t>
            </a:fld>
            <a:endParaRPr lang="lt-LT"/>
          </a:p>
        </p:txBody>
      </p:sp>
    </p:spTree>
    <p:extLst>
      <p:ext uri="{BB962C8B-B14F-4D97-AF65-F5344CB8AC3E}">
        <p14:creationId xmlns:p14="http://schemas.microsoft.com/office/powerpoint/2010/main" val="971531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55650" y="404813"/>
            <a:ext cx="6870700" cy="844550"/>
          </a:xfrm>
        </p:spPr>
        <p:txBody>
          <a:bodyPr/>
          <a:lstStyle/>
          <a:p>
            <a:pPr eaLnBrk="1" hangingPunct="1"/>
            <a:br>
              <a:rPr lang="lt-LT" altLang="lt-LT" sz="2400" b="1" dirty="0"/>
            </a:br>
            <a:r>
              <a:rPr lang="lt-LT" altLang="lt-LT" sz="2400" b="1" dirty="0"/>
              <a:t> </a:t>
            </a:r>
            <a:r>
              <a:rPr lang="lt-LT" altLang="lt-LT" sz="2400" b="1" dirty="0">
                <a:solidFill>
                  <a:schemeClr val="folHlink"/>
                </a:solidFill>
              </a:rPr>
              <a:t>Tiksliųjų mokslų dalykų VBE</a:t>
            </a:r>
            <a:br>
              <a:rPr lang="lt-LT" altLang="lt-LT" sz="2400" dirty="0"/>
            </a:br>
            <a:r>
              <a:rPr lang="lt-LT" altLang="lt-LT" sz="2400" b="1" dirty="0"/>
              <a:t>V</a:t>
            </a:r>
            <a:r>
              <a:rPr lang="en-US" altLang="lt-LT" sz="2400" b="1" dirty="0" err="1"/>
              <a:t>ertinimo</a:t>
            </a:r>
            <a:r>
              <a:rPr lang="en-US" altLang="lt-LT" sz="2400" b="1" dirty="0"/>
              <a:t> </a:t>
            </a:r>
            <a:r>
              <a:rPr lang="en-US" altLang="lt-LT" sz="2400" b="1" dirty="0" err="1"/>
              <a:t>vidurkis</a:t>
            </a:r>
            <a:endParaRPr lang="lt-LT" altLang="lt-LT" sz="2400" b="1" dirty="0"/>
          </a:p>
        </p:txBody>
      </p:sp>
      <p:graphicFrame>
        <p:nvGraphicFramePr>
          <p:cNvPr id="3" name="Object 3"/>
          <p:cNvGraphicFramePr>
            <a:graphicFrameLocks noGrp="1" noChangeAspect="1"/>
          </p:cNvGraphicFramePr>
          <p:nvPr>
            <p:ph sz="half" idx="1"/>
            <p:extLst>
              <p:ext uri="{D42A27DB-BD31-4B8C-83A1-F6EECF244321}">
                <p14:modId xmlns:p14="http://schemas.microsoft.com/office/powerpoint/2010/main" val="4045117552"/>
              </p:ext>
            </p:extLst>
          </p:nvPr>
        </p:nvGraphicFramePr>
        <p:xfrm>
          <a:off x="806450" y="50801"/>
          <a:ext cx="7031311" cy="6604000"/>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9</a:t>
            </a:fld>
            <a:endParaRPr lang="lt-LT"/>
          </a:p>
        </p:txBody>
      </p:sp>
    </p:spTree>
    <p:extLst>
      <p:ext uri="{BB962C8B-B14F-4D97-AF65-F5344CB8AC3E}">
        <p14:creationId xmlns:p14="http://schemas.microsoft.com/office/powerpoint/2010/main" val="348039075"/>
      </p:ext>
    </p:extLst>
  </p:cSld>
  <p:clrMapOvr>
    <a:masterClrMapping/>
  </p:clrMapOvr>
</p:sld>
</file>

<file path=ppt/theme/theme1.xml><?xml version="1.0" encoding="utf-8"?>
<a:theme xmlns:a="http://schemas.openxmlformats.org/drawingml/2006/main" name="Spalvotos kreidelės">
  <a:themeElements>
    <a:clrScheme name="Spalvotos kreidelė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Spalvotos kreidelė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alvotos kreidelė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Spalvotos kreidelė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Spalvotos kreidelė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Spalvotos kreidelė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Spalvotos kreidelė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Spalvotos kreidelė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Spalvotos kreidelė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Spalvotos kreidelė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79492</TotalTime>
  <Words>2902</Words>
  <Application>Microsoft Office PowerPoint</Application>
  <PresentationFormat>Demonstracija ekrane (4:3)</PresentationFormat>
  <Paragraphs>346</Paragraphs>
  <Slides>27</Slides>
  <Notes>17</Notes>
  <HiddenSlides>0</HiddenSlides>
  <MMClips>0</MMClips>
  <ScaleCrop>false</ScaleCrop>
  <HeadingPairs>
    <vt:vector size="8" baseType="variant">
      <vt:variant>
        <vt:lpstr>Naudojami šriftai</vt:lpstr>
      </vt:variant>
      <vt:variant>
        <vt:i4>3</vt:i4>
      </vt:variant>
      <vt:variant>
        <vt:lpstr>Tema</vt:lpstr>
      </vt:variant>
      <vt:variant>
        <vt:i4>1</vt:i4>
      </vt:variant>
      <vt:variant>
        <vt:lpstr>Įdėtosios OLE paslaugos</vt:lpstr>
      </vt:variant>
      <vt:variant>
        <vt:i4>1</vt:i4>
      </vt:variant>
      <vt:variant>
        <vt:lpstr>Skaidrių pavadinimai</vt:lpstr>
      </vt:variant>
      <vt:variant>
        <vt:i4>27</vt:i4>
      </vt:variant>
    </vt:vector>
  </HeadingPairs>
  <TitlesOfParts>
    <vt:vector size="32" baseType="lpstr">
      <vt:lpstr>Arial</vt:lpstr>
      <vt:lpstr>Comic Sans MS</vt:lpstr>
      <vt:lpstr>Times New Roman</vt:lpstr>
      <vt:lpstr>Spalvotos kreidelės</vt:lpstr>
      <vt:lpstr>Chart</vt:lpstr>
      <vt:lpstr>Svarbiausi 2022 m. mokymosi pasiekimų patikrinimų rodikliai ir rezultatai</vt:lpstr>
      <vt:lpstr>Populiariausi valstybiniai egzaminai</vt:lpstr>
      <vt:lpstr>Kai kurie laikymo rodikliai</vt:lpstr>
      <vt:lpstr> Lietuvių kalbos ir literatūros VBE Pasirinkusiųjų dalis</vt:lpstr>
      <vt:lpstr>GERIAUSIAIS BALAIS (86–100) IŠLAIKIUIŲJŲ VBE DALIS (1)</vt:lpstr>
      <vt:lpstr>GERIAUSIAIS BALAIS (86–100) IŠLAIKIUIŲJŲ VBE DALIS (2)</vt:lpstr>
      <vt:lpstr> Lietuvių kalbos ir literatūros VBE Vertinimo vidurkis</vt:lpstr>
      <vt:lpstr> Užsienio kalbų VBE (4)  Vertinimo vidurkis</vt:lpstr>
      <vt:lpstr>  Tiksliųjų mokslų dalykų VBE Vertinimo vidurkis</vt:lpstr>
      <vt:lpstr> Gamtamokslių dalykų VBE   Vertinimo vidurkis</vt:lpstr>
      <vt:lpstr>  Socialinių mokslų dalykų VBE Vertinimo vidurkis</vt:lpstr>
      <vt:lpstr>Lietuvių kalbos ir literatūros MBE   Vertinimo vidurkis</vt:lpstr>
      <vt:lpstr>Stiprybės</vt:lpstr>
      <vt:lpstr>Kas neramina (analizuotina, tobulintina, stiprintina).....</vt:lpstr>
      <vt:lpstr>PUPP rezultatai (įvertinimų vidurkiai)</vt:lpstr>
      <vt:lpstr>PUPP rezultatai (pagal šalyje nustaTytus kokybės rodiklius)</vt:lpstr>
      <vt:lpstr>NEGERĖJANTYS  PUPP rezultatai;  LKL PUPP įvertinimo vidurkių skirtumas tarp rusų mok. kalba mokyklos IR lietuvių mok. kalba mokyklų;   Mažėja gavusių 9-10 balų įvertinimą iš LKL PUPP dalis.   </vt:lpstr>
      <vt:lpstr>Išsilavinimo įgijimas </vt:lpstr>
      <vt:lpstr>Nacionalinis mokinių pasiekimų patikrinimas</vt:lpstr>
      <vt:lpstr>„PowerPoint“ pateiktis</vt:lpstr>
      <vt:lpstr>„PowerPoint“ pateiktis</vt:lpstr>
      <vt:lpstr>„PowerPoint“ pateiktis</vt:lpstr>
      <vt:lpstr>„PowerPoint“ pateiktis</vt:lpstr>
      <vt:lpstr>„PowerPoint“ pateiktis</vt:lpstr>
      <vt:lpstr>„PowerPoint“ pateiktis</vt:lpstr>
      <vt:lpstr>Probleminės sritys...</vt:lpstr>
      <vt:lpstr>GALIMYBĖS</vt:lpstr>
    </vt:vector>
  </TitlesOfParts>
  <Company>sv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NINA BUNINA</dc:title>
  <dc:creator>sv</dc:creator>
  <cp:lastModifiedBy>Bendras6</cp:lastModifiedBy>
  <cp:revision>745</cp:revision>
  <cp:lastPrinted>2018-10-24T09:33:54Z</cp:lastPrinted>
  <dcterms:created xsi:type="dcterms:W3CDTF">2007-08-27T07:16:56Z</dcterms:created>
  <dcterms:modified xsi:type="dcterms:W3CDTF">2022-09-20T11:45:33Z</dcterms:modified>
</cp:coreProperties>
</file>