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3" r:id="rId5"/>
    <p:sldId id="274" r:id="rId6"/>
    <p:sldId id="277" r:id="rId7"/>
    <p:sldId id="280" r:id="rId8"/>
    <p:sldId id="279" r:id="rId9"/>
    <p:sldId id="278" r:id="rId10"/>
    <p:sldId id="281" r:id="rId11"/>
    <p:sldId id="263" r:id="rId12"/>
    <p:sldId id="262" r:id="rId13"/>
    <p:sldId id="272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43" autoAdjust="0"/>
    <p:restoredTop sz="94660"/>
  </p:normalViewPr>
  <p:slideViewPr>
    <p:cSldViewPr>
      <p:cViewPr varScale="1">
        <p:scale>
          <a:sx n="66" d="100"/>
          <a:sy n="66" d="100"/>
        </p:scale>
        <p:origin x="1304" y="1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www.visaginas.lt/visagino-vvg/visagino-miesto-vvg-valdymo-organai-ir-kontaktai/789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00628"/>
            <a:ext cx="8382000" cy="3579849"/>
          </a:xfrm>
        </p:spPr>
        <p:txBody>
          <a:bodyPr>
            <a:normAutofit lnSpcReduction="10000"/>
          </a:bodyPr>
          <a:lstStyle/>
          <a:p>
            <a:pPr marL="0" lvl="0" indent="0" algn="ctr" fontAlgn="ctr">
              <a:spcBef>
                <a:spcPct val="0"/>
              </a:spcBef>
              <a:spcAft>
                <a:spcPct val="0"/>
              </a:spcAft>
            </a:pPr>
            <a:r>
              <a:rPr lang="lt-LT" sz="4000" dirty="0"/>
              <a:t>Visagino m. vietos plėtros strategija 2024–2029 m.</a:t>
            </a:r>
          </a:p>
          <a:p>
            <a:pPr marL="0" lvl="0" indent="0" fontAlgn="ctr">
              <a:spcBef>
                <a:spcPct val="0"/>
              </a:spcBef>
              <a:spcAft>
                <a:spcPct val="0"/>
              </a:spcAft>
            </a:pPr>
            <a:endParaRPr lang="lt-LT" sz="4000" dirty="0"/>
          </a:p>
          <a:p>
            <a:pPr marL="0" lvl="0" indent="0" algn="ctr" fontAlgn="ctr">
              <a:spcBef>
                <a:spcPct val="0"/>
              </a:spcBef>
              <a:spcAft>
                <a:spcPct val="0"/>
              </a:spcAft>
            </a:pPr>
            <a:endParaRPr lang="lt-LT" sz="4000" dirty="0"/>
          </a:p>
          <a:p>
            <a:pPr marL="0" lvl="0" indent="0" fontAlgn="ctr">
              <a:spcBef>
                <a:spcPct val="0"/>
              </a:spcBef>
              <a:spcAft>
                <a:spcPct val="0"/>
              </a:spcAft>
            </a:pPr>
            <a:endParaRPr lang="lt-LT" sz="4000" dirty="0"/>
          </a:p>
          <a:p>
            <a:pPr algn="ctr"/>
            <a:r>
              <a:rPr lang="lt-LT" sz="2400" dirty="0"/>
              <a:t>Metinė įgyvendinimo ataskaita už 2025 metus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-69249"/>
            <a:ext cx="184731" cy="138499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ctr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t-LT" altLang="lt-LT" sz="900" b="0" i="0" u="none" strike="noStrike" cap="none" normalizeH="0" baseline="0" dirty="0">
              <a:ln>
                <a:noFill/>
              </a:ln>
              <a:solidFill>
                <a:srgbClr val="080809"/>
              </a:solidFill>
              <a:effectLst/>
              <a:latin typeface="inherit"/>
              <a:cs typeface="Segoe UI Historic" pitchFamily="34" charset="0"/>
            </a:endParaRPr>
          </a:p>
        </p:txBody>
      </p:sp>
      <p:pic>
        <p:nvPicPr>
          <p:cNvPr id="1026" name="Picture 2" descr="🌟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938" y="-336550"/>
            <a:ext cx="152400" cy="15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aveikslėlis 3">
            <a:extLst>
              <a:ext uri="{FF2B5EF4-FFF2-40B4-BE49-F238E27FC236}">
                <a16:creationId xmlns="" xmlns:a16="http://schemas.microsoft.com/office/drawing/2014/main" id="{55E23D70-AD66-B223-5297-8F59F09EB81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2938" y="5619653"/>
            <a:ext cx="3172862" cy="69120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BC590EF1-4182-652D-06D6-36DBF73B3E32}"/>
              </a:ext>
            </a:extLst>
          </p:cNvPr>
          <p:cNvSpPr txBox="1"/>
          <p:nvPr/>
        </p:nvSpPr>
        <p:spPr>
          <a:xfrm>
            <a:off x="2286000" y="3050147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dirty="0"/>
              <a:t>VISAGINO MIESTO VIETOS VEIKLOS GRUPĖ</a:t>
            </a:r>
          </a:p>
        </p:txBody>
      </p:sp>
    </p:spTree>
    <p:extLst>
      <p:ext uri="{BB962C8B-B14F-4D97-AF65-F5344CB8AC3E}">
        <p14:creationId xmlns:p14="http://schemas.microsoft.com/office/powerpoint/2010/main" val="19945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400" y="2286000"/>
            <a:ext cx="5029200" cy="4495799"/>
          </a:xfrm>
        </p:spPr>
        <p:txBody>
          <a:bodyPr/>
          <a:lstStyle/>
          <a:p>
            <a:pPr algn="r"/>
            <a:r>
              <a:rPr lang="lt-LT" sz="1400" b="1" dirty="0"/>
              <a:t>1.1. Uždavinys</a:t>
            </a:r>
            <a:r>
              <a:rPr lang="lt-LT" sz="1400" dirty="0"/>
              <a:t>: ĮGYVENDINTI VISAGINO BENDRUOMENĖS INICIJUOJAMAS VEIKLAS, SKIRTAS GYVENTOJŲ ESAMAI SOCIALINEI ATSKIRČIAI MAŽINTI:</a:t>
            </a:r>
            <a:br>
              <a:rPr lang="lt-LT" sz="1400" dirty="0"/>
            </a:br>
            <a:r>
              <a:rPr lang="lt-LT" sz="1400" dirty="0"/>
              <a:t/>
            </a:r>
            <a:br>
              <a:rPr lang="lt-LT" sz="1400" dirty="0"/>
            </a:br>
            <a:r>
              <a:rPr lang="lt-LT" sz="1400" b="1" dirty="0"/>
              <a:t>1.1.1. </a:t>
            </a:r>
            <a:r>
              <a:rPr lang="lt-LT" sz="1400" b="1" cap="none" dirty="0"/>
              <a:t>Veiksmas</a:t>
            </a:r>
            <a:r>
              <a:rPr lang="lt-LT" sz="1400" cap="none" dirty="0"/>
              <a:t>: organizuoti socialinių paslaugų teikimą Visagino miesto tikslinių grupių atstovų poreikiams patenkinti, tarpininkauti jas gaunant;</a:t>
            </a:r>
            <a:br>
              <a:rPr lang="lt-LT" sz="1400" cap="none" dirty="0"/>
            </a:br>
            <a:r>
              <a:rPr lang="lt-LT" sz="1400" dirty="0">
                <a:solidFill>
                  <a:schemeClr val="bg1"/>
                </a:solidFill>
              </a:rPr>
              <a:t>Pradėtas įgyvendinti 25 proc. (įgyvendinamas 1 iš 4 PĮP, dėl kitų vyksta vertinimas ir atranka)</a:t>
            </a:r>
            <a:br>
              <a:rPr lang="lt-LT" sz="1400" dirty="0">
                <a:solidFill>
                  <a:schemeClr val="bg1"/>
                </a:solidFill>
              </a:rPr>
            </a:br>
            <a:r>
              <a:rPr lang="lt-LT" sz="1400" i="1" dirty="0">
                <a:solidFill>
                  <a:schemeClr val="bg1"/>
                </a:solidFill>
              </a:rPr>
              <a:t/>
            </a:r>
            <a:br>
              <a:rPr lang="lt-LT" sz="1400" i="1" dirty="0">
                <a:solidFill>
                  <a:schemeClr val="bg1"/>
                </a:solidFill>
              </a:rPr>
            </a:br>
            <a:r>
              <a:rPr lang="lt-LT" sz="1400" b="1" dirty="0"/>
              <a:t>1.1.2. </a:t>
            </a:r>
            <a:r>
              <a:rPr lang="lt-LT" sz="1400" b="1" cap="none" dirty="0"/>
              <a:t>Veiksmas</a:t>
            </a:r>
            <a:r>
              <a:rPr lang="lt-LT" sz="1400" cap="none" dirty="0"/>
              <a:t>: organizuoti sociokultūrinių paslaugų teikimą Visagino miesto tikslinių grupių atstovų poreikiams patenkinti;</a:t>
            </a:r>
            <a:r>
              <a:rPr lang="lt-LT" sz="1400" dirty="0"/>
              <a:t/>
            </a:r>
            <a:br>
              <a:rPr lang="lt-LT" sz="1400" dirty="0"/>
            </a:br>
            <a:r>
              <a:rPr lang="lt-LT" sz="1400" dirty="0">
                <a:solidFill>
                  <a:schemeClr val="bg1"/>
                </a:solidFill>
              </a:rPr>
              <a:t>pradėtas įgyvendinti 50 proc. (įgyvendinami 3 iš 6 PĮP)</a:t>
            </a:r>
            <a:br>
              <a:rPr lang="lt-LT" sz="1400" dirty="0">
                <a:solidFill>
                  <a:schemeClr val="bg1"/>
                </a:solidFill>
              </a:rPr>
            </a:br>
            <a:r>
              <a:rPr lang="lt-LT" sz="1400" i="1" dirty="0"/>
              <a:t/>
            </a:r>
            <a:br>
              <a:rPr lang="lt-LT" sz="1400" i="1" dirty="0"/>
            </a:br>
            <a:r>
              <a:rPr lang="lt-LT" sz="1400" b="1" dirty="0"/>
              <a:t>1.1.3. </a:t>
            </a:r>
            <a:r>
              <a:rPr lang="lt-LT" sz="1400" b="1" cap="none" dirty="0"/>
              <a:t>Veiksmas</a:t>
            </a:r>
            <a:r>
              <a:rPr lang="lt-LT" sz="1400" cap="none" dirty="0"/>
              <a:t>: organizuoti informavimą ir konsultavimą apie prieinamas socialines ir kitas reikalingas paslaugas, tarpininkauti jas gaunant.</a:t>
            </a:r>
            <a:r>
              <a:rPr lang="lt-LT" sz="1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lt-LT" sz="1400" cap="none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lt-LT" sz="1400" dirty="0">
                <a:solidFill>
                  <a:schemeClr val="bg1"/>
                </a:solidFill>
              </a:rPr>
              <a:t>Nepradėtas įgyvendinti, vyksta PĮP vertinimas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 rot="19140000">
            <a:off x="280739" y="579550"/>
            <a:ext cx="5648623" cy="2926858"/>
          </a:xfrm>
          <a:prstGeom prst="rect">
            <a:avLst/>
          </a:prstGeom>
        </p:spPr>
        <p:txBody>
          <a:bodyPr vert="horz" lIns="91440" tIns="45720" rIns="91440" bIns="9144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lt-LT" sz="2000" b="1" dirty="0"/>
              <a:t>1. Tikslas</a:t>
            </a:r>
            <a:r>
              <a:rPr lang="lt-LT" sz="2000" dirty="0"/>
              <a:t>: SKATINTI AKTYVESNĮ VISAGINO BENDRUOMENĖS DALYVAVIMĄ SPRENDŽIANT BENDRUOMENEI AKTUALIAS SKURDO IR ATSKIRTIES PROBLEMAS</a:t>
            </a:r>
          </a:p>
        </p:txBody>
      </p:sp>
      <p:pic>
        <p:nvPicPr>
          <p:cNvPr id="9" name="Paveikslėlis 8">
            <a:extLst>
              <a:ext uri="{FF2B5EF4-FFF2-40B4-BE49-F238E27FC236}">
                <a16:creationId xmlns="" xmlns:a16="http://schemas.microsoft.com/office/drawing/2014/main" id="{15E72ED2-0286-C1E5-6654-22A5B1CB6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04800"/>
            <a:ext cx="3170195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14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30575" y="1559037"/>
            <a:ext cx="5358188" cy="1619359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ea typeface="+mn-ea"/>
                <a:cs typeface="+mn-cs"/>
              </a:rPr>
              <a:t>1. Tikslas</a:t>
            </a:r>
            <a:r>
              <a:rPr kumimoji="0" lang="lt-LT" sz="2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ea typeface="+mn-ea"/>
                <a:cs typeface="+mn-cs"/>
              </a:rPr>
              <a:t>: SKATINTI AKTYVESNĮ VISAGINO BENDRUOMENĖS DALYVAVIMĄ SPRENDŽIANT BENDRUOMENEI AKTUALIAS SKURDO IR ATSKIRTIES PROBLEMAS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8460" y="3657600"/>
            <a:ext cx="5106272" cy="3048000"/>
          </a:xfrm>
        </p:spPr>
        <p:txBody>
          <a:bodyPr>
            <a:normAutofit/>
          </a:bodyPr>
          <a:lstStyle/>
          <a:p>
            <a:pPr algn="r"/>
            <a:r>
              <a:rPr lang="lt-LT" sz="1400" dirty="0">
                <a:latin typeface="+mj-lt"/>
              </a:rPr>
              <a:t>1.2. Uždavinys</a:t>
            </a:r>
            <a:r>
              <a:rPr lang="lt-LT" sz="1400" b="0" dirty="0">
                <a:latin typeface="+mj-lt"/>
              </a:rPr>
              <a:t>: UŽTIKRINTI PREVENCINIŲ PRIEMONIŲ, KURIOS PADEDA MAŽINTI SOCIALINĘ ATSKIRTĮ, TAIKYMĄ SOCIALIAI PAŽEIDŽIAMIEMS IR SOCIALINĖS RIZIKOS VISAGINO GYVENTOJAMS:</a:t>
            </a:r>
          </a:p>
          <a:p>
            <a:pPr algn="r"/>
            <a:r>
              <a:rPr lang="lt-LT" sz="1400" dirty="0">
                <a:latin typeface="+mj-lt"/>
              </a:rPr>
              <a:t>1.2.1. Veiksmas</a:t>
            </a:r>
            <a:r>
              <a:rPr lang="lt-LT" sz="1400" b="0" dirty="0">
                <a:latin typeface="+mj-lt"/>
              </a:rPr>
              <a:t>: organizuoti prevencines veiklas, skirtas socialiai pažeidžiamiems ir socialinės rizikos Visagino gyventojams ir padedančias mažinti jų socialinę atskirtį.</a:t>
            </a:r>
          </a:p>
          <a:p>
            <a:pPr algn="r"/>
            <a:r>
              <a:rPr lang="lt-LT" sz="1400" b="0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PRADĖTAS ĮGYVENDINTI 50 PROC. (VYKSTA PĮP VERTINIMAS)</a:t>
            </a:r>
          </a:p>
        </p:txBody>
      </p:sp>
      <p:pic>
        <p:nvPicPr>
          <p:cNvPr id="8" name="Paveikslėlis 7">
            <a:extLst>
              <a:ext uri="{FF2B5EF4-FFF2-40B4-BE49-F238E27FC236}">
                <a16:creationId xmlns="" xmlns:a16="http://schemas.microsoft.com/office/drawing/2014/main" id="{2BD98945-117F-1524-A2F1-B29723F5A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768" y="225195"/>
            <a:ext cx="3170195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437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8693E01C-2027-FC0A-4861-35B00CC3F8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80DEC65-A623-9D96-426E-5125A2D9AE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0" y="2667000"/>
            <a:ext cx="5181600" cy="4114799"/>
          </a:xfrm>
        </p:spPr>
        <p:txBody>
          <a:bodyPr/>
          <a:lstStyle/>
          <a:p>
            <a:pPr marL="342900" marR="0" lvl="0" indent="-342900" algn="r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tabLst/>
              <a:defRPr/>
            </a:pPr>
            <a:r>
              <a:rPr kumimoji="0" lang="lt-LT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1.3. Uždavinys</a:t>
            </a: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: ĮGYVENDINTI VISAGINO BENDRUOMENĖS INICIATYVAS, KURIOMIS SIEKIAMA DIDINTI PAŽEIDŽIAMOMS GRUPĖMS PRIKLAUSANČIŲ VISAGINO GYVENTOJŲ UŽIMTUMĄ (ĮSKAITANT ĖMIMĄSI SAVARANKIŠKO DARBO, VERSLO):</a:t>
            </a:r>
            <a:b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</a:b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/>
            </a:r>
            <a:b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</a:br>
            <a:r>
              <a:rPr kumimoji="0" lang="lt-LT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1.3.1. Veiksmas</a:t>
            </a: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: paremti veiklas, kurios padeda Visagino gyventojams iš pažeidžiamų grupių įsitraukti į darbo rinką;</a:t>
            </a:r>
            <a:b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</a:br>
            <a:r>
              <a:rPr kumimoji="0" lang="lt-LT" sz="1400" b="0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Medium"/>
                <a:ea typeface="+mj-ea"/>
                <a:cs typeface="+mj-cs"/>
              </a:rPr>
              <a:t>Nepradėtas įgyvendinti, vyksta PĮP vertinimas IR ATRANKA</a:t>
            </a:r>
            <a:br>
              <a:rPr kumimoji="0" lang="lt-LT" sz="1400" b="0" i="0" u="none" strike="noStrike" kern="1200" cap="all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Medium"/>
                <a:ea typeface="+mj-ea"/>
                <a:cs typeface="+mj-cs"/>
              </a:rPr>
            </a:b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/>
            </a:r>
            <a:b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</a:br>
            <a:r>
              <a:rPr kumimoji="0" lang="lt-LT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1.3.2. Veiksmas</a:t>
            </a: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: organizuoti tikslinės grupės atstovams informavimą, konsultavimą, tarpininkavimą ir/ar kitą pagalbą įdarbinant.</a:t>
            </a:r>
            <a:b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</a:b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>PRADĖTAS ĮGYVENDINTI 100 PROC.</a:t>
            </a:r>
            <a:b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</a:br>
            <a: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  <a:t/>
            </a:r>
            <a:br>
              <a:rPr kumimoji="0" lang="lt-LT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anklin Gothic Medium"/>
                <a:ea typeface="+mn-ea"/>
                <a:cs typeface="+mn-cs"/>
              </a:rPr>
            </a:br>
            <a:endParaRPr lang="lt-LT" sz="1400" dirty="0">
              <a:solidFill>
                <a:schemeClr val="bg1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C099AE8C-84D7-94DD-7F53-0CBB79EF2FD6}"/>
              </a:ext>
            </a:extLst>
          </p:cNvPr>
          <p:cNvSpPr txBox="1">
            <a:spLocks/>
          </p:cNvSpPr>
          <p:nvPr/>
        </p:nvSpPr>
        <p:spPr>
          <a:xfrm rot="19140000">
            <a:off x="280739" y="579550"/>
            <a:ext cx="5648623" cy="2926858"/>
          </a:xfrm>
          <a:prstGeom prst="rect">
            <a:avLst/>
          </a:prstGeom>
        </p:spPr>
        <p:txBody>
          <a:bodyPr vert="horz" lIns="91440" tIns="45720" rIns="91440" bIns="9144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1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j-ea"/>
                <a:cs typeface="+mj-cs"/>
              </a:rPr>
              <a:t>1. Tikslas</a:t>
            </a:r>
            <a:r>
              <a:rPr kumimoji="0" lang="lt-LT" sz="2000" b="0" i="0" u="none" strike="noStrike" kern="1200" cap="all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Franklin Gothic Medium"/>
                <a:ea typeface="+mj-ea"/>
                <a:cs typeface="+mj-cs"/>
              </a:rPr>
              <a:t>: SKATINTI AKTYVESNĮ VISAGINO BENDRUOMENĖS DALYVAVIMĄ SPRENDŽIANT BENDRUOMENEI AKTUALIAS SKURDO IR ATSKIRTIES PROBLEMAS</a:t>
            </a:r>
          </a:p>
        </p:txBody>
      </p:sp>
      <p:pic>
        <p:nvPicPr>
          <p:cNvPr id="9" name="Paveikslėlis 8">
            <a:extLst>
              <a:ext uri="{FF2B5EF4-FFF2-40B4-BE49-F238E27FC236}">
                <a16:creationId xmlns="" xmlns:a16="http://schemas.microsoft.com/office/drawing/2014/main" id="{D95D172E-7EC0-56D9-3C4A-42FEB66812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04800"/>
            <a:ext cx="3170195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8988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A21A108-81EF-1D03-3BAB-40E00C0D4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E339CDE-D7D1-2D49-42EB-41DF80680F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9140000">
            <a:off x="830575" y="1559037"/>
            <a:ext cx="5358188" cy="1619359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t-LT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ea typeface="+mn-ea"/>
                <a:cs typeface="+mn-cs"/>
              </a:rPr>
              <a:t>2. Tikslas</a:t>
            </a:r>
            <a:r>
              <a:rPr kumimoji="0" lang="lt-LT" sz="20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uLnTx/>
                <a:uFillTx/>
                <a:ea typeface="+mn-ea"/>
                <a:cs typeface="+mn-cs"/>
              </a:rPr>
              <a:t>: SKATINTI SOCIALINĮ VERSLĄ, PADEDANTĮ SPRĘSTI PAŽEIDŽIAMŲ GRUPIŲ ATSKIRTIES PROBLEMAS VISAGINE.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0D49CFB-AF69-4987-70F2-F26AF0C233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28460" y="3048000"/>
            <a:ext cx="5106272" cy="3657600"/>
          </a:xfrm>
        </p:spPr>
        <p:txBody>
          <a:bodyPr>
            <a:normAutofit/>
          </a:bodyPr>
          <a:lstStyle/>
          <a:p>
            <a:pPr algn="r"/>
            <a:r>
              <a:rPr lang="lt-LT" sz="1400" dirty="0">
                <a:latin typeface="+mj-lt"/>
              </a:rPr>
              <a:t>2.1. Uždavinys</a:t>
            </a:r>
            <a:r>
              <a:rPr lang="lt-LT" sz="1400" b="0" dirty="0">
                <a:latin typeface="+mj-lt"/>
              </a:rPr>
              <a:t>: PASKATINTI VISAGINO BENDRUOMENĖJE SOCIALINIO VERSLO KŪRIMĄSI:</a:t>
            </a:r>
          </a:p>
          <a:p>
            <a:pPr algn="r"/>
            <a:r>
              <a:rPr lang="lt-LT" sz="1400" dirty="0">
                <a:latin typeface="+mj-lt"/>
              </a:rPr>
              <a:t>2.1.1. Veiksmas: </a:t>
            </a:r>
            <a:r>
              <a:rPr lang="lt-LT" sz="1400" b="0" dirty="0">
                <a:latin typeface="+mj-lt"/>
              </a:rPr>
              <a:t>organizuoti Visagine socialinio verslo skatinimo veiklas, padedančias spręsti vietos pažeidžiamų grupių atskirties problemas.</a:t>
            </a:r>
          </a:p>
          <a:p>
            <a:pPr algn="r"/>
            <a:r>
              <a:rPr lang="lt-LT" sz="1400" b="0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NEPRADĖTAS ĮGYVENDINTI, VYKSTA PĮP ATRANKA</a:t>
            </a:r>
          </a:p>
          <a:p>
            <a:pPr algn="r"/>
            <a:endParaRPr lang="lt-LT" sz="1400" b="0" dirty="0">
              <a:latin typeface="+mj-lt"/>
            </a:endParaRPr>
          </a:p>
          <a:p>
            <a:pPr algn="r"/>
            <a:r>
              <a:rPr lang="lt-LT" sz="1400" dirty="0">
                <a:latin typeface="+mj-lt"/>
              </a:rPr>
              <a:t>2.2. Uždavinys</a:t>
            </a:r>
            <a:r>
              <a:rPr lang="lt-LT" sz="1400" b="0" dirty="0">
                <a:latin typeface="+mj-lt"/>
              </a:rPr>
              <a:t>: UŽTIKRINTI SOCIALINIO VERSLO PLĖTRĄ, PADEDANČIĄ SPRĘSTI PAŽEIDŽIAMŲ GRUPIŲ ATSKIRTIES PROBLEMAS:</a:t>
            </a:r>
          </a:p>
          <a:p>
            <a:pPr algn="r"/>
            <a:r>
              <a:rPr lang="lt-LT" sz="1400" dirty="0">
                <a:latin typeface="+mj-lt"/>
              </a:rPr>
              <a:t>2.2.1. Veiksmas</a:t>
            </a:r>
            <a:r>
              <a:rPr lang="lt-LT" sz="1400" b="0" dirty="0">
                <a:latin typeface="+mj-lt"/>
              </a:rPr>
              <a:t>: paremti darbo vietų kūrimą socialiniuose versluose.</a:t>
            </a:r>
          </a:p>
          <a:p>
            <a:pPr algn="r"/>
            <a:r>
              <a:rPr lang="lt-LT" sz="1400" b="0" dirty="0">
                <a:solidFill>
                  <a:schemeClr val="accent3">
                    <a:lumMod val="75000"/>
                  </a:schemeClr>
                </a:solidFill>
                <a:latin typeface="+mj-lt"/>
              </a:rPr>
              <a:t>NEPRADĖTAS ĮGYVENDINTI, VYKSTA PĮP ATRANKA</a:t>
            </a:r>
          </a:p>
          <a:p>
            <a:pPr algn="r"/>
            <a:endParaRPr lang="lt-LT" sz="1400" b="0" dirty="0">
              <a:latin typeface="+mj-lt"/>
            </a:endParaRPr>
          </a:p>
        </p:txBody>
      </p:sp>
      <p:pic>
        <p:nvPicPr>
          <p:cNvPr id="8" name="Paveikslėlis 7">
            <a:extLst>
              <a:ext uri="{FF2B5EF4-FFF2-40B4-BE49-F238E27FC236}">
                <a16:creationId xmlns="" xmlns:a16="http://schemas.microsoft.com/office/drawing/2014/main" id="{751ADD74-7096-2A19-1883-4B4CBE2E66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8768" y="225195"/>
            <a:ext cx="3170195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4279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66AAF94-A08D-B56A-BA4E-D6DD08EA53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08B8B45-9EBE-D61C-BC3F-AA542DEC7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sz="1400" dirty="0"/>
              <a:t>1.1.1. veiksmas: Projektas „Mums pavyks!“ Nr. 11-176-K-0001, projekto vykdytojas MB </a:t>
            </a:r>
            <a:r>
              <a:rPr lang="lt-LT" sz="1400" dirty="0" err="1"/>
              <a:t>Damir</a:t>
            </a:r>
            <a:r>
              <a:rPr lang="lt-LT" sz="1400" dirty="0"/>
              <a:t>, projekto partneris asociacija „Visagino verslo plėtros agentūra“.</a:t>
            </a:r>
          </a:p>
        </p:txBody>
      </p:sp>
      <p:pic>
        <p:nvPicPr>
          <p:cNvPr id="3" name="Turinio vietos rezervavimo ženklas 2">
            <a:extLst>
              <a:ext uri="{FF2B5EF4-FFF2-40B4-BE49-F238E27FC236}">
                <a16:creationId xmlns="" xmlns:a16="http://schemas.microsoft.com/office/drawing/2014/main" id="{82883B34-A744-5720-5842-828119B214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94782" y="1676400"/>
            <a:ext cx="4724826" cy="3960812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="" xmlns:a16="http://schemas.microsoft.com/office/drawing/2014/main" id="{8A810B73-B9F2-7820-6D01-203E7CF1B9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5943600"/>
            <a:ext cx="3170195" cy="688908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="" xmlns:a16="http://schemas.microsoft.com/office/drawing/2014/main" id="{F6A34587-598B-EC3E-D932-182034BBF4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00" y="914400"/>
            <a:ext cx="3962400" cy="4722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212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C326146C-1361-F211-12B2-B6D24CD17F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0FEC556-4F03-2E88-7156-FCE40D5A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</p:spPr>
        <p:txBody>
          <a:bodyPr/>
          <a:lstStyle/>
          <a:p>
            <a:pPr algn="ctr"/>
            <a:r>
              <a:rPr lang="lt-LT" sz="1400" dirty="0"/>
              <a:t>1.1.2. Veiksmas: Projektas „Švyturėlis“ Nr. 11-175-K-0001, projekto vykdytojas MB </a:t>
            </a:r>
            <a:r>
              <a:rPr lang="lt-LT" sz="1400" dirty="0" err="1"/>
              <a:t>Damir</a:t>
            </a:r>
            <a:r>
              <a:rPr lang="lt-LT" sz="1400" dirty="0"/>
              <a:t>, projekto partneris asociacija „Visagino verslo plėtros agentūra“.</a:t>
            </a:r>
          </a:p>
        </p:txBody>
      </p:sp>
      <p:pic>
        <p:nvPicPr>
          <p:cNvPr id="3" name="Turinio vietos rezervavimo ženklas 2">
            <a:extLst>
              <a:ext uri="{FF2B5EF4-FFF2-40B4-BE49-F238E27FC236}">
                <a16:creationId xmlns="" xmlns:a16="http://schemas.microsoft.com/office/drawing/2014/main" id="{F7862371-555B-1A04-1E3F-CE47366364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28178" y="990600"/>
            <a:ext cx="4272228" cy="3581400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="" xmlns:a16="http://schemas.microsoft.com/office/drawing/2014/main" id="{28729346-9F71-04E8-B684-B566630EF3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5943600"/>
            <a:ext cx="3170195" cy="688908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="" xmlns:a16="http://schemas.microsoft.com/office/drawing/2014/main" id="{30D23523-38BD-4D7D-196C-2DEE55A447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594" y="990600"/>
            <a:ext cx="4336949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0242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B2E37CA-FBCF-3790-1BFF-AEDEC1A8BB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D0F7C02-EEF4-E6FF-6A2F-CBF3A2785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sz="1400" dirty="0"/>
              <a:t>1.1.2. Veiksmas: Projektas „Visagino senyvo amžiaus gyventojų socialinės atskirties mažinimas įtraukiant juos į sociokultūrines veiklas“ Nr. 11-175-K-0002, projekto vykdytojas Visagino trečiojo amžiaus universitetas. </a:t>
            </a:r>
          </a:p>
        </p:txBody>
      </p:sp>
      <p:pic>
        <p:nvPicPr>
          <p:cNvPr id="3" name="Turinio vietos rezervavimo ženklas 2">
            <a:extLst>
              <a:ext uri="{FF2B5EF4-FFF2-40B4-BE49-F238E27FC236}">
                <a16:creationId xmlns="" xmlns:a16="http://schemas.microsoft.com/office/drawing/2014/main" id="{DE6427C4-8507-7AAF-3526-387AB2C530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" y="1066800"/>
            <a:ext cx="4507677" cy="5257800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="" xmlns:a16="http://schemas.microsoft.com/office/drawing/2014/main" id="{518B849F-9E0E-C0B4-8B4F-A09A76D71F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5943600"/>
            <a:ext cx="3170195" cy="688908"/>
          </a:xfrm>
          <a:prstGeom prst="rect">
            <a:avLst/>
          </a:prstGeom>
        </p:spPr>
      </p:pic>
      <p:pic>
        <p:nvPicPr>
          <p:cNvPr id="4" name="Paveikslėlis 3">
            <a:extLst>
              <a:ext uri="{FF2B5EF4-FFF2-40B4-BE49-F238E27FC236}">
                <a16:creationId xmlns="" xmlns:a16="http://schemas.microsoft.com/office/drawing/2014/main" id="{594BC30E-6F51-7427-D838-D919A36563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6277" y="3853639"/>
            <a:ext cx="4345614" cy="1175561"/>
          </a:xfrm>
          <a:prstGeom prst="rect">
            <a:avLst/>
          </a:prstGeom>
        </p:spPr>
      </p:pic>
      <p:pic>
        <p:nvPicPr>
          <p:cNvPr id="6" name="Paveikslėlis 5">
            <a:extLst>
              <a:ext uri="{FF2B5EF4-FFF2-40B4-BE49-F238E27FC236}">
                <a16:creationId xmlns="" xmlns:a16="http://schemas.microsoft.com/office/drawing/2014/main" id="{3711FA68-CC69-168C-FC26-E0A4863CC0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3600" y="1100913"/>
            <a:ext cx="1930562" cy="190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2958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A0A26108-4E70-6600-27D0-E68D4929E2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6962C90-5E61-3626-9488-E79A5F520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sz="1400" dirty="0"/>
              <a:t>1.1.2. veiksmas: Projektas „Su šypsena veide“ Nr. 11-175-K-0003, projekto vykdytojas Sutrikusio intelekto žmonių globos bendrija „Visagino Viltis“.                                                                                                                                                                      Projekto partneriai Marijampolės krašto žmonių su negalia sporto klubas „Siekis“, Kauno krašto neįgaliųjų integracijos ir sporto klubas „Santaka“.</a:t>
            </a:r>
          </a:p>
        </p:txBody>
      </p:sp>
      <p:pic>
        <p:nvPicPr>
          <p:cNvPr id="3" name="Turinio vietos rezervavimo ženklas 2">
            <a:extLst>
              <a:ext uri="{FF2B5EF4-FFF2-40B4-BE49-F238E27FC236}">
                <a16:creationId xmlns="" xmlns:a16="http://schemas.microsoft.com/office/drawing/2014/main" id="{002AFB9F-84E4-69F1-D0F2-3541234BE3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401" y="1125155"/>
            <a:ext cx="3822491" cy="3886200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="" xmlns:a16="http://schemas.microsoft.com/office/drawing/2014/main" id="{3F320CAA-B24F-07EE-4AAE-AB00391775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5943600"/>
            <a:ext cx="3170195" cy="688908"/>
          </a:xfrm>
          <a:prstGeom prst="rect">
            <a:avLst/>
          </a:prstGeom>
        </p:spPr>
      </p:pic>
      <p:pic>
        <p:nvPicPr>
          <p:cNvPr id="4" name="Paveikslėlis 3">
            <a:extLst>
              <a:ext uri="{FF2B5EF4-FFF2-40B4-BE49-F238E27FC236}">
                <a16:creationId xmlns="" xmlns:a16="http://schemas.microsoft.com/office/drawing/2014/main" id="{F647BEBE-C24C-F351-EF00-C26EC82519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9594" y="1108587"/>
            <a:ext cx="3481005" cy="2781891"/>
          </a:xfrm>
          <a:prstGeom prst="rect">
            <a:avLst/>
          </a:prstGeom>
        </p:spPr>
      </p:pic>
      <p:pic>
        <p:nvPicPr>
          <p:cNvPr id="5" name="Paveikslėlis 4">
            <a:extLst>
              <a:ext uri="{FF2B5EF4-FFF2-40B4-BE49-F238E27FC236}">
                <a16:creationId xmlns="" xmlns:a16="http://schemas.microsoft.com/office/drawing/2014/main" id="{43DADD0C-F06D-9E34-DD07-ADCE31FCEE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5892" y="3890478"/>
            <a:ext cx="3206405" cy="1990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528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B8AD3FB4-905B-AF6B-5E49-E2672EDB48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7F54F7C-FC47-4B74-9B35-19A963F37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lt-LT" sz="1400" dirty="0"/>
              <a:t>1.2.1. veiksmas: Projektas „Saugus ir pasirengęs!“, Nr. 11-178-K-0001, projekto vykdytojas Visagino „Žiburio“ pagrindinė mokykla, projekto partneris Visagino  nevyriausybinis socialinės paramos centras. </a:t>
            </a:r>
          </a:p>
        </p:txBody>
      </p:sp>
      <p:pic>
        <p:nvPicPr>
          <p:cNvPr id="3" name="Turinio vietos rezervavimo ženklas 2">
            <a:extLst>
              <a:ext uri="{FF2B5EF4-FFF2-40B4-BE49-F238E27FC236}">
                <a16:creationId xmlns="" xmlns:a16="http://schemas.microsoft.com/office/drawing/2014/main" id="{1E2B08DD-2D12-4207-F493-057FD67E2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800" y="1111736"/>
            <a:ext cx="5029200" cy="5546222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="" xmlns:a16="http://schemas.microsoft.com/office/drawing/2014/main" id="{06FAF37F-3492-ACEA-DADE-49B0DF422A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5943600"/>
            <a:ext cx="3170195" cy="688908"/>
          </a:xfrm>
          <a:prstGeom prst="rect">
            <a:avLst/>
          </a:prstGeom>
        </p:spPr>
      </p:pic>
      <p:pic>
        <p:nvPicPr>
          <p:cNvPr id="4" name="Paveikslėlis 3">
            <a:extLst>
              <a:ext uri="{FF2B5EF4-FFF2-40B4-BE49-F238E27FC236}">
                <a16:creationId xmlns="" xmlns:a16="http://schemas.microsoft.com/office/drawing/2014/main" id="{0B87CADB-B683-795C-D173-C5E6064678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6400" y="2397389"/>
            <a:ext cx="3498855" cy="1487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1102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lt-LT" dirty="0"/>
          </a:p>
        </p:txBody>
      </p:sp>
      <p:pic>
        <p:nvPicPr>
          <p:cNvPr id="9" name="Turinio vietos rezervavimo ženklas 8">
            <a:extLst>
              <a:ext uri="{FF2B5EF4-FFF2-40B4-BE49-F238E27FC236}">
                <a16:creationId xmlns="" xmlns:a16="http://schemas.microsoft.com/office/drawing/2014/main" id="{837BA6CB-9364-C4F9-2B48-4710D94674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6850" y="1237763"/>
            <a:ext cx="3715905" cy="5252019"/>
          </a:xfrm>
          <a:prstGeom prst="rect">
            <a:avLst/>
          </a:prstGeom>
        </p:spPr>
      </p:pic>
      <p:pic>
        <p:nvPicPr>
          <p:cNvPr id="8" name="Paveikslėlis 7">
            <a:extLst>
              <a:ext uri="{FF2B5EF4-FFF2-40B4-BE49-F238E27FC236}">
                <a16:creationId xmlns="" xmlns:a16="http://schemas.microsoft.com/office/drawing/2014/main" id="{797E7357-8634-EC36-1C2B-D74BB9D285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5943600"/>
            <a:ext cx="3170195" cy="688908"/>
          </a:xfrm>
          <a:prstGeom prst="rect">
            <a:avLst/>
          </a:prstGeom>
        </p:spPr>
      </p:pic>
      <p:pic>
        <p:nvPicPr>
          <p:cNvPr id="10" name="Paveikslėlis 9">
            <a:extLst>
              <a:ext uri="{FF2B5EF4-FFF2-40B4-BE49-F238E27FC236}">
                <a16:creationId xmlns="" xmlns:a16="http://schemas.microsoft.com/office/drawing/2014/main" id="{DFF734CF-452D-0015-E9F4-59BF3B4267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3430" y="1237763"/>
            <a:ext cx="4086632" cy="3548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2393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123916" y="2221606"/>
            <a:ext cx="6510528" cy="610367"/>
          </a:xfrm>
        </p:spPr>
        <p:txBody>
          <a:bodyPr>
            <a:normAutofit/>
          </a:bodyPr>
          <a:lstStyle/>
          <a:p>
            <a:r>
              <a:rPr lang="lt-LT" sz="2000" b="1" dirty="0">
                <a:effectLst/>
                <a:latin typeface="+mj-lt"/>
                <a:ea typeface="Times New Roman" panose="02020603050405020304" pitchFamily="18" charset="0"/>
              </a:rPr>
              <a:t>Informacija apie vykdytus mokymus</a:t>
            </a:r>
            <a:endParaRPr lang="lt-LT" sz="2000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495136" y="4191000"/>
            <a:ext cx="5486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lt-LT" sz="2000" dirty="0">
                <a:latin typeface="+mj-lt"/>
              </a:rPr>
              <a:t>Vietos plėtros projektų </a:t>
            </a:r>
            <a:r>
              <a:rPr lang="lt-LT" sz="2000" b="1" dirty="0">
                <a:latin typeface="+mj-lt"/>
              </a:rPr>
              <a:t>rengėjų</a:t>
            </a:r>
            <a:r>
              <a:rPr lang="lt-LT" sz="2000" dirty="0">
                <a:latin typeface="+mj-lt"/>
              </a:rPr>
              <a:t> gebėjimų stiprinimo veiklos:</a:t>
            </a:r>
          </a:p>
          <a:p>
            <a:pPr algn="r"/>
            <a:r>
              <a:rPr lang="lt-LT" sz="2000" b="1" dirty="0">
                <a:latin typeface="+mj-lt"/>
              </a:rPr>
              <a:t>24 mokymų val., 29 dalyviai</a:t>
            </a:r>
          </a:p>
          <a:p>
            <a:pPr algn="r"/>
            <a:endParaRPr lang="lt-LT" sz="2000" b="1" dirty="0">
              <a:latin typeface="+mj-lt"/>
            </a:endParaRPr>
          </a:p>
          <a:p>
            <a:pPr algn="r"/>
            <a:r>
              <a:rPr lang="lt-LT" sz="2000" dirty="0">
                <a:latin typeface="+mj-lt"/>
              </a:rPr>
              <a:t>Vietos plėtros projektų </a:t>
            </a:r>
            <a:r>
              <a:rPr lang="lt-LT" sz="2000" b="1" dirty="0">
                <a:latin typeface="+mj-lt"/>
              </a:rPr>
              <a:t>vykdytojų</a:t>
            </a:r>
            <a:r>
              <a:rPr lang="lt-LT" sz="2000" dirty="0">
                <a:latin typeface="+mj-lt"/>
              </a:rPr>
              <a:t> gebėjimų stiprinimo veiklos:</a:t>
            </a:r>
          </a:p>
          <a:p>
            <a:pPr algn="r"/>
            <a:r>
              <a:rPr lang="lt-LT" sz="2000" b="1" dirty="0">
                <a:latin typeface="+mj-lt"/>
              </a:rPr>
              <a:t>12 mokymų val., 11 dalyvių.</a:t>
            </a:r>
          </a:p>
        </p:txBody>
      </p:sp>
      <p:pic>
        <p:nvPicPr>
          <p:cNvPr id="8" name="Paveikslėlis 7">
            <a:extLst>
              <a:ext uri="{FF2B5EF4-FFF2-40B4-BE49-F238E27FC236}">
                <a16:creationId xmlns="" xmlns:a16="http://schemas.microsoft.com/office/drawing/2014/main" id="{81CD9888-17AD-25F0-0F82-B41034B9B1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941" y="228600"/>
            <a:ext cx="3170195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7461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514600"/>
            <a:ext cx="7520940" cy="3579849"/>
          </a:xfrm>
        </p:spPr>
        <p:txBody>
          <a:bodyPr/>
          <a:lstStyle/>
          <a:p>
            <a:pPr algn="ctr"/>
            <a:r>
              <a:rPr lang="lt-LT" sz="2000" dirty="0"/>
              <a:t>Visagino m. vietos veiklos grupė</a:t>
            </a:r>
          </a:p>
          <a:p>
            <a:pPr algn="ctr"/>
            <a:r>
              <a:rPr lang="es-ES" sz="2000" dirty="0"/>
              <a:t>El. paštas visaginovvg@gmail.com, tel.+370 68265423</a:t>
            </a:r>
            <a:endParaRPr lang="lt-LT" sz="2000" dirty="0"/>
          </a:p>
          <a:p>
            <a:pPr algn="ctr"/>
            <a:r>
              <a:rPr lang="lt-LT" sz="2000" dirty="0">
                <a:hlinkClick r:id="rId2"/>
              </a:rPr>
              <a:t>https://www.visaginas.lt/visagino-vvg/visagino-miesto-vvg-valdymo-organai-ir-kontaktai/7890</a:t>
            </a:r>
            <a:endParaRPr lang="lt-LT" sz="2000" dirty="0"/>
          </a:p>
          <a:p>
            <a:pPr algn="ctr"/>
            <a:endParaRPr lang="lt-LT" dirty="0"/>
          </a:p>
        </p:txBody>
      </p:sp>
      <p:pic>
        <p:nvPicPr>
          <p:cNvPr id="4" name="Paveikslėlis 3">
            <a:extLst>
              <a:ext uri="{FF2B5EF4-FFF2-40B4-BE49-F238E27FC236}">
                <a16:creationId xmlns="" xmlns:a16="http://schemas.microsoft.com/office/drawing/2014/main" id="{763DDB78-78F4-A916-DB43-FA0402D92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5822997"/>
            <a:ext cx="3170195" cy="688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0602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251</TotalTime>
  <Words>464</Words>
  <Application>Microsoft Office PowerPoint</Application>
  <PresentationFormat>Экран (4:3)</PresentationFormat>
  <Paragraphs>36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2" baseType="lpstr">
      <vt:lpstr>Arial</vt:lpstr>
      <vt:lpstr>Franklin Gothic Book</vt:lpstr>
      <vt:lpstr>Franklin Gothic Medium</vt:lpstr>
      <vt:lpstr>inherit</vt:lpstr>
      <vt:lpstr>Segoe UI Historic</vt:lpstr>
      <vt:lpstr>Times New Roman</vt:lpstr>
      <vt:lpstr>Tunga</vt:lpstr>
      <vt:lpstr>Wingdings</vt:lpstr>
      <vt:lpstr>Angles</vt:lpstr>
      <vt:lpstr>Презентация PowerPoint</vt:lpstr>
      <vt:lpstr>1.1. Uždavinys: ĮGYVENDINTI VISAGINO BENDRUOMENĖS INICIJUOJAMAS VEIKLAS, SKIRTAS GYVENTOJŲ ESAMAI SOCIALINEI ATSKIRČIAI MAŽINTI:  1.1.1. Veiksmas: organizuoti socialinių paslaugų teikimą Visagino miesto tikslinių grupių atstovų poreikiams patenkinti, tarpininkauti jas gaunant; Pradėtas įgyvendinti 25 proc. (įgyvendinamas 1 iš 4 PĮP, dėl kitų vyksta vertinimas ir atranka)  1.1.2. Veiksmas: organizuoti sociokultūrinių paslaugų teikimą Visagino miesto tikslinių grupių atstovų poreikiams patenkinti; pradėtas įgyvendinti 50 proc. (įgyvendinami 3 iš 6 PĮP)  1.1.3. Veiksmas: organizuoti informavimą ir konsultavimą apie prieinamas socialines ir kitas reikalingas paslaugas, tarpininkauti jas gaunant. Nepradėtas įgyvendinti, vyksta PĮP vertinimas</vt:lpstr>
      <vt:lpstr>1. Tikslas: SKATINTI AKTYVESNĮ VISAGINO BENDRUOMENĖS DALYVAVIMĄ SPRENDŽIANT BENDRUOMENEI AKTUALIAS SKURDO IR ATSKIRTIES PROBLEMAS</vt:lpstr>
      <vt:lpstr>1.3. Uždavinys: ĮGYVENDINTI VISAGINO BENDRUOMENĖS INICIATYVAS, KURIOMIS SIEKIAMA DIDINTI PAŽEIDŽIAMOMS GRUPĖMS PRIKLAUSANČIŲ VISAGINO GYVENTOJŲ UŽIMTUMĄ (ĮSKAITANT ĖMIMĄSI SAVARANKIŠKO DARBO, VERSLO):  1.3.1. Veiksmas: paremti veiklas, kurios padeda Visagino gyventojams iš pažeidžiamų grupių įsitraukti į darbo rinką; Nepradėtas įgyvendinti, vyksta PĮP vertinimas IR ATRANKA  1.3.2. Veiksmas: organizuoti tikslinės grupės atstovams informavimą, konsultavimą, tarpininkavimą ir/ar kitą pagalbą įdarbinant. PRADĖTAS ĮGYVENDINTI 100 PROC.  </vt:lpstr>
      <vt:lpstr>2. Tikslas: SKATINTI SOCIALINĮ VERSLĄ, PADEDANTĮ SPRĘSTI PAŽEIDŽIAMŲ GRUPIŲ ATSKIRTIES PROBLEMAS VISAGINE.</vt:lpstr>
      <vt:lpstr>1.1.1. veiksmas: Projektas „Mums pavyks!“ Nr. 11-176-K-0001, projekto vykdytojas MB Damir, projekto partneris asociacija „Visagino verslo plėtros agentūra“.</vt:lpstr>
      <vt:lpstr>1.1.2. Veiksmas: Projektas „Švyturėlis“ Nr. 11-175-K-0001, projekto vykdytojas MB Damir, projekto partneris asociacija „Visagino verslo plėtros agentūra“.</vt:lpstr>
      <vt:lpstr>1.1.2. Veiksmas: Projektas „Visagino senyvo amžiaus gyventojų socialinės atskirties mažinimas įtraukiant juos į sociokultūrines veiklas“ Nr. 11-175-K-0002, projekto vykdytojas Visagino trečiojo amžiaus universitetas. </vt:lpstr>
      <vt:lpstr>1.1.2. veiksmas: Projektas „Su šypsena veide“ Nr. 11-175-K-0003, projekto vykdytojas Sutrikusio intelekto žmonių globos bendrija „Visagino Viltis“.                                                                                                                                                                      Projekto partneriai Marijampolės krašto žmonių su negalia sporto klubas „Siekis“, Kauno krašto neįgaliųjų integracijos ir sporto klubas „Santaka“.</vt:lpstr>
      <vt:lpstr>1.2.1. veiksmas: Projektas „Saugus ir pasirengęs!“, Nr. 11-178-K-0001, projekto vykdytojas Visagino „Žiburio“ pagrindinė mokykla, projekto partneris Visagino  nevyriausybinis socialinės paramos centras.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Админ</cp:lastModifiedBy>
  <cp:revision>10</cp:revision>
  <dcterms:created xsi:type="dcterms:W3CDTF">2006-08-16T00:00:00Z</dcterms:created>
  <dcterms:modified xsi:type="dcterms:W3CDTF">2026-03-20T14:15:35Z</dcterms:modified>
</cp:coreProperties>
</file>