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26"/>
  </p:notesMasterIdLst>
  <p:handoutMasterIdLst>
    <p:handoutMasterId r:id="rId27"/>
  </p:handoutMasterIdLst>
  <p:sldIdLst>
    <p:sldId id="257" r:id="rId5"/>
    <p:sldId id="258" r:id="rId6"/>
    <p:sldId id="330" r:id="rId7"/>
    <p:sldId id="358" r:id="rId8"/>
    <p:sldId id="280" r:id="rId9"/>
    <p:sldId id="281" r:id="rId10"/>
    <p:sldId id="364" r:id="rId11"/>
    <p:sldId id="365" r:id="rId12"/>
    <p:sldId id="366" r:id="rId13"/>
    <p:sldId id="367" r:id="rId14"/>
    <p:sldId id="368" r:id="rId15"/>
    <p:sldId id="369" r:id="rId16"/>
    <p:sldId id="370" r:id="rId17"/>
    <p:sldId id="371" r:id="rId18"/>
    <p:sldId id="372" r:id="rId19"/>
    <p:sldId id="373" r:id="rId20"/>
    <p:sldId id="276" r:id="rId21"/>
    <p:sldId id="335" r:id="rId22"/>
    <p:sldId id="334" r:id="rId23"/>
    <p:sldId id="273" r:id="rId24"/>
    <p:sldId id="279" r:id="rId25"/>
  </p:sldIdLst>
  <p:sldSz cx="12188825"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336">
          <p15:clr>
            <a:srgbClr val="A4A3A4"/>
          </p15:clr>
        </p15:guide>
        <p15:guide id="5" orient="horz" pos="1920">
          <p15:clr>
            <a:srgbClr val="A4A3A4"/>
          </p15:clr>
        </p15:guide>
        <p15:guide id="6" orient="horz" pos="3984">
          <p15:clr>
            <a:srgbClr val="A4A3A4"/>
          </p15:clr>
        </p15:guide>
        <p15:guide id="7" orient="horz" pos="1152">
          <p15:clr>
            <a:srgbClr val="A4A3A4"/>
          </p15:clr>
        </p15:guide>
        <p15:guide id="8" pos="3839">
          <p15:clr>
            <a:srgbClr val="A4A3A4"/>
          </p15:clr>
        </p15:guide>
        <p15:guide id="9" pos="671">
          <p15:clr>
            <a:srgbClr val="A4A3A4"/>
          </p15:clr>
        </p15:guide>
        <p15:guide id="10" pos="7007">
          <p15:clr>
            <a:srgbClr val="A4A3A4"/>
          </p15:clr>
        </p15:guide>
        <p15:guide id="11" pos="6143">
          <p15:clr>
            <a:srgbClr val="A4A3A4"/>
          </p15:clr>
        </p15:guide>
        <p15:guide id="12" pos="3263">
          <p15:clr>
            <a:srgbClr val="A4A3A4"/>
          </p15:clr>
        </p15:guide>
        <p15:guide id="13" pos="7391">
          <p15:clr>
            <a:srgbClr val="A4A3A4"/>
          </p15:clr>
        </p15:guide>
        <p15:guide id="14" pos="3695">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Šviesus stilius 1 – paryškinimas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50" autoAdjust="0"/>
    <p:restoredTop sz="95097" autoAdjust="0"/>
  </p:normalViewPr>
  <p:slideViewPr>
    <p:cSldViewPr showGuides="1">
      <p:cViewPr varScale="1">
        <p:scale>
          <a:sx n="99" d="100"/>
          <a:sy n="99" d="100"/>
        </p:scale>
        <p:origin x="91" y="461"/>
      </p:cViewPr>
      <p:guideLst>
        <p:guide orient="horz" pos="2160"/>
        <p:guide orient="horz" pos="1008"/>
        <p:guide orient="horz" pos="3792"/>
        <p:guide orient="horz" pos="336"/>
        <p:guide orient="horz" pos="1920"/>
        <p:guide orient="horz" pos="3984"/>
        <p:guide orient="horz" pos="1152"/>
        <p:guide pos="3839"/>
        <p:guide pos="671"/>
        <p:guide pos="7007"/>
        <p:guide pos="6143"/>
        <p:guide pos="3263"/>
        <p:guide pos="7391"/>
        <p:guide pos="3695"/>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86" d="100"/>
          <a:sy n="86" d="100"/>
        </p:scale>
        <p:origin x="2742"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t-L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'IV skyrius. Programos'!$N$7</c:f>
              <c:strCache>
                <c:ptCount val="1"/>
                <c:pt idx="0">
                  <c:v>2023</c:v>
                </c:pt>
              </c:strCache>
            </c:strRef>
          </c:tx>
          <c:spPr>
            <a:solidFill>
              <a:schemeClr val="accent1"/>
            </a:solidFill>
            <a:ln>
              <a:noFill/>
            </a:ln>
            <a:effectLst/>
          </c:spPr>
          <c:invertIfNegative val="0"/>
          <c:cat>
            <c:strRef>
              <c:f>'IV skyrius. Programos'!$O$6:$Y$6</c:f>
              <c:strCache>
                <c:ptCount val="10"/>
                <c:pt idx="0">
                  <c:v>1 programa </c:v>
                </c:pt>
                <c:pt idx="1">
                  <c:v>2 programa </c:v>
                </c:pt>
                <c:pt idx="2">
                  <c:v>3 programa </c:v>
                </c:pt>
                <c:pt idx="3">
                  <c:v>4 programa</c:v>
                </c:pt>
                <c:pt idx="4">
                  <c:v>5 programa</c:v>
                </c:pt>
                <c:pt idx="5">
                  <c:v>6 programa</c:v>
                </c:pt>
                <c:pt idx="6">
                  <c:v>7 programa</c:v>
                </c:pt>
                <c:pt idx="7">
                  <c:v>8 programa </c:v>
                </c:pt>
                <c:pt idx="8">
                  <c:v>9 programa </c:v>
                </c:pt>
                <c:pt idx="9">
                  <c:v>10 programa </c:v>
                </c:pt>
              </c:strCache>
            </c:strRef>
          </c:cat>
          <c:val>
            <c:numRef>
              <c:f>'IV skyrius. Programos'!$O$7:$Y$7</c:f>
              <c:numCache>
                <c:formatCode>General</c:formatCode>
                <c:ptCount val="11"/>
                <c:pt idx="0">
                  <c:v>4584.8109999999997</c:v>
                </c:pt>
                <c:pt idx="1">
                  <c:v>15544.963</c:v>
                </c:pt>
                <c:pt idx="2" formatCode="0.000">
                  <c:v>1296.83</c:v>
                </c:pt>
                <c:pt idx="3">
                  <c:v>1710.912</c:v>
                </c:pt>
                <c:pt idx="4">
                  <c:v>300.09199999999998</c:v>
                </c:pt>
                <c:pt idx="5">
                  <c:v>12415.572</c:v>
                </c:pt>
                <c:pt idx="6">
                  <c:v>240.535</c:v>
                </c:pt>
                <c:pt idx="7">
                  <c:v>3957.2449999999999</c:v>
                </c:pt>
                <c:pt idx="8" formatCode="0.000">
                  <c:v>1089.8</c:v>
                </c:pt>
                <c:pt idx="9">
                  <c:v>14770.977999999999</c:v>
                </c:pt>
              </c:numCache>
            </c:numRef>
          </c:val>
          <c:extLst>
            <c:ext xmlns:c16="http://schemas.microsoft.com/office/drawing/2014/chart" uri="{C3380CC4-5D6E-409C-BE32-E72D297353CC}">
              <c16:uniqueId val="{00000000-ED28-4732-A391-8FFF9198F157}"/>
            </c:ext>
          </c:extLst>
        </c:ser>
        <c:ser>
          <c:idx val="1"/>
          <c:order val="1"/>
          <c:tx>
            <c:strRef>
              <c:f>'IV skyrius. Programos'!$N$8</c:f>
              <c:strCache>
                <c:ptCount val="1"/>
                <c:pt idx="0">
                  <c:v>2024</c:v>
                </c:pt>
              </c:strCache>
            </c:strRef>
          </c:tx>
          <c:spPr>
            <a:solidFill>
              <a:schemeClr val="accent2"/>
            </a:solidFill>
            <a:ln>
              <a:noFill/>
            </a:ln>
            <a:effectLst/>
          </c:spPr>
          <c:invertIfNegative val="0"/>
          <c:cat>
            <c:strRef>
              <c:f>'IV skyrius. Programos'!$O$6:$Y$6</c:f>
              <c:strCache>
                <c:ptCount val="10"/>
                <c:pt idx="0">
                  <c:v>1 programa </c:v>
                </c:pt>
                <c:pt idx="1">
                  <c:v>2 programa </c:v>
                </c:pt>
                <c:pt idx="2">
                  <c:v>3 programa </c:v>
                </c:pt>
                <c:pt idx="3">
                  <c:v>4 programa</c:v>
                </c:pt>
                <c:pt idx="4">
                  <c:v>5 programa</c:v>
                </c:pt>
                <c:pt idx="5">
                  <c:v>6 programa</c:v>
                </c:pt>
                <c:pt idx="6">
                  <c:v>7 programa</c:v>
                </c:pt>
                <c:pt idx="7">
                  <c:v>8 programa </c:v>
                </c:pt>
                <c:pt idx="8">
                  <c:v>9 programa </c:v>
                </c:pt>
                <c:pt idx="9">
                  <c:v>10 programa </c:v>
                </c:pt>
              </c:strCache>
            </c:strRef>
          </c:cat>
          <c:val>
            <c:numRef>
              <c:f>'IV skyrius. Programos'!$O$8:$Y$8</c:f>
              <c:numCache>
                <c:formatCode>General</c:formatCode>
                <c:ptCount val="11"/>
                <c:pt idx="0">
                  <c:v>21107.728999999999</c:v>
                </c:pt>
                <c:pt idx="1">
                  <c:v>21107.728999999999</c:v>
                </c:pt>
                <c:pt idx="2" formatCode="0.000">
                  <c:v>1479.6599999999999</c:v>
                </c:pt>
                <c:pt idx="3">
                  <c:v>2002.4569999999999</c:v>
                </c:pt>
                <c:pt idx="4" formatCode="0.000">
                  <c:v>395.28900000000004</c:v>
                </c:pt>
                <c:pt idx="5">
                  <c:v>14381.855999999998</c:v>
                </c:pt>
                <c:pt idx="6" formatCode="0.000">
                  <c:v>893.41599999999994</c:v>
                </c:pt>
                <c:pt idx="7">
                  <c:v>4362.7190000000001</c:v>
                </c:pt>
                <c:pt idx="8" formatCode="0.000">
                  <c:v>2017.9159999999999</c:v>
                </c:pt>
                <c:pt idx="9">
                  <c:v>5702.2820000000002</c:v>
                </c:pt>
              </c:numCache>
            </c:numRef>
          </c:val>
          <c:extLst>
            <c:ext xmlns:c16="http://schemas.microsoft.com/office/drawing/2014/chart" uri="{C3380CC4-5D6E-409C-BE32-E72D297353CC}">
              <c16:uniqueId val="{00000001-ED28-4732-A391-8FFF9198F157}"/>
            </c:ext>
          </c:extLst>
        </c:ser>
        <c:ser>
          <c:idx val="2"/>
          <c:order val="2"/>
          <c:tx>
            <c:strRef>
              <c:f>'IV skyrius. Programos'!$N$9</c:f>
              <c:strCache>
                <c:ptCount val="1"/>
                <c:pt idx="0">
                  <c:v>2025</c:v>
                </c:pt>
              </c:strCache>
            </c:strRef>
          </c:tx>
          <c:spPr>
            <a:solidFill>
              <a:schemeClr val="accent3"/>
            </a:solidFill>
            <a:ln>
              <a:noFill/>
            </a:ln>
            <a:effectLst/>
          </c:spPr>
          <c:invertIfNegative val="0"/>
          <c:cat>
            <c:strRef>
              <c:f>'IV skyrius. Programos'!$O$6:$Y$6</c:f>
              <c:strCache>
                <c:ptCount val="10"/>
                <c:pt idx="0">
                  <c:v>1 programa </c:v>
                </c:pt>
                <c:pt idx="1">
                  <c:v>2 programa </c:v>
                </c:pt>
                <c:pt idx="2">
                  <c:v>3 programa </c:v>
                </c:pt>
                <c:pt idx="3">
                  <c:v>4 programa</c:v>
                </c:pt>
                <c:pt idx="4">
                  <c:v>5 programa</c:v>
                </c:pt>
                <c:pt idx="5">
                  <c:v>6 programa</c:v>
                </c:pt>
                <c:pt idx="6">
                  <c:v>7 programa</c:v>
                </c:pt>
                <c:pt idx="7">
                  <c:v>8 programa </c:v>
                </c:pt>
                <c:pt idx="8">
                  <c:v>9 programa </c:v>
                </c:pt>
                <c:pt idx="9">
                  <c:v>10 programa </c:v>
                </c:pt>
              </c:strCache>
            </c:strRef>
          </c:cat>
          <c:val>
            <c:numRef>
              <c:f>'IV skyrius. Programos'!$O$9:$Y$9</c:f>
              <c:numCache>
                <c:formatCode>General</c:formatCode>
                <c:ptCount val="11"/>
                <c:pt idx="0">
                  <c:v>6430.8830000000007</c:v>
                </c:pt>
                <c:pt idx="1">
                  <c:v>19312.551000000003</c:v>
                </c:pt>
                <c:pt idx="2" formatCode="0.000">
                  <c:v>1257.6599999999999</c:v>
                </c:pt>
                <c:pt idx="3">
                  <c:v>2059.85</c:v>
                </c:pt>
                <c:pt idx="4" formatCode="0.000">
                  <c:v>497.47999999999996</c:v>
                </c:pt>
                <c:pt idx="5">
                  <c:v>15032.177</c:v>
                </c:pt>
                <c:pt idx="6" formatCode="0.000">
                  <c:v>2218.4380000000001</c:v>
                </c:pt>
                <c:pt idx="7">
                  <c:v>4689.3920000000007</c:v>
                </c:pt>
                <c:pt idx="8" formatCode="0.000">
                  <c:v>6329.0958725</c:v>
                </c:pt>
                <c:pt idx="9">
                  <c:v>7909.18</c:v>
                </c:pt>
              </c:numCache>
            </c:numRef>
          </c:val>
          <c:extLst>
            <c:ext xmlns:c16="http://schemas.microsoft.com/office/drawing/2014/chart" uri="{C3380CC4-5D6E-409C-BE32-E72D297353CC}">
              <c16:uniqueId val="{00000002-ED28-4732-A391-8FFF9198F157}"/>
            </c:ext>
          </c:extLst>
        </c:ser>
        <c:ser>
          <c:idx val="3"/>
          <c:order val="3"/>
          <c:tx>
            <c:strRef>
              <c:f>'IV skyrius. Programos'!$N$10</c:f>
              <c:strCache>
                <c:ptCount val="1"/>
                <c:pt idx="0">
                  <c:v>2026</c:v>
                </c:pt>
              </c:strCache>
            </c:strRef>
          </c:tx>
          <c:spPr>
            <a:solidFill>
              <a:schemeClr val="accent4"/>
            </a:solidFill>
            <a:ln>
              <a:noFill/>
            </a:ln>
            <a:effectLst/>
          </c:spPr>
          <c:invertIfNegative val="0"/>
          <c:cat>
            <c:strRef>
              <c:f>'IV skyrius. Programos'!$O$6:$Y$6</c:f>
              <c:strCache>
                <c:ptCount val="10"/>
                <c:pt idx="0">
                  <c:v>1 programa </c:v>
                </c:pt>
                <c:pt idx="1">
                  <c:v>2 programa </c:v>
                </c:pt>
                <c:pt idx="2">
                  <c:v>3 programa </c:v>
                </c:pt>
                <c:pt idx="3">
                  <c:v>4 programa</c:v>
                </c:pt>
                <c:pt idx="4">
                  <c:v>5 programa</c:v>
                </c:pt>
                <c:pt idx="5">
                  <c:v>6 programa</c:v>
                </c:pt>
                <c:pt idx="6">
                  <c:v>7 programa</c:v>
                </c:pt>
                <c:pt idx="7">
                  <c:v>8 programa </c:v>
                </c:pt>
                <c:pt idx="8">
                  <c:v>9 programa </c:v>
                </c:pt>
                <c:pt idx="9">
                  <c:v>10 programa </c:v>
                </c:pt>
              </c:strCache>
            </c:strRef>
          </c:cat>
          <c:val>
            <c:numRef>
              <c:f>'IV skyrius. Programos'!$O$10:$Y$10</c:f>
              <c:numCache>
                <c:formatCode>General</c:formatCode>
                <c:ptCount val="11"/>
                <c:pt idx="0">
                  <c:v>6485.933</c:v>
                </c:pt>
                <c:pt idx="1">
                  <c:v>17312.03</c:v>
                </c:pt>
                <c:pt idx="2" formatCode="0.000">
                  <c:v>1257.6599999999999</c:v>
                </c:pt>
                <c:pt idx="3">
                  <c:v>2034.18</c:v>
                </c:pt>
                <c:pt idx="4" formatCode="0.000">
                  <c:v>408.95</c:v>
                </c:pt>
                <c:pt idx="5">
                  <c:v>14323.558000000001</c:v>
                </c:pt>
                <c:pt idx="6" formatCode="0.000">
                  <c:v>1760.5509999999999</c:v>
                </c:pt>
                <c:pt idx="7">
                  <c:v>4440.152</c:v>
                </c:pt>
                <c:pt idx="8" formatCode="0.000">
                  <c:v>7736.0084404999998</c:v>
                </c:pt>
                <c:pt idx="9">
                  <c:v>8065.18</c:v>
                </c:pt>
              </c:numCache>
            </c:numRef>
          </c:val>
          <c:extLst>
            <c:ext xmlns:c16="http://schemas.microsoft.com/office/drawing/2014/chart" uri="{C3380CC4-5D6E-409C-BE32-E72D297353CC}">
              <c16:uniqueId val="{00000003-ED28-4732-A391-8FFF9198F157}"/>
            </c:ext>
          </c:extLst>
        </c:ser>
        <c:dLbls>
          <c:showLegendKey val="0"/>
          <c:showVal val="0"/>
          <c:showCatName val="0"/>
          <c:showSerName val="0"/>
          <c:showPercent val="0"/>
          <c:showBubbleSize val="0"/>
        </c:dLbls>
        <c:gapWidth val="219"/>
        <c:overlap val="-27"/>
        <c:axId val="1197211119"/>
        <c:axId val="839328911"/>
      </c:barChart>
      <c:catAx>
        <c:axId val="11972111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839328911"/>
        <c:crosses val="autoZero"/>
        <c:auto val="1"/>
        <c:lblAlgn val="ctr"/>
        <c:lblOffset val="100"/>
        <c:noMultiLvlLbl val="0"/>
      </c:catAx>
      <c:valAx>
        <c:axId val="8393289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crossAx val="11972111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t-LT"/>
        </a:p>
      </c:txPr>
    </c:legend>
    <c:plotVisOnly val="1"/>
    <c:dispBlanksAs val="gap"/>
    <c:showDLblsOverMax val="0"/>
  </c:chart>
  <c:spPr>
    <a:noFill/>
    <a:ln>
      <a:noFill/>
    </a:ln>
    <a:effectLst/>
  </c:spPr>
  <c:txPr>
    <a:bodyPr/>
    <a:lstStyle/>
    <a:p>
      <a:pPr>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antraštės vietos rezervavimo ženklas"/>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pPr rtl="0"/>
            <a:endParaRPr lang="lt-LT" dirty="0"/>
          </a:p>
        </p:txBody>
      </p:sp>
      <p:sp>
        <p:nvSpPr>
          <p:cNvPr id="3" name="2 datos vietos rezervavimo ženklas"/>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pPr rtl="0"/>
            <a:fld id="{0A11CFEC-E7DC-4371-B1DE-1AE38D44AE0A}" type="datetime1">
              <a:rPr lang="lt-LT" smtClean="0"/>
              <a:t>2024-01-19</a:t>
            </a:fld>
            <a:endParaRPr lang="lt-LT" dirty="0"/>
          </a:p>
        </p:txBody>
      </p:sp>
      <p:sp>
        <p:nvSpPr>
          <p:cNvPr id="4" name="3 poraštės vietos rezervavimo ženklas"/>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pPr rtl="0"/>
            <a:endParaRPr lang="lt-LT" dirty="0"/>
          </a:p>
        </p:txBody>
      </p:sp>
      <p:sp>
        <p:nvSpPr>
          <p:cNvPr id="5" name="4 skaidrės numerio vietos rezervavimo ženklas"/>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pPr rtl="0"/>
            <a:fld id="{CA4CBEF8-5CDE-472B-839B-B8BB0C881006}" type="slidenum">
              <a:rPr lang="lt-LT" smtClean="0"/>
              <a:t>‹#›</a:t>
            </a:fld>
            <a:endParaRPr lang="lt-LT" dirty="0"/>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antraštės vietos rezervavimo ženklas"/>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rtl="0"/>
            <a:endParaRPr lang="lt-LT" noProof="0" dirty="0"/>
          </a:p>
        </p:txBody>
      </p:sp>
      <p:sp>
        <p:nvSpPr>
          <p:cNvPr id="3" name="2 datos vietos rezervavimo ženklas"/>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pPr rtl="0"/>
            <a:fld id="{52AE50EE-1893-4812-8959-C6A5F251449A}" type="datetime1">
              <a:rPr lang="lt-LT" noProof="0" smtClean="0"/>
              <a:t>2024-01-19</a:t>
            </a:fld>
            <a:endParaRPr lang="lt-LT" noProof="0" dirty="0"/>
          </a:p>
        </p:txBody>
      </p:sp>
      <p:sp>
        <p:nvSpPr>
          <p:cNvPr id="4" name="3 skaidrės vaizdo vietos rezervavimo ženklas"/>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40" tIns="45720" rIns="91440" bIns="45720" rtlCol="0" anchor="ctr"/>
          <a:lstStyle/>
          <a:p>
            <a:pPr rtl="0"/>
            <a:endParaRPr lang="lt-LT" noProof="0" dirty="0"/>
          </a:p>
        </p:txBody>
      </p:sp>
      <p:sp>
        <p:nvSpPr>
          <p:cNvPr id="5" name="4 pastabų vietos rezervavimo ženklas"/>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rtl="0"/>
            <a:r>
              <a:rPr lang="lt-LT" noProof="0" dirty="0"/>
              <a:t>Spustelėkite, jei norite redaguoti ruošinio teksto stilius</a:t>
            </a:r>
          </a:p>
          <a:p>
            <a:pPr lvl="1" rtl="0"/>
            <a:r>
              <a:rPr lang="lt-LT" noProof="0" dirty="0"/>
              <a:t>Antras lygis</a:t>
            </a:r>
          </a:p>
          <a:p>
            <a:pPr lvl="2" rtl="0"/>
            <a:r>
              <a:rPr lang="lt-LT" noProof="0" dirty="0"/>
              <a:t>Trečias lygis</a:t>
            </a:r>
          </a:p>
          <a:p>
            <a:pPr lvl="3" rtl="0"/>
            <a:r>
              <a:rPr lang="lt-LT" noProof="0" dirty="0"/>
              <a:t>Ketvirtas lygis</a:t>
            </a:r>
          </a:p>
          <a:p>
            <a:pPr lvl="4" rtl="0"/>
            <a:r>
              <a:rPr lang="lt-LT" noProof="0" dirty="0"/>
              <a:t>Penktas lygis</a:t>
            </a:r>
          </a:p>
        </p:txBody>
      </p:sp>
      <p:sp>
        <p:nvSpPr>
          <p:cNvPr id="6" name="5 poraštės vietos rezervavimo ženklas"/>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pPr rtl="0"/>
            <a:endParaRPr lang="lt-LT" noProof="0" dirty="0"/>
          </a:p>
        </p:txBody>
      </p:sp>
      <p:sp>
        <p:nvSpPr>
          <p:cNvPr id="7" name="6 skaidrės numerio vietos rezervavimo ženklas"/>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pPr rtl="0"/>
            <a:fld id="{6BB98AFB-CB0D-4DFE-87B9-B4B0D0DE73CD}" type="slidenum">
              <a:rPr lang="lt-LT" noProof="0" smtClean="0"/>
              <a:t>‹#›</a:t>
            </a:fld>
            <a:endParaRPr lang="lt-LT" noProof="0" dirty="0"/>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kaidrės vaizdo vietos rezervavimo ženklas"/>
          <p:cNvSpPr>
            <a:spLocks noGrp="1" noRot="1" noChangeAspect="1"/>
          </p:cNvSpPr>
          <p:nvPr>
            <p:ph type="sldImg"/>
          </p:nvPr>
        </p:nvSpPr>
        <p:spPr/>
      </p:sp>
      <p:sp>
        <p:nvSpPr>
          <p:cNvPr id="3" name="2 pastabų vietos rezervavimo ženklas"/>
          <p:cNvSpPr>
            <a:spLocks noGrp="1"/>
          </p:cNvSpPr>
          <p:nvPr>
            <p:ph type="body" idx="1"/>
          </p:nvPr>
        </p:nvSpPr>
        <p:spPr/>
        <p:txBody>
          <a:bodyPr rtlCol="0"/>
          <a:lstStyle/>
          <a:p>
            <a:pPr rtl="0"/>
            <a:endParaRPr lang="lt-LT" dirty="0"/>
          </a:p>
        </p:txBody>
      </p:sp>
      <p:sp>
        <p:nvSpPr>
          <p:cNvPr id="4" name="3 skaidrės numerio vietos rezervavimo ženklas"/>
          <p:cNvSpPr>
            <a:spLocks noGrp="1"/>
          </p:cNvSpPr>
          <p:nvPr>
            <p:ph type="sldNum" sz="quarter" idx="10"/>
          </p:nvPr>
        </p:nvSpPr>
        <p:spPr/>
        <p:txBody>
          <a:bodyPr rtlCol="0"/>
          <a:lstStyle/>
          <a:p>
            <a:pPr rtl="0"/>
            <a:fld id="{6BB98AFB-CB0D-4DFE-87B9-B4B0D0DE73CD}" type="slidenum">
              <a:rPr lang="lt-LT" smtClean="0"/>
              <a:t>1</a:t>
            </a:fld>
            <a:endParaRPr lang="lt-LT" dirty="0"/>
          </a:p>
        </p:txBody>
      </p:sp>
    </p:spTree>
    <p:extLst>
      <p:ext uri="{BB962C8B-B14F-4D97-AF65-F5344CB8AC3E}">
        <p14:creationId xmlns:p14="http://schemas.microsoft.com/office/powerpoint/2010/main" val="2864014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rtl="0"/>
            <a:fld id="{6BB98AFB-CB0D-4DFE-87B9-B4B0D0DE73CD}" type="slidenum">
              <a:rPr lang="lt-LT" smtClean="0"/>
              <a:t>2</a:t>
            </a:fld>
            <a:endParaRPr lang="lt-LT" dirty="0"/>
          </a:p>
        </p:txBody>
      </p:sp>
    </p:spTree>
    <p:extLst>
      <p:ext uri="{BB962C8B-B14F-4D97-AF65-F5344CB8AC3E}">
        <p14:creationId xmlns:p14="http://schemas.microsoft.com/office/powerpoint/2010/main" val="728708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6BB98AFB-CB0D-4DFE-87B9-B4B0D0DE73CD}" type="slidenum">
              <a:rPr lang="lt-LT" noProof="0" smtClean="0"/>
              <a:t>3</a:t>
            </a:fld>
            <a:endParaRPr lang="lt-LT" noProof="0" dirty="0"/>
          </a:p>
        </p:txBody>
      </p:sp>
    </p:spTree>
    <p:extLst>
      <p:ext uri="{BB962C8B-B14F-4D97-AF65-F5344CB8AC3E}">
        <p14:creationId xmlns:p14="http://schemas.microsoft.com/office/powerpoint/2010/main" val="3575302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3537066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862915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348479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35575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4214711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591157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3516560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18117421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907364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075154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22267614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157862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106143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a:p>
        </p:txBody>
      </p:sp>
      <p:sp>
        <p:nvSpPr>
          <p:cNvPr id="4" name="Skaidrės numerio vietos rezervavimo ženklas 3"/>
          <p:cNvSpPr>
            <a:spLocks noGrp="1"/>
          </p:cNvSpPr>
          <p:nvPr>
            <p:ph type="sldNum" sz="quarter" idx="5"/>
          </p:nvPr>
        </p:nvSpPr>
        <p:spPr/>
        <p:txBody>
          <a:bodyPr/>
          <a:lstStyle/>
          <a:p>
            <a:pPr rtl="0"/>
            <a:fld id="{6BB98AFB-CB0D-4DFE-87B9-B4B0D0DE73CD}" type="slidenum">
              <a:rPr lang="lt-LT" noProof="0" smtClean="0"/>
              <a:t>18</a:t>
            </a:fld>
            <a:endParaRPr lang="lt-LT" noProof="0" dirty="0"/>
          </a:p>
        </p:txBody>
      </p:sp>
    </p:spTree>
    <p:extLst>
      <p:ext uri="{BB962C8B-B14F-4D97-AF65-F5344CB8AC3E}">
        <p14:creationId xmlns:p14="http://schemas.microsoft.com/office/powerpoint/2010/main" val="20923090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5"/>
          </p:nvPr>
        </p:nvSpPr>
        <p:spPr/>
        <p:txBody>
          <a:bodyPr/>
          <a:lstStyle/>
          <a:p>
            <a:pPr>
              <a:defRPr/>
            </a:pPr>
            <a:fld id="{27C4741E-7655-4B64-A8AB-27874876EF29}" type="slidenum">
              <a:rPr lang="lt-LT" smtClean="0"/>
              <a:pPr>
                <a:defRPr/>
              </a:pPr>
              <a:t>19</a:t>
            </a:fld>
            <a:endParaRPr lang="lt-LT"/>
          </a:p>
        </p:txBody>
      </p:sp>
    </p:spTree>
    <p:extLst>
      <p:ext uri="{BB962C8B-B14F-4D97-AF65-F5344CB8AC3E}">
        <p14:creationId xmlns:p14="http://schemas.microsoft.com/office/powerpoint/2010/main" val="2914214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37195079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BB98AFB-CB0D-4DFE-87B9-B4B0D0DE73CD}" type="slidenum">
              <a:rPr kumimoji="0" lang="lt-LT" sz="1200" b="0" i="0" u="none" strike="noStrike" kern="1200" cap="none" spc="0" normalizeH="0" baseline="0" noProof="0" smtClean="0">
                <a:ln>
                  <a:noFill/>
                </a:ln>
                <a:solidFill>
                  <a:prstClr val="black"/>
                </a:solidFill>
                <a:effectLst/>
                <a:uLnTx/>
                <a:uFillTx/>
                <a:latin typeface="Palatino Linotype" panose="020405020505050303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lt-LT" sz="1200" b="0" i="0" u="none" strike="noStrike" kern="1200" cap="none" spc="0" normalizeH="0" baseline="0" noProof="0" dirty="0">
              <a:ln>
                <a:noFill/>
              </a:ln>
              <a:solidFill>
                <a:prstClr val="black"/>
              </a:solidFill>
              <a:effectLst/>
              <a:uLnTx/>
              <a:uFillTx/>
              <a:latin typeface="Palatino Linotype" panose="02040502050505030304"/>
              <a:ea typeface="+mn-ea"/>
              <a:cs typeface="+mn-cs"/>
            </a:endParaRPr>
          </a:p>
        </p:txBody>
      </p:sp>
    </p:spTree>
    <p:extLst>
      <p:ext uri="{BB962C8B-B14F-4D97-AF65-F5344CB8AC3E}">
        <p14:creationId xmlns:p14="http://schemas.microsoft.com/office/powerpoint/2010/main" val="1387411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spTree>
      <p:nvGrpSpPr>
        <p:cNvPr id="1" name=""/>
        <p:cNvGrpSpPr/>
        <p:nvPr/>
      </p:nvGrpSpPr>
      <p:grpSpPr>
        <a:xfrm>
          <a:off x="0" y="0"/>
          <a:ext cx="0" cy="0"/>
          <a:chOff x="0" y="0"/>
          <a:chExt cx="0" cy="0"/>
        </a:xfrm>
      </p:grpSpPr>
      <p:sp>
        <p:nvSpPr>
          <p:cNvPr id="2" name="Title 1"/>
          <p:cNvSpPr>
            <a:spLocks noGrp="1"/>
          </p:cNvSpPr>
          <p:nvPr>
            <p:ph type="ctrTitle"/>
          </p:nvPr>
        </p:nvSpPr>
        <p:spPr>
          <a:xfrm>
            <a:off x="684034" y="685800"/>
            <a:ext cx="7998916" cy="2971801"/>
          </a:xfrm>
        </p:spPr>
        <p:txBody>
          <a:bodyPr anchor="b">
            <a:normAutofit/>
          </a:bodyPr>
          <a:lstStyle>
            <a:lvl1pPr algn="l">
              <a:defRPr sz="4799">
                <a:effectLst/>
              </a:defRPr>
            </a:lvl1pPr>
          </a:lstStyle>
          <a:p>
            <a:r>
              <a:rPr lang="lt-LT"/>
              <a:t>Spustelėję redaguokite stilių</a:t>
            </a:r>
            <a:endParaRPr lang="en-US" dirty="0"/>
          </a:p>
        </p:txBody>
      </p:sp>
      <p:sp>
        <p:nvSpPr>
          <p:cNvPr id="3" name="Subtitle 2"/>
          <p:cNvSpPr>
            <a:spLocks noGrp="1"/>
          </p:cNvSpPr>
          <p:nvPr>
            <p:ph type="subTitle" idx="1"/>
          </p:nvPr>
        </p:nvSpPr>
        <p:spPr>
          <a:xfrm>
            <a:off x="684034" y="3843868"/>
            <a:ext cx="6399133" cy="1947333"/>
          </a:xfrm>
        </p:spPr>
        <p:txBody>
          <a:bodyPr anchor="t">
            <a:normAutofit/>
          </a:bodyPr>
          <a:lstStyle>
            <a:lvl1pPr marL="0" indent="0" algn="l">
              <a:buNone/>
              <a:defRPr sz="2099">
                <a:solidFill>
                  <a:schemeClr val="bg2">
                    <a:lumMod val="75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lt-LT"/>
              <a:t>Spustelėkite norėdami redaguoti šablono paantraštės stilių</a:t>
            </a:r>
            <a:endParaRPr lang="en-US" dirty="0"/>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cxnSp>
        <p:nvCxnSpPr>
          <p:cNvPr id="16" name="Straight Connector 15"/>
          <p:cNvCxnSpPr/>
          <p:nvPr/>
        </p:nvCxnSpPr>
        <p:spPr>
          <a:xfrm flipH="1">
            <a:off x="8225869" y="8467"/>
            <a:ext cx="3809008"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6580" y="91546"/>
            <a:ext cx="607907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3941" y="228600"/>
            <a:ext cx="495171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3927" y="32279"/>
            <a:ext cx="4851725"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3383" y="609602"/>
            <a:ext cx="4342268"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122907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Content Placeholder 2"/>
          <p:cNvSpPr>
            <a:spLocks noGrp="1"/>
          </p:cNvSpPr>
          <p:nvPr>
            <p:ph idx="1"/>
          </p:nvPr>
        </p:nvSpPr>
        <p:spPr/>
        <p:txBody>
          <a:bodyPr anchor="ct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rtl="0"/>
            <a:fld id="{54CCD916-BE97-4EBA-8F4E-A49B7C73392A}"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t>‹#›</a:t>
            </a:fld>
            <a:endParaRPr lang="lt-LT" noProof="0" dirty="0"/>
          </a:p>
        </p:txBody>
      </p:sp>
    </p:spTree>
    <p:extLst>
      <p:ext uri="{BB962C8B-B14F-4D97-AF65-F5344CB8AC3E}">
        <p14:creationId xmlns:p14="http://schemas.microsoft.com/office/powerpoint/2010/main" val="1737636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84034" y="2006600"/>
            <a:ext cx="8532178" cy="2281600"/>
          </a:xfrm>
        </p:spPr>
        <p:txBody>
          <a:bodyPr anchor="b">
            <a:normAutofit/>
          </a:bodyPr>
          <a:lstStyle>
            <a:lvl1pPr algn="l">
              <a:defRPr sz="3599" b="0" cap="all"/>
            </a:lvl1pPr>
          </a:lstStyle>
          <a:p>
            <a:r>
              <a:rPr lang="lt-LT"/>
              <a:t>Spustelėję redaguokite stilių</a:t>
            </a:r>
            <a:endParaRPr lang="en-US" dirty="0"/>
          </a:p>
        </p:txBody>
      </p:sp>
      <p:sp>
        <p:nvSpPr>
          <p:cNvPr id="3" name="Text Placeholder 2"/>
          <p:cNvSpPr>
            <a:spLocks noGrp="1"/>
          </p:cNvSpPr>
          <p:nvPr>
            <p:ph type="body" idx="1"/>
          </p:nvPr>
        </p:nvSpPr>
        <p:spPr>
          <a:xfrm>
            <a:off x="684035" y="4495800"/>
            <a:ext cx="8532178" cy="1498600"/>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C116A4D6-1F77-425F-9896-993B2C860E5E}"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t>‹#›</a:t>
            </a:fld>
            <a:endParaRPr lang="lt-LT" noProof="0" dirty="0"/>
          </a:p>
        </p:txBody>
      </p:sp>
    </p:spTree>
    <p:extLst>
      <p:ext uri="{BB962C8B-B14F-4D97-AF65-F5344CB8AC3E}">
        <p14:creationId xmlns:p14="http://schemas.microsoft.com/office/powerpoint/2010/main" val="273614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Content Placeholder 2"/>
          <p:cNvSpPr>
            <a:spLocks noGrp="1"/>
          </p:cNvSpPr>
          <p:nvPr>
            <p:ph sz="half" idx="1"/>
          </p:nvPr>
        </p:nvSpPr>
        <p:spPr>
          <a:xfrm>
            <a:off x="684033" y="685801"/>
            <a:ext cx="4936369" cy="3615267"/>
          </a:xfrm>
        </p:spPr>
        <p:txBody>
          <a:bodyP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Content Placeholder 3"/>
          <p:cNvSpPr>
            <a:spLocks noGrp="1"/>
          </p:cNvSpPr>
          <p:nvPr>
            <p:ph sz="half" idx="2"/>
          </p:nvPr>
        </p:nvSpPr>
        <p:spPr>
          <a:xfrm>
            <a:off x="5806621" y="685801"/>
            <a:ext cx="4933194" cy="3615266"/>
          </a:xfrm>
        </p:spPr>
        <p:txBody>
          <a:bodyP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Date Placeholder 4"/>
          <p:cNvSpPr>
            <a:spLocks noGrp="1"/>
          </p:cNvSpPr>
          <p:nvPr>
            <p:ph type="dt" sz="half" idx="10"/>
          </p:nvPr>
        </p:nvSpPr>
        <p:spPr/>
        <p:txBody>
          <a:bodyPr/>
          <a:lstStyle/>
          <a:p>
            <a:pPr rtl="0"/>
            <a:fld id="{69BB50B3-7344-45E1-98C5-33D2C21888E0}" type="datetime1">
              <a:rPr lang="lt-LT" noProof="0" smtClean="0"/>
              <a:t>2024-01-19</a:t>
            </a:fld>
            <a:endParaRPr lang="lt-LT" noProof="0" dirty="0"/>
          </a:p>
        </p:txBody>
      </p:sp>
      <p:sp>
        <p:nvSpPr>
          <p:cNvPr id="6" name="Footer Placeholder 5"/>
          <p:cNvSpPr>
            <a:spLocks noGrp="1"/>
          </p:cNvSpPr>
          <p:nvPr>
            <p:ph type="ftr" sz="quarter" idx="11"/>
          </p:nvPr>
        </p:nvSpPr>
        <p:spPr/>
        <p:txBody>
          <a:bodyPr/>
          <a:lstStyle/>
          <a:p>
            <a:pPr rtl="0"/>
            <a:r>
              <a:rPr lang="lt-LT" noProof="0"/>
              <a:t>Įtraukti poraštę</a:t>
            </a:r>
            <a:endParaRPr lang="lt-LT" noProof="0" dirty="0"/>
          </a:p>
        </p:txBody>
      </p:sp>
      <p:sp>
        <p:nvSpPr>
          <p:cNvPr id="7" name="Slide Number Placeholder 6"/>
          <p:cNvSpPr>
            <a:spLocks noGrp="1"/>
          </p:cNvSpPr>
          <p:nvPr>
            <p:ph type="sldNum" sz="quarter" idx="12"/>
          </p:nvPr>
        </p:nvSpPr>
        <p:spPr/>
        <p:txBody>
          <a:bodyPr/>
          <a:lstStyle/>
          <a:p>
            <a:pPr rtl="0"/>
            <a:fld id="{AAEAE4A8-A6E5-453E-B946-FB774B73F48C}" type="slidenum">
              <a:rPr lang="lt-LT" noProof="0" smtClean="0"/>
              <a:t>‹#›</a:t>
            </a:fld>
            <a:endParaRPr lang="lt-LT" noProof="0" dirty="0"/>
          </a:p>
        </p:txBody>
      </p:sp>
    </p:spTree>
    <p:extLst>
      <p:ext uri="{BB962C8B-B14F-4D97-AF65-F5344CB8AC3E}">
        <p14:creationId xmlns:p14="http://schemas.microsoft.com/office/powerpoint/2010/main" val="4075173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lt-LT"/>
              <a:t>Spustelėję redaguokite stilių</a:t>
            </a:r>
            <a:endParaRPr lang="en-US" dirty="0"/>
          </a:p>
        </p:txBody>
      </p:sp>
      <p:sp>
        <p:nvSpPr>
          <p:cNvPr id="3" name="Text Placeholder 2"/>
          <p:cNvSpPr>
            <a:spLocks noGrp="1"/>
          </p:cNvSpPr>
          <p:nvPr>
            <p:ph type="body" idx="1"/>
          </p:nvPr>
        </p:nvSpPr>
        <p:spPr>
          <a:xfrm>
            <a:off x="971827" y="685800"/>
            <a:ext cx="4648576"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lt-LT"/>
              <a:t>Spustelėkite, kad galėtumėte redaguoti šablono teksto stilius</a:t>
            </a:r>
          </a:p>
        </p:txBody>
      </p:sp>
      <p:sp>
        <p:nvSpPr>
          <p:cNvPr id="4" name="Content Placeholder 3"/>
          <p:cNvSpPr>
            <a:spLocks noGrp="1"/>
          </p:cNvSpPr>
          <p:nvPr>
            <p:ph sz="half" idx="2"/>
          </p:nvPr>
        </p:nvSpPr>
        <p:spPr>
          <a:xfrm>
            <a:off x="684033" y="1270529"/>
            <a:ext cx="4936369" cy="3030538"/>
          </a:xfrm>
        </p:spPr>
        <p:txBody>
          <a:bodyPr anchor="t">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Text Placeholder 4"/>
          <p:cNvSpPr>
            <a:spLocks noGrp="1"/>
          </p:cNvSpPr>
          <p:nvPr>
            <p:ph type="body" sz="quarter" idx="3"/>
          </p:nvPr>
        </p:nvSpPr>
        <p:spPr>
          <a:xfrm>
            <a:off x="6077483" y="685800"/>
            <a:ext cx="4663919" cy="576262"/>
          </a:xfrm>
        </p:spPr>
        <p:txBody>
          <a:bodyPr anchor="b">
            <a:no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lt-LT"/>
              <a:t>Spustelėkite, kad galėtumėte redaguoti šablono teksto stilius</a:t>
            </a:r>
          </a:p>
        </p:txBody>
      </p:sp>
      <p:sp>
        <p:nvSpPr>
          <p:cNvPr id="6" name="Content Placeholder 5"/>
          <p:cNvSpPr>
            <a:spLocks noGrp="1"/>
          </p:cNvSpPr>
          <p:nvPr>
            <p:ph sz="quarter" idx="4"/>
          </p:nvPr>
        </p:nvSpPr>
        <p:spPr>
          <a:xfrm>
            <a:off x="5805033" y="1262062"/>
            <a:ext cx="4927904" cy="3030538"/>
          </a:xfrm>
        </p:spPr>
        <p:txBody>
          <a:bodyPr anchor="t">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6"/>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8" name="Footer Placeholder 7"/>
          <p:cNvSpPr>
            <a:spLocks noGrp="1"/>
          </p:cNvSpPr>
          <p:nvPr>
            <p:ph type="ftr" sz="quarter" idx="11"/>
          </p:nvPr>
        </p:nvSpPr>
        <p:spPr/>
        <p:txBody>
          <a:bodyPr/>
          <a:lstStyle/>
          <a:p>
            <a:pPr rtl="0"/>
            <a:r>
              <a:rPr lang="lt-LT" noProof="0"/>
              <a:t>Įtraukti poraštę</a:t>
            </a:r>
            <a:endParaRPr lang="lt-LT" noProof="0" dirty="0"/>
          </a:p>
        </p:txBody>
      </p:sp>
      <p:sp>
        <p:nvSpPr>
          <p:cNvPr id="9" name="Slide Number Placeholder 8"/>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345961573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3" name="Date Placeholder 2"/>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4" name="Footer Placeholder 3"/>
          <p:cNvSpPr>
            <a:spLocks noGrp="1"/>
          </p:cNvSpPr>
          <p:nvPr>
            <p:ph type="ftr" sz="quarter" idx="11"/>
          </p:nvPr>
        </p:nvSpPr>
        <p:spPr/>
        <p:txBody>
          <a:bodyPr/>
          <a:lstStyle/>
          <a:p>
            <a:pPr rtl="0"/>
            <a:r>
              <a:rPr lang="lt-LT" noProof="0"/>
              <a:t>Įtraukti poraštę</a:t>
            </a:r>
            <a:endParaRPr lang="lt-LT" noProof="0" dirty="0"/>
          </a:p>
        </p:txBody>
      </p:sp>
      <p:sp>
        <p:nvSpPr>
          <p:cNvPr id="5" name="Slide Number Placeholder 4"/>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231773966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3" name="Footer Placeholder 2"/>
          <p:cNvSpPr>
            <a:spLocks noGrp="1"/>
          </p:cNvSpPr>
          <p:nvPr>
            <p:ph type="ftr" sz="quarter" idx="11"/>
          </p:nvPr>
        </p:nvSpPr>
        <p:spPr/>
        <p:txBody>
          <a:bodyPr/>
          <a:lstStyle/>
          <a:p>
            <a:pPr rtl="0"/>
            <a:r>
              <a:rPr lang="lt-LT" noProof="0"/>
              <a:t>Įtraukti poraštę</a:t>
            </a:r>
            <a:endParaRPr lang="lt-LT" noProof="0" dirty="0"/>
          </a:p>
        </p:txBody>
      </p:sp>
      <p:sp>
        <p:nvSpPr>
          <p:cNvPr id="4" name="Slide Number Placeholder 3"/>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29574770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7083167" y="685800"/>
            <a:ext cx="3656648" cy="1371600"/>
          </a:xfrm>
        </p:spPr>
        <p:txBody>
          <a:bodyPr anchor="b">
            <a:normAutofit/>
          </a:bodyPr>
          <a:lstStyle>
            <a:lvl1pPr algn="l">
              <a:defRPr sz="2399" b="0"/>
            </a:lvl1pPr>
          </a:lstStyle>
          <a:p>
            <a:r>
              <a:rPr lang="lt-LT"/>
              <a:t>Spustelėję redaguokite stilių</a:t>
            </a:r>
            <a:endParaRPr lang="en-US" dirty="0"/>
          </a:p>
        </p:txBody>
      </p:sp>
      <p:sp>
        <p:nvSpPr>
          <p:cNvPr id="3" name="Content Placeholder 2"/>
          <p:cNvSpPr>
            <a:spLocks noGrp="1"/>
          </p:cNvSpPr>
          <p:nvPr>
            <p:ph idx="1"/>
          </p:nvPr>
        </p:nvSpPr>
        <p:spPr>
          <a:xfrm>
            <a:off x="684034" y="685800"/>
            <a:ext cx="5942053" cy="5308600"/>
          </a:xfrm>
        </p:spPr>
        <p:txBody>
          <a:bodyPr anchor="ct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Text Placeholder 3"/>
          <p:cNvSpPr>
            <a:spLocks noGrp="1"/>
          </p:cNvSpPr>
          <p:nvPr>
            <p:ph type="body" sz="half" idx="2"/>
          </p:nvPr>
        </p:nvSpPr>
        <p:spPr>
          <a:xfrm>
            <a:off x="7083167" y="2209800"/>
            <a:ext cx="3656648" cy="2091267"/>
          </a:xfrm>
        </p:spPr>
        <p:txBody>
          <a:bodyPr anchor="t">
            <a:normAutofit/>
          </a:bodyPr>
          <a:lstStyle>
            <a:lvl1pPr marL="0" indent="0">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6" name="Footer Placeholder 5"/>
          <p:cNvSpPr>
            <a:spLocks noGrp="1"/>
          </p:cNvSpPr>
          <p:nvPr>
            <p:ph type="ftr" sz="quarter" idx="11"/>
          </p:nvPr>
        </p:nvSpPr>
        <p:spPr/>
        <p:txBody>
          <a:bodyPr/>
          <a:lstStyle/>
          <a:p>
            <a:pPr rtl="0"/>
            <a:r>
              <a:rPr lang="lt-LT" noProof="0"/>
              <a:t>Įtraukti poraštę</a:t>
            </a:r>
            <a:endParaRPr lang="lt-LT" noProof="0" dirty="0"/>
          </a:p>
        </p:txBody>
      </p:sp>
      <p:sp>
        <p:nvSpPr>
          <p:cNvPr id="7" name="Slide Number Placeholder 6"/>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353340026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4721582" y="1447800"/>
            <a:ext cx="6018232" cy="1143000"/>
          </a:xfrm>
        </p:spPr>
        <p:txBody>
          <a:bodyPr anchor="b">
            <a:normAutofit/>
          </a:bodyPr>
          <a:lstStyle>
            <a:lvl1pPr algn="l">
              <a:defRPr sz="2799" b="0"/>
            </a:lvl1pPr>
          </a:lstStyle>
          <a:p>
            <a:r>
              <a:rPr lang="lt-LT"/>
              <a:t>Spustelėję redaguokite stilių</a:t>
            </a:r>
            <a:endParaRPr lang="en-US" dirty="0"/>
          </a:p>
        </p:txBody>
      </p:sp>
      <p:sp>
        <p:nvSpPr>
          <p:cNvPr id="14" name="Picture Placeholder 2"/>
          <p:cNvSpPr>
            <a:spLocks noGrp="1" noChangeAspect="1"/>
          </p:cNvSpPr>
          <p:nvPr>
            <p:ph type="pic" idx="1"/>
          </p:nvPr>
        </p:nvSpPr>
        <p:spPr>
          <a:xfrm>
            <a:off x="988754" y="914400"/>
            <a:ext cx="3280120"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lt-LT"/>
              <a:t>Spustelėkite piktogramą norėdami įtraukti paveikslėlį</a:t>
            </a:r>
            <a:endParaRPr lang="en-US" dirty="0"/>
          </a:p>
        </p:txBody>
      </p:sp>
      <p:sp>
        <p:nvSpPr>
          <p:cNvPr id="4" name="Text Placeholder 3"/>
          <p:cNvSpPr>
            <a:spLocks noGrp="1"/>
          </p:cNvSpPr>
          <p:nvPr>
            <p:ph type="body" sz="half" idx="2"/>
          </p:nvPr>
        </p:nvSpPr>
        <p:spPr>
          <a:xfrm>
            <a:off x="4721582" y="2777067"/>
            <a:ext cx="6019820" cy="2048933"/>
          </a:xfrm>
        </p:spPr>
        <p:txBody>
          <a:bodyPr anchor="t">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lt-LT"/>
              <a:t>Spustelėkite, kad galėtumėte redaguoti šablono teksto stilius</a:t>
            </a:r>
          </a:p>
        </p:txBody>
      </p:sp>
      <p:sp>
        <p:nvSpPr>
          <p:cNvPr id="5" name="Date Placeholder 4"/>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6" name="Footer Placeholder 5"/>
          <p:cNvSpPr>
            <a:spLocks noGrp="1"/>
          </p:cNvSpPr>
          <p:nvPr>
            <p:ph type="ftr" sz="quarter" idx="11"/>
          </p:nvPr>
        </p:nvSpPr>
        <p:spPr/>
        <p:txBody>
          <a:bodyPr/>
          <a:lstStyle/>
          <a:p>
            <a:pPr rtl="0"/>
            <a:r>
              <a:rPr lang="lt-LT" noProof="0"/>
              <a:t>Įtraukti poraštę</a:t>
            </a:r>
            <a:endParaRPr lang="lt-LT" noProof="0" dirty="0"/>
          </a:p>
        </p:txBody>
      </p:sp>
      <p:sp>
        <p:nvSpPr>
          <p:cNvPr id="7" name="Slide Number Placeholder 6"/>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300294341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nė nuotrauka su antraš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redaguokite stilių</a:t>
            </a:r>
            <a:endParaRPr lang="en-US" dirty="0"/>
          </a:p>
        </p:txBody>
      </p:sp>
      <p:sp>
        <p:nvSpPr>
          <p:cNvPr id="17" name="Picture Placeholder 2"/>
          <p:cNvSpPr>
            <a:spLocks noGrp="1" noChangeAspect="1"/>
          </p:cNvSpPr>
          <p:nvPr>
            <p:ph type="pic" idx="13"/>
          </p:nvPr>
        </p:nvSpPr>
        <p:spPr>
          <a:xfrm>
            <a:off x="685621" y="533400"/>
            <a:ext cx="10815995"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lt-LT"/>
              <a:t>Spustelėkite piktogramą norėdami įtraukti paveikslėlį</a:t>
            </a:r>
            <a:endParaRPr lang="en-US" dirty="0"/>
          </a:p>
        </p:txBody>
      </p:sp>
      <p:sp>
        <p:nvSpPr>
          <p:cNvPr id="16" name="Text Placeholder 9"/>
          <p:cNvSpPr>
            <a:spLocks noGrp="1"/>
          </p:cNvSpPr>
          <p:nvPr>
            <p:ph type="body" sz="quarter" idx="14"/>
          </p:nvPr>
        </p:nvSpPr>
        <p:spPr>
          <a:xfrm>
            <a:off x="914164" y="3843867"/>
            <a:ext cx="8302047" cy="457200"/>
          </a:xfrm>
        </p:spPr>
        <p:txBody>
          <a:bodyPr anchor="t">
            <a:normAutofit/>
          </a:bodyPr>
          <a:lstStyle>
            <a:lvl1pPr marL="0" indent="0">
              <a:buFontTx/>
              <a:buNone/>
              <a:defRPr sz="1600"/>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lt-LT"/>
              <a:t>Spustelėkite, kad galėtumėte redaguoti šablono teksto stilius</a:t>
            </a:r>
          </a:p>
        </p:txBody>
      </p:sp>
      <p:sp>
        <p:nvSpPr>
          <p:cNvPr id="3" name="Date Placeholder 2"/>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4" name="Footer Placeholder 3"/>
          <p:cNvSpPr>
            <a:spLocks noGrp="1"/>
          </p:cNvSpPr>
          <p:nvPr>
            <p:ph type="ftr" sz="quarter" idx="11"/>
          </p:nvPr>
        </p:nvSpPr>
        <p:spPr/>
        <p:txBody>
          <a:bodyPr/>
          <a:lstStyle/>
          <a:p>
            <a:pPr rtl="0"/>
            <a:r>
              <a:rPr lang="lt-LT" noProof="0"/>
              <a:t>Įtraukti poraštę</a:t>
            </a:r>
            <a:endParaRPr lang="lt-LT" noProof="0" dirty="0"/>
          </a:p>
        </p:txBody>
      </p:sp>
      <p:sp>
        <p:nvSpPr>
          <p:cNvPr id="5" name="Slide Number Placeholder 4"/>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257729790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avadinima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anchor="ctr">
            <a:normAutofit/>
          </a:bodyPr>
          <a:lstStyle>
            <a:lvl1pPr algn="l">
              <a:defRPr sz="3199" b="0" cap="all"/>
            </a:lvl1pPr>
          </a:lstStyle>
          <a:p>
            <a:r>
              <a:rPr lang="lt-LT"/>
              <a:t>Spustelėję redaguokite stilių</a:t>
            </a:r>
            <a:endParaRPr lang="en-US" dirty="0"/>
          </a:p>
        </p:txBody>
      </p:sp>
      <p:sp>
        <p:nvSpPr>
          <p:cNvPr id="3" name="Text Placeholder 2"/>
          <p:cNvSpPr>
            <a:spLocks noGrp="1"/>
          </p:cNvSpPr>
          <p:nvPr>
            <p:ph type="body" idx="1"/>
          </p:nvPr>
        </p:nvSpPr>
        <p:spPr>
          <a:xfrm>
            <a:off x="684034" y="4114800"/>
            <a:ext cx="8533765" cy="1879600"/>
          </a:xfrm>
        </p:spPr>
        <p:txBody>
          <a:bodyPr anchor="ctr">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91223035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asiūlymas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1141114" y="685800"/>
            <a:ext cx="9141620" cy="2743200"/>
          </a:xfrm>
        </p:spPr>
        <p:txBody>
          <a:bodyPr anchor="ctr">
            <a:normAutofit/>
          </a:bodyPr>
          <a:lstStyle>
            <a:lvl1pPr algn="l">
              <a:defRPr sz="3199" b="0" cap="all">
                <a:solidFill>
                  <a:schemeClr val="tx1"/>
                </a:solidFill>
              </a:defRPr>
            </a:lvl1pPr>
          </a:lstStyle>
          <a:p>
            <a:r>
              <a:rPr lang="lt-LT"/>
              <a:t>Spustelėję redaguokite stilių</a:t>
            </a:r>
            <a:endParaRPr lang="en-US" dirty="0"/>
          </a:p>
        </p:txBody>
      </p:sp>
      <p:sp>
        <p:nvSpPr>
          <p:cNvPr id="10" name="Text Placeholder 9"/>
          <p:cNvSpPr>
            <a:spLocks noGrp="1"/>
          </p:cNvSpPr>
          <p:nvPr>
            <p:ph type="body" sz="quarter" idx="13"/>
          </p:nvPr>
        </p:nvSpPr>
        <p:spPr>
          <a:xfrm>
            <a:off x="1445835" y="3429000"/>
            <a:ext cx="8532178" cy="381000"/>
          </a:xfrm>
        </p:spPr>
        <p:txBody>
          <a:bodyPr anchor="ctr"/>
          <a:lstStyle>
            <a:lvl1pPr marL="0" indent="0">
              <a:buFontTx/>
              <a:buNone/>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lt-LT"/>
              <a:t>Spustelėkite, kad galėtumėte redaguoti šablono teksto stilius</a:t>
            </a:r>
          </a:p>
        </p:txBody>
      </p:sp>
      <p:sp>
        <p:nvSpPr>
          <p:cNvPr id="3" name="Text Placeholder 2"/>
          <p:cNvSpPr>
            <a:spLocks noGrp="1"/>
          </p:cNvSpPr>
          <p:nvPr>
            <p:ph type="body" idx="1"/>
          </p:nvPr>
        </p:nvSpPr>
        <p:spPr>
          <a:xfrm>
            <a:off x="684035" y="4301068"/>
            <a:ext cx="8532178" cy="1684865"/>
          </a:xfrm>
        </p:spPr>
        <p:txBody>
          <a:bodyPr anchor="ctr">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
        <p:nvSpPr>
          <p:cNvPr id="14" name="TextBox 13"/>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74672094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ortelės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684034" y="3429000"/>
            <a:ext cx="8532178" cy="1697400"/>
          </a:xfrm>
        </p:spPr>
        <p:txBody>
          <a:bodyPr anchor="b">
            <a:normAutofit/>
          </a:bodyPr>
          <a:lstStyle>
            <a:lvl1pPr algn="l">
              <a:defRPr sz="3199" b="0" cap="all"/>
            </a:lvl1pPr>
          </a:lstStyle>
          <a:p>
            <a:r>
              <a:rPr lang="lt-LT"/>
              <a:t>Spustelėję redaguokite stilių</a:t>
            </a:r>
            <a:endParaRPr lang="en-US" dirty="0"/>
          </a:p>
        </p:txBody>
      </p:sp>
      <p:sp>
        <p:nvSpPr>
          <p:cNvPr id="3" name="Text Placeholder 2"/>
          <p:cNvSpPr>
            <a:spLocks noGrp="1"/>
          </p:cNvSpPr>
          <p:nvPr>
            <p:ph type="body" idx="1"/>
          </p:nvPr>
        </p:nvSpPr>
        <p:spPr>
          <a:xfrm>
            <a:off x="684033" y="5132981"/>
            <a:ext cx="8533767" cy="860400"/>
          </a:xfrm>
        </p:spPr>
        <p:txBody>
          <a:bodyPr anchor="t">
            <a:normAutofit/>
          </a:bodyPr>
          <a:lstStyle>
            <a:lvl1pPr marL="0" indent="0" algn="l">
              <a:buNone/>
              <a:defRPr sz="19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324936500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asiūlymo pavadinimas kortelės">
    <p:spTree>
      <p:nvGrpSpPr>
        <p:cNvPr id="1" name=""/>
        <p:cNvGrpSpPr/>
        <p:nvPr/>
      </p:nvGrpSpPr>
      <p:grpSpPr>
        <a:xfrm>
          <a:off x="0" y="0"/>
          <a:ext cx="0" cy="0"/>
          <a:chOff x="0" y="0"/>
          <a:chExt cx="0" cy="0"/>
        </a:xfrm>
      </p:grpSpPr>
      <p:sp>
        <p:nvSpPr>
          <p:cNvPr id="2" name="Title 1"/>
          <p:cNvSpPr>
            <a:spLocks noGrp="1"/>
          </p:cNvSpPr>
          <p:nvPr>
            <p:ph type="title"/>
          </p:nvPr>
        </p:nvSpPr>
        <p:spPr>
          <a:xfrm>
            <a:off x="1141116" y="685800"/>
            <a:ext cx="9141619" cy="2743200"/>
          </a:xfrm>
        </p:spPr>
        <p:txBody>
          <a:bodyPr anchor="ctr">
            <a:normAutofit/>
          </a:bodyPr>
          <a:lstStyle>
            <a:lvl1pPr algn="l">
              <a:defRPr sz="3199" b="0" cap="all">
                <a:solidFill>
                  <a:schemeClr val="tx1"/>
                </a:solidFill>
              </a:defRPr>
            </a:lvl1pPr>
          </a:lstStyle>
          <a:p>
            <a:r>
              <a:rPr lang="lt-LT"/>
              <a:t>Spustelėję redaguokite stilių</a:t>
            </a:r>
            <a:endParaRPr lang="en-US" dirty="0"/>
          </a:p>
        </p:txBody>
      </p:sp>
      <p:sp>
        <p:nvSpPr>
          <p:cNvPr id="10" name="Text Placeholder 9"/>
          <p:cNvSpPr>
            <a:spLocks noGrp="1"/>
          </p:cNvSpPr>
          <p:nvPr>
            <p:ph type="body" sz="quarter" idx="13"/>
          </p:nvPr>
        </p:nvSpPr>
        <p:spPr>
          <a:xfrm>
            <a:off x="684035" y="3928534"/>
            <a:ext cx="8532178" cy="1049866"/>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lt-LT"/>
              <a:t>Spustelėkite, kad galėtumėte redaguoti šablono teksto stilius</a:t>
            </a:r>
          </a:p>
        </p:txBody>
      </p:sp>
      <p:sp>
        <p:nvSpPr>
          <p:cNvPr id="3" name="Text Placeholder 2"/>
          <p:cNvSpPr>
            <a:spLocks noGrp="1"/>
          </p:cNvSpPr>
          <p:nvPr>
            <p:ph type="body" idx="1"/>
          </p:nvPr>
        </p:nvSpPr>
        <p:spPr>
          <a:xfrm>
            <a:off x="684034" y="4978400"/>
            <a:ext cx="8532178" cy="1016000"/>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
        <p:nvSpPr>
          <p:cNvPr id="11" name="TextBox 10"/>
          <p:cNvSpPr txBox="1"/>
          <p:nvPr/>
        </p:nvSpPr>
        <p:spPr>
          <a:xfrm>
            <a:off x="531674" y="812222"/>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2" name="TextBox 11"/>
          <p:cNvSpPr txBox="1"/>
          <p:nvPr/>
        </p:nvSpPr>
        <p:spPr>
          <a:xfrm>
            <a:off x="10282734" y="276860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spTree>
    <p:extLst>
      <p:ext uri="{BB962C8B-B14F-4D97-AF65-F5344CB8AC3E}">
        <p14:creationId xmlns:p14="http://schemas.microsoft.com/office/powerpoint/2010/main" val="257766782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arba False">
    <p:spTree>
      <p:nvGrpSpPr>
        <p:cNvPr id="1" name=""/>
        <p:cNvGrpSpPr/>
        <p:nvPr/>
      </p:nvGrpSpPr>
      <p:grpSpPr>
        <a:xfrm>
          <a:off x="0" y="0"/>
          <a:ext cx="0" cy="0"/>
          <a:chOff x="0" y="0"/>
          <a:chExt cx="0" cy="0"/>
        </a:xfrm>
      </p:grpSpPr>
      <p:sp>
        <p:nvSpPr>
          <p:cNvPr id="2" name="Title 1"/>
          <p:cNvSpPr>
            <a:spLocks noGrp="1"/>
          </p:cNvSpPr>
          <p:nvPr>
            <p:ph type="title"/>
          </p:nvPr>
        </p:nvSpPr>
        <p:spPr>
          <a:xfrm>
            <a:off x="684035" y="685800"/>
            <a:ext cx="10055781" cy="2743200"/>
          </a:xfrm>
        </p:spPr>
        <p:txBody>
          <a:bodyPr vert="horz" lIns="91440" tIns="45720" rIns="91440" bIns="45720" rtlCol="0" anchor="ctr">
            <a:normAutofit/>
          </a:bodyPr>
          <a:lstStyle>
            <a:lvl1pPr>
              <a:defRPr lang="en-US" b="0" dirty="0"/>
            </a:lvl1pPr>
          </a:lstStyle>
          <a:p>
            <a:pPr marL="0" lvl="0"/>
            <a:r>
              <a:rPr lang="lt-LT"/>
              <a:t>Spustelėję redaguokite stilių</a:t>
            </a:r>
            <a:endParaRPr lang="en-US" dirty="0"/>
          </a:p>
        </p:txBody>
      </p:sp>
      <p:sp>
        <p:nvSpPr>
          <p:cNvPr id="10" name="Text Placeholder 9"/>
          <p:cNvSpPr>
            <a:spLocks noGrp="1"/>
          </p:cNvSpPr>
          <p:nvPr>
            <p:ph type="body" sz="quarter" idx="13"/>
          </p:nvPr>
        </p:nvSpPr>
        <p:spPr>
          <a:xfrm>
            <a:off x="684034" y="3928534"/>
            <a:ext cx="8532178" cy="838200"/>
          </a:xfrm>
        </p:spPr>
        <p:txBody>
          <a:bodyPr vert="horz" lIns="91440" tIns="45720" rIns="91440" bIns="45720" rtlCol="0" anchor="b">
            <a:normAutofit/>
          </a:bodyPr>
          <a:lstStyle>
            <a:lvl1pPr>
              <a:buNone/>
              <a:defRPr lang="en-US" sz="2399" b="0" cap="all" dirty="0">
                <a:ln w="3175" cmpd="sng">
                  <a:noFill/>
                </a:ln>
                <a:solidFill>
                  <a:schemeClr val="tx1"/>
                </a:solidFill>
                <a:effectLst/>
              </a:defRPr>
            </a:lvl1pPr>
          </a:lstStyle>
          <a:p>
            <a:pPr marL="0" lvl="0">
              <a:spcBef>
                <a:spcPct val="0"/>
              </a:spcBef>
              <a:buNone/>
            </a:pPr>
            <a:r>
              <a:rPr lang="lt-LT"/>
              <a:t>Spustelėkite, kad galėtumėte redaguoti šablono teksto stilius</a:t>
            </a:r>
          </a:p>
        </p:txBody>
      </p:sp>
      <p:sp>
        <p:nvSpPr>
          <p:cNvPr id="3" name="Text Placeholder 2"/>
          <p:cNvSpPr>
            <a:spLocks noGrp="1"/>
          </p:cNvSpPr>
          <p:nvPr>
            <p:ph type="body" idx="1"/>
          </p:nvPr>
        </p:nvSpPr>
        <p:spPr>
          <a:xfrm>
            <a:off x="684034" y="4766733"/>
            <a:ext cx="8532178" cy="1227667"/>
          </a:xfrm>
        </p:spPr>
        <p:txBody>
          <a:bodyPr anchor="t">
            <a:normAutofit/>
          </a:bodyPr>
          <a:lstStyle>
            <a:lvl1pPr marL="0" indent="0" algn="l">
              <a:buNone/>
              <a:defRPr sz="1799">
                <a:solidFill>
                  <a:schemeClr val="bg2">
                    <a:lumMod val="7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lt-LT"/>
              <a:t>Spustelėkite, kad galėtumėte redaguoti šablono teksto stilius</a:t>
            </a:r>
          </a:p>
        </p:txBody>
      </p:sp>
      <p:sp>
        <p:nvSpPr>
          <p:cNvPr id="4" name="Date Placeholder 3"/>
          <p:cNvSpPr>
            <a:spLocks noGrp="1"/>
          </p:cNvSpPr>
          <p:nvPr>
            <p:ph type="dt" sz="half" idx="10"/>
          </p:nvPr>
        </p:nvSpPr>
        <p:spPr/>
        <p:txBody>
          <a:body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15317850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lt-LT"/>
              <a:t>Spustelėję redaguokite stilių</a:t>
            </a:r>
            <a:endParaRPr lang="en-US" dirty="0"/>
          </a:p>
        </p:txBody>
      </p:sp>
      <p:sp>
        <p:nvSpPr>
          <p:cNvPr id="3" name="Vertical Text Placeholder 2"/>
          <p:cNvSpPr>
            <a:spLocks noGrp="1"/>
          </p:cNvSpPr>
          <p:nvPr>
            <p:ph type="body" orient="vert" idx="1"/>
          </p:nvPr>
        </p:nvSpPr>
        <p:spPr/>
        <p:txBody>
          <a:bodyPr vert="eaVert" ancho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rtl="0"/>
            <a:fld id="{AAF8C7A9-203B-4788-8199-CB80C35203FC}"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t>‹#›</a:t>
            </a:fld>
            <a:endParaRPr lang="lt-LT" noProof="0" dirty="0"/>
          </a:p>
        </p:txBody>
      </p:sp>
    </p:spTree>
    <p:extLst>
      <p:ext uri="{BB962C8B-B14F-4D97-AF65-F5344CB8AC3E}">
        <p14:creationId xmlns:p14="http://schemas.microsoft.com/office/powerpoint/2010/main" val="2173975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2950" y="685800"/>
            <a:ext cx="2056864" cy="4572000"/>
          </a:xfrm>
        </p:spPr>
        <p:txBody>
          <a:bodyPr vert="eaVert"/>
          <a:lstStyle/>
          <a:p>
            <a:r>
              <a:rPr lang="lt-LT"/>
              <a:t>Spustelėję redaguokite stilių</a:t>
            </a:r>
            <a:endParaRPr lang="en-US" dirty="0"/>
          </a:p>
        </p:txBody>
      </p:sp>
      <p:sp>
        <p:nvSpPr>
          <p:cNvPr id="3" name="Vertical Text Placeholder 2"/>
          <p:cNvSpPr>
            <a:spLocks noGrp="1"/>
          </p:cNvSpPr>
          <p:nvPr>
            <p:ph type="body" orient="vert" idx="1"/>
          </p:nvPr>
        </p:nvSpPr>
        <p:spPr>
          <a:xfrm>
            <a:off x="685621" y="685800"/>
            <a:ext cx="7821163" cy="5308600"/>
          </a:xfrm>
        </p:spPr>
        <p:txBody>
          <a:bodyPr vert="eaVert" ancho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pPr rtl="0"/>
            <a:fld id="{6B40DFF6-8A50-4474-879D-E5B97C05B0B0}" type="datetime1">
              <a:rPr lang="lt-LT" noProof="0" smtClean="0"/>
              <a:t>2024-01-19</a:t>
            </a:fld>
            <a:endParaRPr lang="lt-LT" noProof="0" dirty="0"/>
          </a:p>
        </p:txBody>
      </p:sp>
      <p:sp>
        <p:nvSpPr>
          <p:cNvPr id="5" name="Footer Placeholder 4"/>
          <p:cNvSpPr>
            <a:spLocks noGrp="1"/>
          </p:cNvSpPr>
          <p:nvPr>
            <p:ph type="ftr" sz="quarter" idx="11"/>
          </p:nvPr>
        </p:nvSpPr>
        <p:spPr/>
        <p:txBody>
          <a:bodyPr/>
          <a:lstStyle/>
          <a:p>
            <a:pPr rtl="0"/>
            <a:r>
              <a:rPr lang="lt-LT" noProof="0"/>
              <a:t>Įtraukti poraštę</a:t>
            </a:r>
            <a:endParaRPr lang="lt-LT" noProof="0" dirty="0"/>
          </a:p>
        </p:txBody>
      </p:sp>
      <p:sp>
        <p:nvSpPr>
          <p:cNvPr id="6" name="Slide Number Placeholder 5"/>
          <p:cNvSpPr>
            <a:spLocks noGrp="1"/>
          </p:cNvSpPr>
          <p:nvPr>
            <p:ph type="sldNum" sz="quarter" idx="12"/>
          </p:nvPr>
        </p:nvSpPr>
        <p:spPr/>
        <p:txBody>
          <a:bodyPr/>
          <a:lstStyle/>
          <a:p>
            <a:pPr rtl="0"/>
            <a:fld id="{AAEAE4A8-A6E5-453E-B946-FB774B73F48C}" type="slidenum">
              <a:rPr lang="lt-LT" noProof="0" smtClean="0"/>
              <a:t>‹#›</a:t>
            </a:fld>
            <a:endParaRPr lang="lt-LT" noProof="0" dirty="0"/>
          </a:p>
        </p:txBody>
      </p:sp>
    </p:spTree>
    <p:extLst>
      <p:ext uri="{BB962C8B-B14F-4D97-AF65-F5344CB8AC3E}">
        <p14:creationId xmlns:p14="http://schemas.microsoft.com/office/powerpoint/2010/main" val="150320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4572" y="2963334"/>
            <a:ext cx="2981081"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034" y="4487333"/>
            <a:ext cx="8532178" cy="1507067"/>
          </a:xfrm>
          <a:prstGeom prst="rect">
            <a:avLst/>
          </a:prstGeom>
          <a:effectLst/>
        </p:spPr>
        <p:txBody>
          <a:bodyPr vert="horz" lIns="91440" tIns="45720" rIns="91440" bIns="45720" rtlCol="0" anchor="ctr">
            <a:normAutofit/>
          </a:bodyPr>
          <a:lstStyle/>
          <a:p>
            <a:r>
              <a:rPr lang="lt-LT"/>
              <a:t>Spustelėję redaguokite stilių</a:t>
            </a:r>
            <a:endParaRPr lang="en-US" dirty="0"/>
          </a:p>
        </p:txBody>
      </p:sp>
      <p:sp>
        <p:nvSpPr>
          <p:cNvPr id="3" name="Text Placeholder 2"/>
          <p:cNvSpPr>
            <a:spLocks noGrp="1"/>
          </p:cNvSpPr>
          <p:nvPr>
            <p:ph type="body" idx="1"/>
          </p:nvPr>
        </p:nvSpPr>
        <p:spPr>
          <a:xfrm>
            <a:off x="684034" y="685801"/>
            <a:ext cx="8532178" cy="3615267"/>
          </a:xfrm>
          <a:prstGeom prst="rect">
            <a:avLst/>
          </a:prstGeom>
        </p:spPr>
        <p:txBody>
          <a:bodyPr vert="horz" lIns="91440" tIns="45720" rIns="91440" bIns="45720" rtlCol="0" anchor="ctr">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2"/>
          </p:nvPr>
        </p:nvSpPr>
        <p:spPr>
          <a:xfrm>
            <a:off x="9901833" y="6172201"/>
            <a:ext cx="159978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D08BCDA9-F976-40E1-AD01-AD3383225CC4}" type="datetime1">
              <a:rPr lang="lt-LT" noProof="0" smtClean="0"/>
              <a:t>2024-01-19</a:t>
            </a:fld>
            <a:endParaRPr lang="lt-LT" noProof="0" dirty="0"/>
          </a:p>
        </p:txBody>
      </p:sp>
      <p:sp>
        <p:nvSpPr>
          <p:cNvPr id="5" name="Footer Placeholder 4"/>
          <p:cNvSpPr>
            <a:spLocks noGrp="1"/>
          </p:cNvSpPr>
          <p:nvPr>
            <p:ph type="ftr" sz="quarter" idx="3"/>
          </p:nvPr>
        </p:nvSpPr>
        <p:spPr>
          <a:xfrm>
            <a:off x="684034" y="6172201"/>
            <a:ext cx="7541835"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r>
              <a:rPr lang="lt-LT" noProof="0"/>
              <a:t>Įtraukti poraštę</a:t>
            </a:r>
            <a:endParaRPr lang="lt-LT" noProof="0" dirty="0"/>
          </a:p>
        </p:txBody>
      </p:sp>
      <p:sp>
        <p:nvSpPr>
          <p:cNvPr id="6" name="Slide Number Placeholder 5"/>
          <p:cNvSpPr>
            <a:spLocks noGrp="1"/>
          </p:cNvSpPr>
          <p:nvPr>
            <p:ph type="sldNum" sz="quarter" idx="4"/>
          </p:nvPr>
        </p:nvSpPr>
        <p:spPr>
          <a:xfrm>
            <a:off x="10360502" y="5578476"/>
            <a:ext cx="1141948" cy="669925"/>
          </a:xfrm>
          <a:prstGeom prst="rect">
            <a:avLst/>
          </a:prstGeom>
        </p:spPr>
        <p:txBody>
          <a:bodyPr vert="horz" lIns="91440" tIns="45720" rIns="91440" bIns="45720" rtlCol="0" anchor="b"/>
          <a:lstStyle>
            <a:lvl1pPr algn="r">
              <a:defRPr sz="3199" b="0" i="0">
                <a:solidFill>
                  <a:schemeClr val="bg2">
                    <a:lumMod val="50000"/>
                  </a:schemeClr>
                </a:solidFill>
                <a:effectLst/>
                <a:latin typeface="+mn-lt"/>
              </a:defRPr>
            </a:lvl1pPr>
          </a:lstStyle>
          <a:p>
            <a:pPr rtl="0"/>
            <a:fld id="{AAEAE4A8-A6E5-453E-B946-FB774B73F48C}" type="slidenum">
              <a:rPr lang="lt-LT" noProof="0" smtClean="0"/>
              <a:pPr/>
              <a:t>‹#›</a:t>
            </a:fld>
            <a:endParaRPr lang="lt-LT" noProof="0" dirty="0"/>
          </a:p>
        </p:txBody>
      </p:sp>
    </p:spTree>
    <p:extLst>
      <p:ext uri="{BB962C8B-B14F-4D97-AF65-F5344CB8AC3E}">
        <p14:creationId xmlns:p14="http://schemas.microsoft.com/office/powerpoint/2010/main" val="3403376827"/>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5.sv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9.sv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1.sv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3.svg"/></Relationships>
</file>

<file path=ppt/slides/_rels/slide17.xml.rels><?xml version="1.0" encoding="UTF-8" standalone="yes"?>
<Relationships xmlns="http://schemas.openxmlformats.org/package/2006/relationships"><Relationship Id="rId13" Type="http://schemas.openxmlformats.org/officeDocument/2006/relationships/image" Target="../media/image6.png"/><Relationship Id="rId18" Type="http://schemas.openxmlformats.org/officeDocument/2006/relationships/image" Target="../media/image34.svg"/><Relationship Id="rId26" Type="http://schemas.openxmlformats.org/officeDocument/2006/relationships/image" Target="../media/image39.png"/><Relationship Id="rId3" Type="http://schemas.openxmlformats.org/officeDocument/2006/relationships/image" Target="../media/image24.png"/><Relationship Id="rId21" Type="http://schemas.openxmlformats.org/officeDocument/2006/relationships/image" Target="../media/image16.png"/><Relationship Id="rId34" Type="http://schemas.openxmlformats.org/officeDocument/2006/relationships/image" Target="../media/image47.png"/><Relationship Id="rId7" Type="http://schemas.openxmlformats.org/officeDocument/2006/relationships/image" Target="../media/image28.png"/><Relationship Id="rId12" Type="http://schemas.openxmlformats.org/officeDocument/2006/relationships/image" Target="../media/image31.svg"/><Relationship Id="rId17" Type="http://schemas.openxmlformats.org/officeDocument/2006/relationships/image" Target="../media/image18.png"/><Relationship Id="rId25" Type="http://schemas.openxmlformats.org/officeDocument/2006/relationships/image" Target="../media/image38.png"/><Relationship Id="rId33" Type="http://schemas.openxmlformats.org/officeDocument/2006/relationships/image" Target="../media/image46.png"/><Relationship Id="rId2" Type="http://schemas.openxmlformats.org/officeDocument/2006/relationships/notesSlide" Target="../notesSlides/notesSlide16.xml"/><Relationship Id="rId16" Type="http://schemas.openxmlformats.org/officeDocument/2006/relationships/image" Target="../media/image33.svg"/><Relationship Id="rId20" Type="http://schemas.openxmlformats.org/officeDocument/2006/relationships/image" Target="../media/image36.svg"/><Relationship Id="rId29"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27.svg"/><Relationship Id="rId11" Type="http://schemas.openxmlformats.org/officeDocument/2006/relationships/image" Target="../media/image8.png"/><Relationship Id="rId24" Type="http://schemas.openxmlformats.org/officeDocument/2006/relationships/image" Target="../media/image13.svg"/><Relationship Id="rId32" Type="http://schemas.openxmlformats.org/officeDocument/2006/relationships/image" Target="../media/image45.png"/><Relationship Id="rId5" Type="http://schemas.openxmlformats.org/officeDocument/2006/relationships/image" Target="../media/image26.png"/><Relationship Id="rId15" Type="http://schemas.openxmlformats.org/officeDocument/2006/relationships/image" Target="../media/image32.png"/><Relationship Id="rId23" Type="http://schemas.openxmlformats.org/officeDocument/2006/relationships/image" Target="../media/image12.png"/><Relationship Id="rId28" Type="http://schemas.openxmlformats.org/officeDocument/2006/relationships/image" Target="../media/image41.png"/><Relationship Id="rId10" Type="http://schemas.openxmlformats.org/officeDocument/2006/relationships/image" Target="../media/image30.svg"/><Relationship Id="rId19" Type="http://schemas.openxmlformats.org/officeDocument/2006/relationships/image" Target="../media/image35.png"/><Relationship Id="rId31" Type="http://schemas.openxmlformats.org/officeDocument/2006/relationships/image" Target="../media/image44.png"/><Relationship Id="rId4" Type="http://schemas.openxmlformats.org/officeDocument/2006/relationships/image" Target="../media/image25.svg"/><Relationship Id="rId9" Type="http://schemas.openxmlformats.org/officeDocument/2006/relationships/image" Target="../media/image10.png"/><Relationship Id="rId14" Type="http://schemas.openxmlformats.org/officeDocument/2006/relationships/image" Target="../media/image7.svg"/><Relationship Id="rId22" Type="http://schemas.openxmlformats.org/officeDocument/2006/relationships/image" Target="../media/image37.svg"/><Relationship Id="rId27" Type="http://schemas.openxmlformats.org/officeDocument/2006/relationships/image" Target="../media/image40.png"/><Relationship Id="rId30" Type="http://schemas.openxmlformats.org/officeDocument/2006/relationships/image" Target="../media/image43.png"/><Relationship Id="rId8" Type="http://schemas.openxmlformats.org/officeDocument/2006/relationships/image" Target="../media/image29.svg"/></Relationships>
</file>

<file path=ppt/slides/_rels/slide18.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32.png"/><Relationship Id="rId18" Type="http://schemas.openxmlformats.org/officeDocument/2006/relationships/image" Target="../media/image36.svg"/><Relationship Id="rId3" Type="http://schemas.openxmlformats.org/officeDocument/2006/relationships/image" Target="../media/image26.png"/><Relationship Id="rId21" Type="http://schemas.openxmlformats.org/officeDocument/2006/relationships/image" Target="../media/image12.png"/><Relationship Id="rId7" Type="http://schemas.openxmlformats.org/officeDocument/2006/relationships/image" Target="../media/image10.png"/><Relationship Id="rId12" Type="http://schemas.openxmlformats.org/officeDocument/2006/relationships/image" Target="../media/image7.svg"/><Relationship Id="rId17" Type="http://schemas.openxmlformats.org/officeDocument/2006/relationships/image" Target="../media/image35.png"/><Relationship Id="rId2" Type="http://schemas.openxmlformats.org/officeDocument/2006/relationships/notesSlide" Target="../notesSlides/notesSlide17.xml"/><Relationship Id="rId16" Type="http://schemas.openxmlformats.org/officeDocument/2006/relationships/image" Target="../media/image19.svg"/><Relationship Id="rId20" Type="http://schemas.openxmlformats.org/officeDocument/2006/relationships/image" Target="../media/image17.svg"/><Relationship Id="rId1" Type="http://schemas.openxmlformats.org/officeDocument/2006/relationships/slideLayout" Target="../slideLayouts/slideLayout2.xml"/><Relationship Id="rId6" Type="http://schemas.openxmlformats.org/officeDocument/2006/relationships/image" Target="../media/image49.svg"/><Relationship Id="rId11" Type="http://schemas.openxmlformats.org/officeDocument/2006/relationships/image" Target="../media/image6.png"/><Relationship Id="rId5" Type="http://schemas.openxmlformats.org/officeDocument/2006/relationships/image" Target="../media/image28.png"/><Relationship Id="rId15" Type="http://schemas.openxmlformats.org/officeDocument/2006/relationships/image" Target="../media/image18.png"/><Relationship Id="rId23" Type="http://schemas.openxmlformats.org/officeDocument/2006/relationships/chart" Target="../charts/chart1.xml"/><Relationship Id="rId10" Type="http://schemas.openxmlformats.org/officeDocument/2006/relationships/image" Target="../media/image9.svg"/><Relationship Id="rId19" Type="http://schemas.openxmlformats.org/officeDocument/2006/relationships/image" Target="../media/image16.png"/><Relationship Id="rId4" Type="http://schemas.openxmlformats.org/officeDocument/2006/relationships/image" Target="../media/image48.svg"/><Relationship Id="rId9" Type="http://schemas.openxmlformats.org/officeDocument/2006/relationships/image" Target="../media/image8.png"/><Relationship Id="rId14" Type="http://schemas.openxmlformats.org/officeDocument/2006/relationships/image" Target="../media/image33.svg"/><Relationship Id="rId22" Type="http://schemas.openxmlformats.org/officeDocument/2006/relationships/image" Target="../media/image13.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3" Type="http://schemas.openxmlformats.org/officeDocument/2006/relationships/image" Target="../media/image6.png"/><Relationship Id="rId18" Type="http://schemas.openxmlformats.org/officeDocument/2006/relationships/image" Target="../media/image19.svg"/><Relationship Id="rId26" Type="http://schemas.openxmlformats.org/officeDocument/2006/relationships/image" Target="../media/image39.png"/><Relationship Id="rId3" Type="http://schemas.openxmlformats.org/officeDocument/2006/relationships/image" Target="../media/image24.png"/><Relationship Id="rId21" Type="http://schemas.openxmlformats.org/officeDocument/2006/relationships/image" Target="../media/image16.png"/><Relationship Id="rId34" Type="http://schemas.openxmlformats.org/officeDocument/2006/relationships/image" Target="../media/image47.png"/><Relationship Id="rId7" Type="http://schemas.openxmlformats.org/officeDocument/2006/relationships/image" Target="../media/image28.png"/><Relationship Id="rId12" Type="http://schemas.openxmlformats.org/officeDocument/2006/relationships/image" Target="../media/image9.svg"/><Relationship Id="rId17" Type="http://schemas.openxmlformats.org/officeDocument/2006/relationships/image" Target="../media/image18.png"/><Relationship Id="rId25" Type="http://schemas.openxmlformats.org/officeDocument/2006/relationships/image" Target="../media/image38.png"/><Relationship Id="rId33" Type="http://schemas.openxmlformats.org/officeDocument/2006/relationships/image" Target="../media/image46.png"/><Relationship Id="rId2" Type="http://schemas.openxmlformats.org/officeDocument/2006/relationships/notesSlide" Target="../notesSlides/notesSlide19.xml"/><Relationship Id="rId16" Type="http://schemas.openxmlformats.org/officeDocument/2006/relationships/image" Target="../media/image33.svg"/><Relationship Id="rId20" Type="http://schemas.openxmlformats.org/officeDocument/2006/relationships/image" Target="../media/image36.svg"/><Relationship Id="rId29"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8.svg"/><Relationship Id="rId11" Type="http://schemas.openxmlformats.org/officeDocument/2006/relationships/image" Target="../media/image8.png"/><Relationship Id="rId24" Type="http://schemas.openxmlformats.org/officeDocument/2006/relationships/image" Target="../media/image13.svg"/><Relationship Id="rId32" Type="http://schemas.openxmlformats.org/officeDocument/2006/relationships/image" Target="../media/image45.png"/><Relationship Id="rId5" Type="http://schemas.openxmlformats.org/officeDocument/2006/relationships/image" Target="../media/image26.png"/><Relationship Id="rId15" Type="http://schemas.openxmlformats.org/officeDocument/2006/relationships/image" Target="../media/image32.png"/><Relationship Id="rId23" Type="http://schemas.openxmlformats.org/officeDocument/2006/relationships/image" Target="../media/image12.png"/><Relationship Id="rId28" Type="http://schemas.openxmlformats.org/officeDocument/2006/relationships/image" Target="../media/image41.png"/><Relationship Id="rId10" Type="http://schemas.openxmlformats.org/officeDocument/2006/relationships/image" Target="../media/image11.svg"/><Relationship Id="rId19" Type="http://schemas.openxmlformats.org/officeDocument/2006/relationships/image" Target="../media/image35.png"/><Relationship Id="rId31" Type="http://schemas.openxmlformats.org/officeDocument/2006/relationships/image" Target="../media/image44.png"/><Relationship Id="rId4" Type="http://schemas.openxmlformats.org/officeDocument/2006/relationships/image" Target="../media/image25.svg"/><Relationship Id="rId9" Type="http://schemas.openxmlformats.org/officeDocument/2006/relationships/image" Target="../media/image10.png"/><Relationship Id="rId14" Type="http://schemas.openxmlformats.org/officeDocument/2006/relationships/image" Target="../media/image7.svg"/><Relationship Id="rId22" Type="http://schemas.openxmlformats.org/officeDocument/2006/relationships/image" Target="../media/image17.svg"/><Relationship Id="rId27" Type="http://schemas.openxmlformats.org/officeDocument/2006/relationships/image" Target="../media/image40.png"/><Relationship Id="rId30" Type="http://schemas.openxmlformats.org/officeDocument/2006/relationships/image" Target="../media/image43.png"/><Relationship Id="rId8" Type="http://schemas.openxmlformats.org/officeDocument/2006/relationships/image" Target="../media/image49.svg"/></Relationships>
</file>

<file path=ppt/slides/_rels/slide21.xml.rels><?xml version="1.0" encoding="UTF-8" standalone="yes"?>
<Relationships xmlns="http://schemas.openxmlformats.org/package/2006/relationships"><Relationship Id="rId13" Type="http://schemas.openxmlformats.org/officeDocument/2006/relationships/image" Target="../media/image6.png"/><Relationship Id="rId18" Type="http://schemas.openxmlformats.org/officeDocument/2006/relationships/image" Target="../media/image19.svg"/><Relationship Id="rId26" Type="http://schemas.openxmlformats.org/officeDocument/2006/relationships/image" Target="../media/image39.png"/><Relationship Id="rId3" Type="http://schemas.openxmlformats.org/officeDocument/2006/relationships/image" Target="../media/image24.png"/><Relationship Id="rId21" Type="http://schemas.openxmlformats.org/officeDocument/2006/relationships/image" Target="../media/image16.png"/><Relationship Id="rId34" Type="http://schemas.openxmlformats.org/officeDocument/2006/relationships/image" Target="../media/image47.png"/><Relationship Id="rId7" Type="http://schemas.openxmlformats.org/officeDocument/2006/relationships/image" Target="../media/image28.png"/><Relationship Id="rId12" Type="http://schemas.openxmlformats.org/officeDocument/2006/relationships/image" Target="../media/image9.svg"/><Relationship Id="rId17" Type="http://schemas.openxmlformats.org/officeDocument/2006/relationships/image" Target="../media/image18.png"/><Relationship Id="rId25" Type="http://schemas.openxmlformats.org/officeDocument/2006/relationships/image" Target="../media/image38.png"/><Relationship Id="rId33" Type="http://schemas.openxmlformats.org/officeDocument/2006/relationships/image" Target="../media/image46.png"/><Relationship Id="rId2" Type="http://schemas.openxmlformats.org/officeDocument/2006/relationships/notesSlide" Target="../notesSlides/notesSlide20.xml"/><Relationship Id="rId16" Type="http://schemas.openxmlformats.org/officeDocument/2006/relationships/image" Target="../media/image33.svg"/><Relationship Id="rId20" Type="http://schemas.openxmlformats.org/officeDocument/2006/relationships/image" Target="../media/image36.svg"/><Relationship Id="rId29"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8.svg"/><Relationship Id="rId11" Type="http://schemas.openxmlformats.org/officeDocument/2006/relationships/image" Target="../media/image8.png"/><Relationship Id="rId24" Type="http://schemas.openxmlformats.org/officeDocument/2006/relationships/image" Target="../media/image13.svg"/><Relationship Id="rId32" Type="http://schemas.openxmlformats.org/officeDocument/2006/relationships/image" Target="../media/image45.png"/><Relationship Id="rId5" Type="http://schemas.openxmlformats.org/officeDocument/2006/relationships/image" Target="../media/image26.png"/><Relationship Id="rId15" Type="http://schemas.openxmlformats.org/officeDocument/2006/relationships/image" Target="../media/image32.png"/><Relationship Id="rId23" Type="http://schemas.openxmlformats.org/officeDocument/2006/relationships/image" Target="../media/image12.png"/><Relationship Id="rId28" Type="http://schemas.openxmlformats.org/officeDocument/2006/relationships/image" Target="../media/image41.png"/><Relationship Id="rId10" Type="http://schemas.openxmlformats.org/officeDocument/2006/relationships/image" Target="../media/image11.svg"/><Relationship Id="rId19" Type="http://schemas.openxmlformats.org/officeDocument/2006/relationships/image" Target="../media/image35.png"/><Relationship Id="rId31" Type="http://schemas.openxmlformats.org/officeDocument/2006/relationships/image" Target="../media/image44.png"/><Relationship Id="rId4" Type="http://schemas.openxmlformats.org/officeDocument/2006/relationships/image" Target="../media/image25.svg"/><Relationship Id="rId9" Type="http://schemas.openxmlformats.org/officeDocument/2006/relationships/image" Target="../media/image10.png"/><Relationship Id="rId14" Type="http://schemas.openxmlformats.org/officeDocument/2006/relationships/image" Target="../media/image7.svg"/><Relationship Id="rId22" Type="http://schemas.openxmlformats.org/officeDocument/2006/relationships/image" Target="../media/image17.svg"/><Relationship Id="rId27" Type="http://schemas.openxmlformats.org/officeDocument/2006/relationships/image" Target="../media/image40.png"/><Relationship Id="rId30" Type="http://schemas.openxmlformats.org/officeDocument/2006/relationships/image" Target="../media/image43.png"/><Relationship Id="rId8"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777B48D-7BF2-470D-876B-50CD5CC83E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1 antraštė"/>
          <p:cNvSpPr>
            <a:spLocks noGrp="1"/>
          </p:cNvSpPr>
          <p:nvPr>
            <p:ph type="ctrTitle"/>
          </p:nvPr>
        </p:nvSpPr>
        <p:spPr>
          <a:xfrm>
            <a:off x="227012" y="685799"/>
            <a:ext cx="5562600" cy="4495801"/>
          </a:xfrm>
        </p:spPr>
        <p:txBody>
          <a:bodyPr rtlCol="0">
            <a:normAutofit/>
          </a:bodyPr>
          <a:lstStyle/>
          <a:p>
            <a:pPr algn="ctr" rtl="0">
              <a:spcBef>
                <a:spcPts val="0"/>
              </a:spcBef>
              <a:spcAft>
                <a:spcPts val="500"/>
              </a:spcAft>
            </a:pPr>
            <a:r>
              <a:rPr lang="lt-LT" sz="3400" b="1" dirty="0">
                <a:effectLst>
                  <a:outerShdw blurRad="38100" dist="38100" dir="2700000" algn="tl">
                    <a:srgbClr val="000000">
                      <a:alpha val="43137"/>
                    </a:srgbClr>
                  </a:outerShdw>
                </a:effectLst>
              </a:rPr>
              <a:t>Visagino savivaldybės </a:t>
            </a:r>
            <a:br>
              <a:rPr lang="lt-LT" sz="3400" b="1" dirty="0">
                <a:effectLst>
                  <a:outerShdw blurRad="38100" dist="38100" dir="2700000" algn="tl">
                    <a:srgbClr val="000000">
                      <a:alpha val="43137"/>
                    </a:srgbClr>
                  </a:outerShdw>
                </a:effectLst>
              </a:rPr>
            </a:br>
            <a:r>
              <a:rPr lang="lt-LT" sz="3400" b="1" dirty="0">
                <a:effectLst>
                  <a:outerShdw blurRad="38100" dist="38100" dir="2700000" algn="tl">
                    <a:srgbClr val="000000">
                      <a:alpha val="43137"/>
                    </a:srgbClr>
                  </a:outerShdw>
                </a:effectLst>
              </a:rPr>
              <a:t>202</a:t>
            </a:r>
            <a:r>
              <a:rPr lang="en-US" sz="3400" b="1" dirty="0">
                <a:effectLst>
                  <a:outerShdw blurRad="38100" dist="38100" dir="2700000" algn="tl">
                    <a:srgbClr val="000000">
                      <a:alpha val="43137"/>
                    </a:srgbClr>
                  </a:outerShdw>
                </a:effectLst>
              </a:rPr>
              <a:t>4</a:t>
            </a:r>
            <a:r>
              <a:rPr lang="lt-LT" sz="3400" b="1" dirty="0">
                <a:effectLst>
                  <a:outerShdw blurRad="38100" dist="38100" dir="2700000" algn="tl">
                    <a:srgbClr val="000000">
                      <a:alpha val="43137"/>
                    </a:srgbClr>
                  </a:outerShdw>
                </a:effectLst>
              </a:rPr>
              <a:t>-202</a:t>
            </a:r>
            <a:r>
              <a:rPr lang="en-US" sz="3400" b="1" dirty="0">
                <a:effectLst>
                  <a:outerShdw blurRad="38100" dist="38100" dir="2700000" algn="tl">
                    <a:srgbClr val="000000">
                      <a:alpha val="43137"/>
                    </a:srgbClr>
                  </a:outerShdw>
                </a:effectLst>
              </a:rPr>
              <a:t>6</a:t>
            </a:r>
            <a:r>
              <a:rPr lang="lt-LT" sz="3400" b="1" dirty="0">
                <a:effectLst>
                  <a:outerShdw blurRad="38100" dist="38100" dir="2700000" algn="tl">
                    <a:srgbClr val="000000">
                      <a:alpha val="43137"/>
                    </a:srgbClr>
                  </a:outerShdw>
                </a:effectLst>
              </a:rPr>
              <a:t> m. strategini</a:t>
            </a:r>
            <a:r>
              <a:rPr lang="en-US" sz="3400" b="1" dirty="0">
                <a:effectLst>
                  <a:outerShdw blurRad="38100" dist="38100" dir="2700000" algn="tl">
                    <a:srgbClr val="000000">
                      <a:alpha val="43137"/>
                    </a:srgbClr>
                  </a:outerShdw>
                </a:effectLst>
              </a:rPr>
              <a:t>o</a:t>
            </a:r>
            <a:r>
              <a:rPr lang="lt-LT" sz="3400" b="1" dirty="0">
                <a:effectLst>
                  <a:outerShdw blurRad="38100" dist="38100" dir="2700000" algn="tl">
                    <a:srgbClr val="000000">
                      <a:alpha val="43137"/>
                    </a:srgbClr>
                  </a:outerShdw>
                </a:effectLst>
              </a:rPr>
              <a:t> veiklos </a:t>
            </a:r>
            <a:r>
              <a:rPr lang="lt-LT" sz="3400" b="1" dirty="0" err="1">
                <a:effectLst>
                  <a:outerShdw blurRad="38100" dist="38100" dir="2700000" algn="tl">
                    <a:srgbClr val="000000">
                      <a:alpha val="43137"/>
                    </a:srgbClr>
                  </a:outerShdw>
                </a:effectLst>
              </a:rPr>
              <a:t>plan</a:t>
            </a:r>
            <a:r>
              <a:rPr lang="en-US" sz="3400" b="1" dirty="0">
                <a:effectLst>
                  <a:outerShdw blurRad="38100" dist="38100" dir="2700000" algn="tl">
                    <a:srgbClr val="000000">
                      <a:alpha val="43137"/>
                    </a:srgbClr>
                  </a:outerShdw>
                </a:effectLst>
              </a:rPr>
              <a:t>o </a:t>
            </a:r>
            <a:r>
              <a:rPr lang="en-US" sz="3400" b="1" dirty="0" err="1">
                <a:effectLst>
                  <a:outerShdw blurRad="38100" dist="38100" dir="2700000" algn="tl">
                    <a:srgbClr val="000000">
                      <a:alpha val="43137"/>
                    </a:srgbClr>
                  </a:outerShdw>
                </a:effectLst>
              </a:rPr>
              <a:t>projekto</a:t>
            </a:r>
            <a:r>
              <a:rPr lang="en-US" sz="3400" b="1" dirty="0">
                <a:effectLst>
                  <a:outerShdw blurRad="38100" dist="38100" dir="2700000" algn="tl">
                    <a:srgbClr val="000000">
                      <a:alpha val="43137"/>
                    </a:srgbClr>
                  </a:outerShdw>
                </a:effectLst>
              </a:rPr>
              <a:t> </a:t>
            </a:r>
            <a:r>
              <a:rPr lang="en-US" sz="3400" b="1" dirty="0" err="1">
                <a:effectLst>
                  <a:outerShdw blurRad="38100" dist="38100" dir="2700000" algn="tl">
                    <a:srgbClr val="000000">
                      <a:alpha val="43137"/>
                    </a:srgbClr>
                  </a:outerShdw>
                </a:effectLst>
              </a:rPr>
              <a:t>pristatymas</a:t>
            </a:r>
            <a:br>
              <a:rPr lang="en-US" sz="3400" b="1" dirty="0">
                <a:effectLst>
                  <a:outerShdw blurRad="38100" dist="38100" dir="2700000" algn="tl">
                    <a:srgbClr val="000000">
                      <a:alpha val="43137"/>
                    </a:srgbClr>
                  </a:outerShdw>
                </a:effectLst>
              </a:rPr>
            </a:br>
            <a:br>
              <a:rPr lang="en-US" sz="3400" b="1" dirty="0">
                <a:effectLst>
                  <a:outerShdw blurRad="38100" dist="38100" dir="2700000" algn="tl">
                    <a:srgbClr val="000000">
                      <a:alpha val="43137"/>
                    </a:srgbClr>
                  </a:outerShdw>
                </a:effectLst>
              </a:rPr>
            </a:br>
            <a:r>
              <a:rPr lang="en-US" sz="3400" b="1" dirty="0">
                <a:effectLst>
                  <a:outerShdw blurRad="38100" dist="38100" dir="2700000" algn="tl">
                    <a:srgbClr val="000000">
                      <a:alpha val="43137"/>
                    </a:srgbClr>
                  </a:outerShdw>
                </a:effectLst>
              </a:rPr>
              <a:t>2024-01-18 </a:t>
            </a:r>
            <a:br>
              <a:rPr lang="lt-LT" sz="3400" b="1" dirty="0">
                <a:effectLst>
                  <a:outerShdw blurRad="38100" dist="38100" dir="2700000" algn="tl">
                    <a:srgbClr val="000000">
                      <a:alpha val="43137"/>
                    </a:srgbClr>
                  </a:outerShdw>
                </a:effectLst>
              </a:rPr>
            </a:br>
            <a:endParaRPr lang="lt-LT" sz="3400" b="1" dirty="0">
              <a:effectLst>
                <a:outerShdw blurRad="38100" dist="38100" dir="2700000" algn="tl">
                  <a:srgbClr val="000000">
                    <a:alpha val="43137"/>
                  </a:srgbClr>
                </a:outerShdw>
              </a:effectLst>
            </a:endParaRPr>
          </a:p>
        </p:txBody>
      </p:sp>
      <p:pic>
        <p:nvPicPr>
          <p:cNvPr id="9" name="Paveikslėlis 8" descr="Paveikslėlis, kuriame yra žinutė, medis, laukas, ženklas&#10;&#10;Automatiškai sugeneruotas aprašymas">
            <a:extLst>
              <a:ext uri="{FF2B5EF4-FFF2-40B4-BE49-F238E27FC236}">
                <a16:creationId xmlns:a16="http://schemas.microsoft.com/office/drawing/2014/main" id="{488F5381-353A-47DB-9B3F-9BD37C9F3E2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98" r="5283" b="-1"/>
          <a:stretch/>
        </p:blipFill>
        <p:spPr>
          <a:xfrm>
            <a:off x="6094412" y="10"/>
            <a:ext cx="6094412" cy="6857990"/>
          </a:xfrm>
          <a:prstGeom prst="rect">
            <a:avLst/>
          </a:prstGeom>
          <a:effectLst>
            <a:innerShdw blurRad="57150" dist="38100" dir="14460000">
              <a:prstClr val="black">
                <a:alpha val="70000"/>
              </a:prstClr>
            </a:innerShdw>
          </a:effectLst>
        </p:spPr>
      </p:pic>
      <p:grpSp>
        <p:nvGrpSpPr>
          <p:cNvPr id="24" name="Group 23">
            <a:extLst>
              <a:ext uri="{FF2B5EF4-FFF2-40B4-BE49-F238E27FC236}">
                <a16:creationId xmlns:a16="http://schemas.microsoft.com/office/drawing/2014/main" id="{83DA8283-3FF4-47B3-9266-60768C7432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91535" y="8468"/>
            <a:ext cx="5794115" cy="5874808"/>
            <a:chOff x="6108170" y="8467"/>
            <a:chExt cx="6080656" cy="6163733"/>
          </a:xfrm>
        </p:grpSpPr>
        <p:cxnSp>
          <p:nvCxnSpPr>
            <p:cNvPr id="25" name="Straight Connector 24">
              <a:extLst>
                <a:ext uri="{FF2B5EF4-FFF2-40B4-BE49-F238E27FC236}">
                  <a16:creationId xmlns:a16="http://schemas.microsoft.com/office/drawing/2014/main" id="{EDEB65FF-EAD9-4242-80AE-A3FC7EB1EB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178B5500-48F2-41FA-BD8C-3C2400F62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847B2E66-9934-4251-A5B0-A180C0CC93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5CDA1666-64EC-4838-B0E1-4D545ECEA2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7CC99E35-6C12-4F89-8CDA-9FD8B3CEE1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58128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674812" y="434685"/>
            <a:ext cx="8594429" cy="762000"/>
          </a:xfrm>
        </p:spPr>
        <p:txBody>
          <a:bodyPr rtlCol="0">
            <a:normAutofit/>
          </a:bodyPr>
          <a:lstStyle/>
          <a:p>
            <a:pPr algn="ctr" rtl="0"/>
            <a:r>
              <a:rPr lang="lt-LT" sz="3200" dirty="0"/>
              <a:t>MISIJA.VIZIJA. </a:t>
            </a:r>
            <a:r>
              <a:rPr lang="en-US" sz="3200" dirty="0" err="1"/>
              <a:t>Prioritetai</a:t>
            </a:r>
            <a:r>
              <a:rPr lang="lt-LT" sz="3200" dirty="0"/>
              <a:t>.</a:t>
            </a:r>
          </a:p>
        </p:txBody>
      </p:sp>
      <p:sp>
        <p:nvSpPr>
          <p:cNvPr id="6" name="Turinio vietos rezervavimo ženklas 5">
            <a:extLst>
              <a:ext uri="{FF2B5EF4-FFF2-40B4-BE49-F238E27FC236}">
                <a16:creationId xmlns:a16="http://schemas.microsoft.com/office/drawing/2014/main" id="{88C8687D-A8C9-46E8-8B79-57D08B6EA069}"/>
              </a:ext>
            </a:extLst>
          </p:cNvPr>
          <p:cNvSpPr>
            <a:spLocks noGrp="1"/>
          </p:cNvSpPr>
          <p:nvPr>
            <p:ph sz="half" idx="1"/>
          </p:nvPr>
        </p:nvSpPr>
        <p:spPr>
          <a:xfrm>
            <a:off x="5647890" y="1472044"/>
            <a:ext cx="5706197" cy="1194956"/>
          </a:xfr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a:normAutofit/>
          </a:bodyPr>
          <a:lstStyle/>
          <a:p>
            <a:pPr marL="0" indent="0">
              <a:buNone/>
            </a:pPr>
            <a:r>
              <a:rPr lang="lt-LT" sz="1700" dirty="0">
                <a:solidFill>
                  <a:schemeClr val="tx1"/>
                </a:solidFill>
                <a:latin typeface="Century Gothic" panose="020B0502020202020204" pitchFamily="34" charset="0"/>
              </a:rPr>
              <a:t>1. Konkurencingo verslo skatinimas ir vietinės ekonomikos tvari plėtra</a:t>
            </a:r>
          </a:p>
        </p:txBody>
      </p:sp>
      <p:sp>
        <p:nvSpPr>
          <p:cNvPr id="7" name="Turinio vietos rezervavimo ženklas 6">
            <a:extLst>
              <a:ext uri="{FF2B5EF4-FFF2-40B4-BE49-F238E27FC236}">
                <a16:creationId xmlns:a16="http://schemas.microsoft.com/office/drawing/2014/main" id="{28751260-0B6D-4A93-89BF-57FCF6615269}"/>
              </a:ext>
            </a:extLst>
          </p:cNvPr>
          <p:cNvSpPr>
            <a:spLocks noGrp="1"/>
          </p:cNvSpPr>
          <p:nvPr>
            <p:ph sz="half" idx="2"/>
          </p:nvPr>
        </p:nvSpPr>
        <p:spPr>
          <a:xfrm>
            <a:off x="1015134" y="3806539"/>
            <a:ext cx="4088678" cy="2760513"/>
          </a:xfr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a:normAutofit/>
          </a:bodyPr>
          <a:lstStyle/>
          <a:p>
            <a:pPr marL="0" indent="0" algn="ctr">
              <a:buNone/>
            </a:pPr>
            <a:r>
              <a:rPr lang="lt-LT" sz="4300" dirty="0">
                <a:solidFill>
                  <a:schemeClr val="tx1"/>
                </a:solidFill>
                <a:latin typeface="Century Gothic" panose="020B0502020202020204" pitchFamily="34" charset="0"/>
                <a:ea typeface="Cambria Math" panose="02040503050406030204" pitchFamily="18" charset="0"/>
              </a:rPr>
              <a:t>Vizija </a:t>
            </a:r>
          </a:p>
          <a:p>
            <a:pPr marL="0" indent="0" algn="ctr">
              <a:buNone/>
            </a:pPr>
            <a:endParaRPr lang="lt-LT" sz="100" dirty="0">
              <a:solidFill>
                <a:schemeClr val="tx1"/>
              </a:solidFill>
              <a:latin typeface="Century Gothic" panose="020B0502020202020204" pitchFamily="34" charset="0"/>
              <a:ea typeface="Cambria Math" panose="02040503050406030204" pitchFamily="18" charset="0"/>
            </a:endParaRPr>
          </a:p>
          <a:p>
            <a:pPr marL="0" indent="0" algn="ctr">
              <a:lnSpc>
                <a:spcPct val="120000"/>
              </a:lnSpc>
              <a:buNone/>
            </a:pPr>
            <a:r>
              <a:rPr lang="lt-LT" sz="1500" dirty="0">
                <a:solidFill>
                  <a:schemeClr val="tx1"/>
                </a:solidFill>
                <a:latin typeface="Century Gothic" panose="020B0502020202020204" pitchFamily="34" charset="0"/>
                <a:ea typeface="Cambria Math" panose="02040503050406030204" pitchFamily="18" charset="0"/>
              </a:rPr>
              <a:t>VISAGINAS 2030 – ŽALIAS, INOVATYVUS IR PATOGUS GYVENTI, DIRBTI IR AUGTI MIESTAS.</a:t>
            </a:r>
          </a:p>
          <a:p>
            <a:pPr marL="0" indent="0" algn="ctr">
              <a:lnSpc>
                <a:spcPct val="120000"/>
              </a:lnSpc>
              <a:buNone/>
            </a:pPr>
            <a:endParaRPr lang="lt-LT" sz="1600" dirty="0">
              <a:solidFill>
                <a:schemeClr val="tx1">
                  <a:lumMod val="85000"/>
                </a:schemeClr>
              </a:solidFill>
              <a:latin typeface="Century Gothic" panose="020B0502020202020204" pitchFamily="34" charset="0"/>
              <a:ea typeface="Cambria Math" panose="02040503050406030204" pitchFamily="18" charset="0"/>
            </a:endParaRPr>
          </a:p>
        </p:txBody>
      </p:sp>
      <p:sp>
        <p:nvSpPr>
          <p:cNvPr id="8" name="Turinio vietos rezervavimo ženklas 5">
            <a:extLst>
              <a:ext uri="{FF2B5EF4-FFF2-40B4-BE49-F238E27FC236}">
                <a16:creationId xmlns:a16="http://schemas.microsoft.com/office/drawing/2014/main" id="{1FAEBF36-E647-4E27-8D65-2425252C41E7}"/>
              </a:ext>
            </a:extLst>
          </p:cNvPr>
          <p:cNvSpPr txBox="1">
            <a:spLocks/>
          </p:cNvSpPr>
          <p:nvPr/>
        </p:nvSpPr>
        <p:spPr>
          <a:xfrm>
            <a:off x="1015135" y="1524000"/>
            <a:ext cx="4088678" cy="2050474"/>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fontScale="85000" lnSpcReduction="10000"/>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a:buFont typeface="Wingdings 3" panose="05040102010807070707" pitchFamily="18" charset="2"/>
              <a:buNone/>
            </a:pPr>
            <a:r>
              <a:rPr lang="lt-LT" sz="4300" dirty="0">
                <a:solidFill>
                  <a:schemeClr val="tx1"/>
                </a:solidFill>
                <a:latin typeface="Century Gothic" panose="020B0502020202020204" pitchFamily="34" charset="0"/>
              </a:rPr>
              <a:t>Misija</a:t>
            </a:r>
          </a:p>
          <a:p>
            <a:pPr marL="0" indent="0" algn="ctr">
              <a:buFont typeface="Wingdings 3" panose="05040102010807070707" pitchFamily="18" charset="2"/>
              <a:buNone/>
            </a:pPr>
            <a:r>
              <a:rPr lang="lt-LT" sz="1700" dirty="0">
                <a:solidFill>
                  <a:schemeClr val="tx1"/>
                </a:solidFill>
                <a:latin typeface="Century Gothic" panose="020B0502020202020204" pitchFamily="34" charset="0"/>
                <a:ea typeface="Cambria Math" panose="02040503050406030204" pitchFamily="18" charset="0"/>
              </a:rPr>
              <a:t>Sėkmingai plėtoti ir įgyvendinti savivaldos teisę, užtikrinti subalansuotą plėtrą bei kokybiškai vykdyti viešojo administravimo ir viešųjų paslaugų teikimo funkcijas, tenkinant Visagino savivaldybės bendruomenės viešuosius poreikius ir interesus.</a:t>
            </a:r>
            <a:endParaRPr lang="lt-LT" dirty="0">
              <a:solidFill>
                <a:schemeClr val="tx1"/>
              </a:solidFill>
              <a:latin typeface="Century Gothic" panose="020B0502020202020204" pitchFamily="34" charset="0"/>
            </a:endParaRPr>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5590597" y="2893005"/>
            <a:ext cx="5782396" cy="845126"/>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a:buFont typeface="Wingdings 3" panose="05040102010807070707" pitchFamily="18" charset="2"/>
              <a:buNone/>
            </a:pPr>
            <a:endParaRPr lang="lt-LT" dirty="0">
              <a:solidFill>
                <a:schemeClr val="tx1"/>
              </a:solidFill>
            </a:endParaRPr>
          </a:p>
        </p:txBody>
      </p:sp>
      <p:sp>
        <p:nvSpPr>
          <p:cNvPr id="11" name="Turinio vietos rezervavimo ženklas 5">
            <a:extLst>
              <a:ext uri="{FF2B5EF4-FFF2-40B4-BE49-F238E27FC236}">
                <a16:creationId xmlns:a16="http://schemas.microsoft.com/office/drawing/2014/main" id="{7521199D-23D9-44CC-AA70-DC5E19D5B0FA}"/>
              </a:ext>
            </a:extLst>
          </p:cNvPr>
          <p:cNvSpPr txBox="1">
            <a:spLocks/>
          </p:cNvSpPr>
          <p:nvPr/>
        </p:nvSpPr>
        <p:spPr>
          <a:xfrm>
            <a:off x="5561013" y="4078433"/>
            <a:ext cx="5782396" cy="9906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a:buFont typeface="Wingdings 3" panose="05040102010807070707" pitchFamily="18" charset="2"/>
              <a:buNone/>
            </a:pPr>
            <a:endParaRPr lang="lt-LT" dirty="0">
              <a:solidFill>
                <a:schemeClr val="tx1"/>
              </a:solidFill>
              <a:latin typeface="Century Gothic" panose="020B0502020202020204" pitchFamily="34" charset="0"/>
            </a:endParaRPr>
          </a:p>
        </p:txBody>
      </p:sp>
      <p:sp>
        <p:nvSpPr>
          <p:cNvPr id="19" name="TextBox 18">
            <a:extLst>
              <a:ext uri="{FF2B5EF4-FFF2-40B4-BE49-F238E27FC236}">
                <a16:creationId xmlns:a16="http://schemas.microsoft.com/office/drawing/2014/main" id="{88560A1B-3E08-C3B1-8165-F3146F7824DC}"/>
              </a:ext>
            </a:extLst>
          </p:cNvPr>
          <p:cNvSpPr txBox="1"/>
          <p:nvPr/>
        </p:nvSpPr>
        <p:spPr>
          <a:xfrm>
            <a:off x="5742269" y="2989699"/>
            <a:ext cx="5419883" cy="584775"/>
          </a:xfrm>
          <a:prstGeom prst="rect">
            <a:avLst/>
          </a:prstGeom>
          <a:noFill/>
        </p:spPr>
        <p:txBody>
          <a:bodyPr wrap="square">
            <a:spAutoFit/>
          </a:bodyPr>
          <a:lstStyle/>
          <a:p>
            <a:r>
              <a:rPr lang="en-US" sz="1600" dirty="0"/>
              <a:t>2. </a:t>
            </a:r>
            <a:r>
              <a:rPr lang="lt-LT" sz="1600" dirty="0"/>
              <a:t>Socialinės gerovės kūrimas, sumaniai, pažangiai, besimokančiai, moderniai ir laimingai bendruomenei</a:t>
            </a:r>
          </a:p>
        </p:txBody>
      </p:sp>
      <p:sp>
        <p:nvSpPr>
          <p:cNvPr id="21" name="TextBox 20">
            <a:extLst>
              <a:ext uri="{FF2B5EF4-FFF2-40B4-BE49-F238E27FC236}">
                <a16:creationId xmlns:a16="http://schemas.microsoft.com/office/drawing/2014/main" id="{4401E106-2BC9-CFFC-83A3-7AD78812417C}"/>
              </a:ext>
            </a:extLst>
          </p:cNvPr>
          <p:cNvSpPr txBox="1"/>
          <p:nvPr/>
        </p:nvSpPr>
        <p:spPr>
          <a:xfrm>
            <a:off x="5660535" y="4191000"/>
            <a:ext cx="5513156" cy="646331"/>
          </a:xfrm>
          <a:prstGeom prst="rect">
            <a:avLst/>
          </a:prstGeom>
          <a:noFill/>
        </p:spPr>
        <p:txBody>
          <a:bodyPr wrap="square">
            <a:spAutoFit/>
          </a:bodyPr>
          <a:lstStyle/>
          <a:p>
            <a:r>
              <a:rPr lang="en-US" dirty="0"/>
              <a:t>3. </a:t>
            </a:r>
            <a:r>
              <a:rPr lang="lt-LT" dirty="0"/>
              <a:t>Tvarus, subalansuotas savivaldybės aplinkos vystymas ir plėtra</a:t>
            </a:r>
          </a:p>
        </p:txBody>
      </p:sp>
    </p:spTree>
    <p:extLst>
      <p:ext uri="{BB962C8B-B14F-4D97-AF65-F5344CB8AC3E}">
        <p14:creationId xmlns:p14="http://schemas.microsoft.com/office/powerpoint/2010/main" val="1637310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954DB51F-0826-4DD9-98BD-8412D03A223E}"/>
              </a:ext>
            </a:extLst>
          </p:cNvPr>
          <p:cNvSpPr>
            <a:spLocks noGrp="1"/>
          </p:cNvSpPr>
          <p:nvPr>
            <p:ph type="title"/>
          </p:nvPr>
        </p:nvSpPr>
        <p:spPr>
          <a:xfrm>
            <a:off x="390065" y="152401"/>
            <a:ext cx="6436308" cy="2805208"/>
          </a:xfrm>
        </p:spPr>
        <p:txBody>
          <a:bodyPr>
            <a:normAutofit/>
          </a:bodyPr>
          <a:lstStyle/>
          <a:p>
            <a:r>
              <a:rPr lang="lt-LT" sz="2000" dirty="0"/>
              <a:t>Utenos regiono plėtros planas</a:t>
            </a:r>
            <a:br>
              <a:rPr lang="lt-LT" sz="2000" dirty="0"/>
            </a:br>
            <a:br>
              <a:rPr lang="lt-LT" sz="2000" dirty="0"/>
            </a:br>
            <a:r>
              <a:rPr lang="lt-LT" sz="2000" dirty="0"/>
              <a:t>Visagino savivaldybės </a:t>
            </a:r>
            <a:r>
              <a:rPr lang="en-US" sz="2000" dirty="0"/>
              <a:t>2023-2030 m. </a:t>
            </a:r>
            <a:r>
              <a:rPr lang="lt-LT" sz="2000" dirty="0"/>
              <a:t>strateginis plėtros planas</a:t>
            </a:r>
            <a:br>
              <a:rPr lang="lt-LT" sz="2000" dirty="0"/>
            </a:br>
            <a:br>
              <a:rPr lang="lt-LT" sz="2000" dirty="0"/>
            </a:br>
            <a:r>
              <a:rPr lang="lt-LT" sz="2000" dirty="0"/>
              <a:t>2021-2027 m. ES paramos investicijų programa Lietuvai</a:t>
            </a:r>
          </a:p>
        </p:txBody>
      </p:sp>
      <p:pic>
        <p:nvPicPr>
          <p:cNvPr id="9" name="Paveikslėlis 8">
            <a:extLst>
              <a:ext uri="{FF2B5EF4-FFF2-40B4-BE49-F238E27FC236}">
                <a16:creationId xmlns:a16="http://schemas.microsoft.com/office/drawing/2014/main" id="{114116B9-6045-4685-8F69-6FC75E28B3E5}"/>
              </a:ext>
            </a:extLst>
          </p:cNvPr>
          <p:cNvPicPr>
            <a:picLocks noChangeAspect="1"/>
          </p:cNvPicPr>
          <p:nvPr/>
        </p:nvPicPr>
        <p:blipFill>
          <a:blip r:embed="rId3"/>
          <a:stretch>
            <a:fillRect/>
          </a:stretch>
        </p:blipFill>
        <p:spPr>
          <a:xfrm>
            <a:off x="6826373" y="576884"/>
            <a:ext cx="4779678" cy="3639627"/>
          </a:xfrm>
          <a:prstGeom prst="rect">
            <a:avLst/>
          </a:prstGeom>
        </p:spPr>
      </p:pic>
      <p:graphicFrame>
        <p:nvGraphicFramePr>
          <p:cNvPr id="10" name="Objektas 9">
            <a:extLst>
              <a:ext uri="{FF2B5EF4-FFF2-40B4-BE49-F238E27FC236}">
                <a16:creationId xmlns:a16="http://schemas.microsoft.com/office/drawing/2014/main" id="{A2E67199-9B83-4680-B977-D11459101BA2}"/>
              </a:ext>
            </a:extLst>
          </p:cNvPr>
          <p:cNvGraphicFramePr>
            <a:graphicFrameLocks noChangeAspect="1"/>
          </p:cNvGraphicFramePr>
          <p:nvPr>
            <p:extLst>
              <p:ext uri="{D42A27DB-BD31-4B8C-83A1-F6EECF244321}">
                <p14:modId xmlns:p14="http://schemas.microsoft.com/office/powerpoint/2010/main" val="2936911040"/>
              </p:ext>
            </p:extLst>
          </p:nvPr>
        </p:nvGraphicFramePr>
        <p:xfrm>
          <a:off x="375030" y="3124200"/>
          <a:ext cx="5709113" cy="3236873"/>
        </p:xfrm>
        <a:graphic>
          <a:graphicData uri="http://schemas.openxmlformats.org/presentationml/2006/ole">
            <mc:AlternateContent xmlns:mc="http://schemas.openxmlformats.org/markup-compatibility/2006">
              <mc:Choice xmlns:v="urn:schemas-microsoft-com:vml" Requires="v">
                <p:oleObj name="Bitmap Image" r:id="rId4" imgW="8130600" imgH="4610160" progId="Paint.Picture">
                  <p:embed/>
                </p:oleObj>
              </mc:Choice>
              <mc:Fallback>
                <p:oleObj name="Bitmap Image" r:id="rId4" imgW="8130600" imgH="4610160" progId="Paint.Picture">
                  <p:embed/>
                  <p:pic>
                    <p:nvPicPr>
                      <p:cNvPr id="7" name="Objektas 6">
                        <a:extLst>
                          <a:ext uri="{FF2B5EF4-FFF2-40B4-BE49-F238E27FC236}">
                            <a16:creationId xmlns:a16="http://schemas.microsoft.com/office/drawing/2014/main" id="{441290D9-2E72-4326-9060-610BAADD58D7}"/>
                          </a:ext>
                        </a:extLst>
                      </p:cNvPr>
                      <p:cNvPicPr/>
                      <p:nvPr/>
                    </p:nvPicPr>
                    <p:blipFill>
                      <a:blip r:embed="rId5"/>
                      <a:stretch>
                        <a:fillRect/>
                      </a:stretch>
                    </p:blipFill>
                    <p:spPr>
                      <a:xfrm>
                        <a:off x="375030" y="3124200"/>
                        <a:ext cx="5709113" cy="3236873"/>
                      </a:xfrm>
                      <a:prstGeom prst="rect">
                        <a:avLst/>
                      </a:prstGeom>
                    </p:spPr>
                  </p:pic>
                </p:oleObj>
              </mc:Fallback>
            </mc:AlternateContent>
          </a:graphicData>
        </a:graphic>
      </p:graphicFrame>
      <p:sp>
        <p:nvSpPr>
          <p:cNvPr id="11" name="Овал 6">
            <a:extLst>
              <a:ext uri="{FF2B5EF4-FFF2-40B4-BE49-F238E27FC236}">
                <a16:creationId xmlns:a16="http://schemas.microsoft.com/office/drawing/2014/main" id="{67DDFAEC-2C2D-4082-8691-AFA5E3B2FA72}"/>
              </a:ext>
            </a:extLst>
          </p:cNvPr>
          <p:cNvSpPr/>
          <p:nvPr/>
        </p:nvSpPr>
        <p:spPr>
          <a:xfrm>
            <a:off x="11175364" y="1752600"/>
            <a:ext cx="228600" cy="228600"/>
          </a:xfrm>
          <a:prstGeom prst="ellipse">
            <a:avLst/>
          </a:prstGeom>
          <a:solidFill>
            <a:schemeClr val="bg2">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lt-LT" sz="1800" b="0" i="0" u="none" strike="noStrike" kern="0" cap="none" spc="0" normalizeH="0" baseline="0" noProof="0" dirty="0">
              <a:ln>
                <a:noFill/>
              </a:ln>
              <a:solidFill>
                <a:srgbClr val="143B66"/>
              </a:solidFill>
              <a:effectLst/>
              <a:uLnTx/>
              <a:uFillTx/>
              <a:latin typeface="Calibri" panose="020F0502020204030204"/>
              <a:ea typeface="+mn-ea"/>
              <a:cs typeface="+mn-cs"/>
            </a:endParaRPr>
          </a:p>
        </p:txBody>
      </p:sp>
      <p:sp>
        <p:nvSpPr>
          <p:cNvPr id="12" name="Овал 6">
            <a:extLst>
              <a:ext uri="{FF2B5EF4-FFF2-40B4-BE49-F238E27FC236}">
                <a16:creationId xmlns:a16="http://schemas.microsoft.com/office/drawing/2014/main" id="{A749D2D8-E489-48EB-8C35-107C8C59C7CA}"/>
              </a:ext>
            </a:extLst>
          </p:cNvPr>
          <p:cNvSpPr/>
          <p:nvPr/>
        </p:nvSpPr>
        <p:spPr>
          <a:xfrm>
            <a:off x="10895012" y="1450542"/>
            <a:ext cx="228600" cy="228600"/>
          </a:xfrm>
          <a:prstGeom prst="ellipse">
            <a:avLst/>
          </a:prstGeom>
          <a:solidFill>
            <a:schemeClr val="accent1">
              <a:lumMod val="40000"/>
              <a:lumOff val="6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lt-LT" sz="1800" b="0" i="0" u="none" strike="noStrike" kern="0" cap="none" spc="0" normalizeH="0" baseline="0" noProof="0" dirty="0">
              <a:ln>
                <a:noFill/>
              </a:ln>
              <a:solidFill>
                <a:srgbClr val="143B66"/>
              </a:solidFill>
              <a:effectLst/>
              <a:uLnTx/>
              <a:uFillTx/>
              <a:latin typeface="Calibri" panose="020F0502020204030204"/>
              <a:ea typeface="+mn-ea"/>
              <a:cs typeface="+mn-cs"/>
            </a:endParaRPr>
          </a:p>
        </p:txBody>
      </p:sp>
      <p:sp>
        <p:nvSpPr>
          <p:cNvPr id="13" name="Овал 6">
            <a:extLst>
              <a:ext uri="{FF2B5EF4-FFF2-40B4-BE49-F238E27FC236}">
                <a16:creationId xmlns:a16="http://schemas.microsoft.com/office/drawing/2014/main" id="{EC07ED70-118B-4AFE-B501-C10EB91B4BA7}"/>
              </a:ext>
            </a:extLst>
          </p:cNvPr>
          <p:cNvSpPr/>
          <p:nvPr/>
        </p:nvSpPr>
        <p:spPr>
          <a:xfrm>
            <a:off x="10897010" y="2010568"/>
            <a:ext cx="228600" cy="228600"/>
          </a:xfrm>
          <a:prstGeom prst="ellipse">
            <a:avLst/>
          </a:prstGeom>
          <a:solidFill>
            <a:schemeClr val="accent1">
              <a:lumMod val="60000"/>
              <a:lumOff val="4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lt-LT" sz="1800" b="0" i="0" u="none" strike="noStrike" kern="0" cap="none" spc="0" normalizeH="0" baseline="0" noProof="0" dirty="0">
              <a:ln>
                <a:noFill/>
              </a:ln>
              <a:solidFill>
                <a:srgbClr val="143B66"/>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141573FD-B44F-49C4-891F-C017A71761F1}"/>
              </a:ext>
            </a:extLst>
          </p:cNvPr>
          <p:cNvSpPr txBox="1"/>
          <p:nvPr/>
        </p:nvSpPr>
        <p:spPr>
          <a:xfrm>
            <a:off x="10382672" y="1752600"/>
            <a:ext cx="849913" cy="246221"/>
          </a:xfrm>
          <a:prstGeom prst="rect">
            <a:avLst/>
          </a:prstGeom>
          <a:noFill/>
          <a:ln w="28575">
            <a:noFill/>
          </a:ln>
        </p:spPr>
        <p:txBody>
          <a:bodyPr wrap="none" rtlCol="0">
            <a:spAutoFit/>
          </a:bodyPr>
          <a:lstStyle/>
          <a:p>
            <a:pPr defTabSz="914400"/>
            <a:r>
              <a:rPr lang="lt-LT" sz="1000" b="1" dirty="0">
                <a:solidFill>
                  <a:srgbClr val="143B66"/>
                </a:solidFill>
                <a:latin typeface="Roboto" pitchFamily="2" charset="0"/>
                <a:ea typeface="Roboto" pitchFamily="2" charset="0"/>
              </a:rPr>
              <a:t>VISAGINAS</a:t>
            </a:r>
          </a:p>
        </p:txBody>
      </p:sp>
      <p:sp>
        <p:nvSpPr>
          <p:cNvPr id="15" name="TextBox 14">
            <a:extLst>
              <a:ext uri="{FF2B5EF4-FFF2-40B4-BE49-F238E27FC236}">
                <a16:creationId xmlns:a16="http://schemas.microsoft.com/office/drawing/2014/main" id="{0CF1D87F-D733-43B2-B839-3FCFBCA2916C}"/>
              </a:ext>
            </a:extLst>
          </p:cNvPr>
          <p:cNvSpPr txBox="1"/>
          <p:nvPr/>
        </p:nvSpPr>
        <p:spPr>
          <a:xfrm>
            <a:off x="10174943" y="1484969"/>
            <a:ext cx="720069" cy="246221"/>
          </a:xfrm>
          <a:prstGeom prst="rect">
            <a:avLst/>
          </a:prstGeom>
          <a:noFill/>
          <a:ln w="28575">
            <a:noFill/>
          </a:ln>
        </p:spPr>
        <p:txBody>
          <a:bodyPr wrap="none" rtlCol="0">
            <a:spAutoFit/>
          </a:bodyPr>
          <a:lstStyle/>
          <a:p>
            <a:pPr defTabSz="914400"/>
            <a:r>
              <a:rPr lang="lt-LT" sz="1000" b="1" dirty="0">
                <a:solidFill>
                  <a:srgbClr val="143B66"/>
                </a:solidFill>
                <a:latin typeface="Roboto" pitchFamily="2" charset="0"/>
                <a:ea typeface="Roboto" pitchFamily="2" charset="0"/>
              </a:rPr>
              <a:t>ZARASAI</a:t>
            </a:r>
          </a:p>
        </p:txBody>
      </p:sp>
      <p:sp>
        <p:nvSpPr>
          <p:cNvPr id="16" name="TextBox 15">
            <a:extLst>
              <a:ext uri="{FF2B5EF4-FFF2-40B4-BE49-F238E27FC236}">
                <a16:creationId xmlns:a16="http://schemas.microsoft.com/office/drawing/2014/main" id="{536BC578-0FAB-437E-9603-5E585D4D1018}"/>
              </a:ext>
            </a:extLst>
          </p:cNvPr>
          <p:cNvSpPr txBox="1"/>
          <p:nvPr/>
        </p:nvSpPr>
        <p:spPr>
          <a:xfrm>
            <a:off x="10186225" y="2055864"/>
            <a:ext cx="768159" cy="246221"/>
          </a:xfrm>
          <a:prstGeom prst="rect">
            <a:avLst/>
          </a:prstGeom>
          <a:noFill/>
          <a:ln w="28575">
            <a:noFill/>
          </a:ln>
        </p:spPr>
        <p:txBody>
          <a:bodyPr wrap="none" rtlCol="0">
            <a:spAutoFit/>
          </a:bodyPr>
          <a:lstStyle/>
          <a:p>
            <a:pPr defTabSz="914400"/>
            <a:r>
              <a:rPr lang="lt-LT" sz="1000" b="1" dirty="0">
                <a:solidFill>
                  <a:srgbClr val="143B66"/>
                </a:solidFill>
                <a:latin typeface="Roboto" pitchFamily="2" charset="0"/>
                <a:ea typeface="Roboto" pitchFamily="2" charset="0"/>
              </a:rPr>
              <a:t>IGNALINA</a:t>
            </a:r>
          </a:p>
        </p:txBody>
      </p:sp>
      <p:sp>
        <p:nvSpPr>
          <p:cNvPr id="18" name="Pavadinimas 1">
            <a:extLst>
              <a:ext uri="{FF2B5EF4-FFF2-40B4-BE49-F238E27FC236}">
                <a16:creationId xmlns:a16="http://schemas.microsoft.com/office/drawing/2014/main" id="{51774F83-8C49-475E-8521-4E7BD106929C}"/>
              </a:ext>
            </a:extLst>
          </p:cNvPr>
          <p:cNvSpPr txBox="1">
            <a:spLocks/>
          </p:cNvSpPr>
          <p:nvPr/>
        </p:nvSpPr>
        <p:spPr>
          <a:xfrm>
            <a:off x="6551613" y="3781064"/>
            <a:ext cx="5521908" cy="2805208"/>
          </a:xfrm>
          <a:prstGeom prst="rect">
            <a:avLst/>
          </a:prstGeom>
          <a:effectLst/>
        </p:spPr>
        <p:txBody>
          <a:bodyPr vert="horz" lIns="91440" tIns="45720" rIns="91440" bIns="45720" rtlCol="0" anchor="ctr">
            <a:normAutofit fontScale="97500"/>
          </a:bodyPr>
          <a:lst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lt-LT" sz="2000" dirty="0"/>
              <a:t>Funkcinės zonos </a:t>
            </a:r>
          </a:p>
          <a:p>
            <a:pPr algn="ctr"/>
            <a:r>
              <a:rPr lang="lt-LT" sz="2000" dirty="0"/>
              <a:t>visagino, ignalinos ir zarasų rajonų savivaldybių </a:t>
            </a:r>
          </a:p>
          <a:p>
            <a:pPr algn="ctr"/>
            <a:r>
              <a:rPr lang="lt-LT" sz="2000" dirty="0"/>
              <a:t> integruotų teritorijų  investicijų planavimas</a:t>
            </a:r>
            <a:endParaRPr lang="en-US" sz="2000" dirty="0"/>
          </a:p>
          <a:p>
            <a:pPr algn="ctr"/>
            <a:endParaRPr lang="en-US" sz="2000" dirty="0"/>
          </a:p>
          <a:p>
            <a:pPr algn="ctr"/>
            <a:endParaRPr lang="lt-LT" sz="2000" dirty="0"/>
          </a:p>
        </p:txBody>
      </p:sp>
    </p:spTree>
    <p:extLst>
      <p:ext uri="{BB962C8B-B14F-4D97-AF65-F5344CB8AC3E}">
        <p14:creationId xmlns:p14="http://schemas.microsoft.com/office/powerpoint/2010/main" val="3596848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style.rotation</p:attrName>
                                        </p:attrNameLst>
                                      </p:cBhvr>
                                      <p:tavLst>
                                        <p:tav tm="0">
                                          <p:val>
                                            <p:fltVal val="720"/>
                                          </p:val>
                                        </p:tav>
                                        <p:tav tm="100000">
                                          <p:val>
                                            <p:fltVal val="0"/>
                                          </p:val>
                                        </p:tav>
                                      </p:tavLst>
                                    </p:anim>
                                    <p:anim calcmode="lin" valueType="num">
                                      <p:cBhvr>
                                        <p:cTn id="9" dur="2000" fill="hold"/>
                                        <p:tgtEl>
                                          <p:spTgt spid="11"/>
                                        </p:tgtEl>
                                        <p:attrNameLst>
                                          <p:attrName>ppt_h</p:attrName>
                                        </p:attrNameLst>
                                      </p:cBhvr>
                                      <p:tavLst>
                                        <p:tav tm="0">
                                          <p:val>
                                            <p:fltVal val="0"/>
                                          </p:val>
                                        </p:tav>
                                        <p:tav tm="100000">
                                          <p:val>
                                            <p:strVal val="#ppt_h"/>
                                          </p:val>
                                        </p:tav>
                                      </p:tavLst>
                                    </p:anim>
                                    <p:anim calcmode="lin" valueType="num">
                                      <p:cBhvr>
                                        <p:cTn id="10" dur="2000" fill="hold"/>
                                        <p:tgtEl>
                                          <p:spTgt spid="11"/>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5"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2000"/>
                                        <p:tgtEl>
                                          <p:spTgt spid="12"/>
                                        </p:tgtEl>
                                      </p:cBhvr>
                                    </p:animEffect>
                                    <p:anim calcmode="lin" valueType="num">
                                      <p:cBhvr>
                                        <p:cTn id="15" dur="2000" fill="hold"/>
                                        <p:tgtEl>
                                          <p:spTgt spid="12"/>
                                        </p:tgtEl>
                                        <p:attrNameLst>
                                          <p:attrName>style.rotation</p:attrName>
                                        </p:attrNameLst>
                                      </p:cBhvr>
                                      <p:tavLst>
                                        <p:tav tm="0">
                                          <p:val>
                                            <p:fltVal val="720"/>
                                          </p:val>
                                        </p:tav>
                                        <p:tav tm="100000">
                                          <p:val>
                                            <p:fltVal val="0"/>
                                          </p:val>
                                        </p:tav>
                                      </p:tavLst>
                                    </p:anim>
                                    <p:anim calcmode="lin" valueType="num">
                                      <p:cBhvr>
                                        <p:cTn id="16" dur="2000" fill="hold"/>
                                        <p:tgtEl>
                                          <p:spTgt spid="12"/>
                                        </p:tgtEl>
                                        <p:attrNameLst>
                                          <p:attrName>ppt_h</p:attrName>
                                        </p:attrNameLst>
                                      </p:cBhvr>
                                      <p:tavLst>
                                        <p:tav tm="0">
                                          <p:val>
                                            <p:fltVal val="0"/>
                                          </p:val>
                                        </p:tav>
                                        <p:tav tm="100000">
                                          <p:val>
                                            <p:strVal val="#ppt_h"/>
                                          </p:val>
                                        </p:tav>
                                      </p:tavLst>
                                    </p:anim>
                                    <p:anim calcmode="lin" valueType="num">
                                      <p:cBhvr>
                                        <p:cTn id="17" dur="2000" fill="hold"/>
                                        <p:tgtEl>
                                          <p:spTgt spid="12"/>
                                        </p:tgtEl>
                                        <p:attrNameLst>
                                          <p:attrName>ppt_w</p:attrName>
                                        </p:attrNameLst>
                                      </p:cBhvr>
                                      <p:tavLst>
                                        <p:tav tm="0">
                                          <p:val>
                                            <p:fltVal val="0"/>
                                          </p:val>
                                        </p:tav>
                                        <p:tav tm="100000">
                                          <p:val>
                                            <p:strVal val="#ppt_w"/>
                                          </p:val>
                                        </p:tav>
                                      </p:tavLst>
                                    </p:anim>
                                  </p:childTnLst>
                                </p:cTn>
                              </p:par>
                            </p:childTnLst>
                          </p:cTn>
                        </p:par>
                        <p:par>
                          <p:cTn id="18" fill="hold">
                            <p:stCondLst>
                              <p:cond delay="4000"/>
                            </p:stCondLst>
                            <p:childTnLst>
                              <p:par>
                                <p:cTn id="19" presetID="35"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2000"/>
                                        <p:tgtEl>
                                          <p:spTgt spid="13"/>
                                        </p:tgtEl>
                                      </p:cBhvr>
                                    </p:animEffect>
                                    <p:anim calcmode="lin" valueType="num">
                                      <p:cBhvr>
                                        <p:cTn id="22" dur="2000" fill="hold"/>
                                        <p:tgtEl>
                                          <p:spTgt spid="13"/>
                                        </p:tgtEl>
                                        <p:attrNameLst>
                                          <p:attrName>style.rotation</p:attrName>
                                        </p:attrNameLst>
                                      </p:cBhvr>
                                      <p:tavLst>
                                        <p:tav tm="0">
                                          <p:val>
                                            <p:fltVal val="720"/>
                                          </p:val>
                                        </p:tav>
                                        <p:tav tm="100000">
                                          <p:val>
                                            <p:fltVal val="0"/>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 calcmode="lin" valueType="num">
                                      <p:cBhvr>
                                        <p:cTn id="24" dur="2000" fill="hold"/>
                                        <p:tgtEl>
                                          <p:spTgt spid="13"/>
                                        </p:tgtEl>
                                        <p:attrNameLst>
                                          <p:attrName>ppt_w</p:attrName>
                                        </p:attrNameLst>
                                      </p:cBhvr>
                                      <p:tavLst>
                                        <p:tav tm="0">
                                          <p:val>
                                            <p:fltVal val="0"/>
                                          </p:val>
                                        </p:tav>
                                        <p:tav tm="100000">
                                          <p:val>
                                            <p:strVal val="#ppt_w"/>
                                          </p:val>
                                        </p:tav>
                                      </p:tavLst>
                                    </p:anim>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20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0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urinio vietos rezervavimo ženklas 4">
            <a:extLst>
              <a:ext uri="{FF2B5EF4-FFF2-40B4-BE49-F238E27FC236}">
                <a16:creationId xmlns:a16="http://schemas.microsoft.com/office/drawing/2014/main" id="{E5130FAA-CB85-4FE1-9583-340DC75E143A}"/>
              </a:ext>
            </a:extLst>
          </p:cNvPr>
          <p:cNvGraphicFramePr>
            <a:graphicFrameLocks noGrp="1"/>
          </p:cNvGraphicFramePr>
          <p:nvPr>
            <p:ph sz="half" idx="1"/>
            <p:extLst>
              <p:ext uri="{D42A27DB-BD31-4B8C-83A1-F6EECF244321}">
                <p14:modId xmlns:p14="http://schemas.microsoft.com/office/powerpoint/2010/main" val="3098559291"/>
              </p:ext>
            </p:extLst>
          </p:nvPr>
        </p:nvGraphicFramePr>
        <p:xfrm>
          <a:off x="481064" y="533400"/>
          <a:ext cx="11353800" cy="5165676"/>
        </p:xfrm>
        <a:graphic>
          <a:graphicData uri="http://schemas.openxmlformats.org/drawingml/2006/table">
            <a:tbl>
              <a:tblPr/>
              <a:tblGrid>
                <a:gridCol w="3068594">
                  <a:extLst>
                    <a:ext uri="{9D8B030D-6E8A-4147-A177-3AD203B41FA5}">
                      <a16:colId xmlns:a16="http://schemas.microsoft.com/office/drawing/2014/main" val="2565999591"/>
                    </a:ext>
                  </a:extLst>
                </a:gridCol>
                <a:gridCol w="1917871">
                  <a:extLst>
                    <a:ext uri="{9D8B030D-6E8A-4147-A177-3AD203B41FA5}">
                      <a16:colId xmlns:a16="http://schemas.microsoft.com/office/drawing/2014/main" val="1460492209"/>
                    </a:ext>
                  </a:extLst>
                </a:gridCol>
                <a:gridCol w="1841157">
                  <a:extLst>
                    <a:ext uri="{9D8B030D-6E8A-4147-A177-3AD203B41FA5}">
                      <a16:colId xmlns:a16="http://schemas.microsoft.com/office/drawing/2014/main" val="3914432025"/>
                    </a:ext>
                  </a:extLst>
                </a:gridCol>
                <a:gridCol w="4526178">
                  <a:extLst>
                    <a:ext uri="{9D8B030D-6E8A-4147-A177-3AD203B41FA5}">
                      <a16:colId xmlns:a16="http://schemas.microsoft.com/office/drawing/2014/main" val="1063272669"/>
                    </a:ext>
                  </a:extLst>
                </a:gridCol>
              </a:tblGrid>
              <a:tr h="558682">
                <a:tc>
                  <a:txBody>
                    <a:bodyPr/>
                    <a:lstStyle/>
                    <a:p>
                      <a:pPr algn="ctr" fontAlgn="ctr"/>
                      <a:r>
                        <a:rPr lang="lt-LT" sz="1400" b="1" i="0" u="none" strike="noStrike" dirty="0">
                          <a:solidFill>
                            <a:schemeClr val="tx1"/>
                          </a:solidFill>
                          <a:effectLst/>
                          <a:latin typeface="Calibri" panose="020F0502020204030204" pitchFamily="34" charset="0"/>
                        </a:rPr>
                        <a:t>MINISTERIJA</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VP PRIORITETAS</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NPP UŽDAVINYS</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PRIEMONĖ</a:t>
                      </a:r>
                      <a:r>
                        <a:rPr lang="en-US" sz="1400" b="1" i="0" u="none" strike="noStrike" dirty="0">
                          <a:solidFill>
                            <a:schemeClr val="tx1"/>
                          </a:solidFill>
                          <a:effectLst/>
                          <a:latin typeface="Calibri" panose="020F0502020204030204" pitchFamily="34" charset="0"/>
                        </a:rPr>
                        <a:t> </a:t>
                      </a:r>
                      <a:endParaRPr lang="lt-LT" sz="1400" b="1" i="0" u="none" strike="noStrike" dirty="0">
                        <a:solidFill>
                          <a:schemeClr val="tx1"/>
                        </a:solidFill>
                        <a:effectLst/>
                        <a:latin typeface="Calibri" panose="020F0502020204030204" pitchFamily="34" charset="0"/>
                      </a:endParaRP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17047451"/>
                  </a:ext>
                </a:extLst>
              </a:tr>
              <a:tr h="223489">
                <a:tc rowSpan="5">
                  <a:txBody>
                    <a:bodyPr/>
                    <a:lstStyle/>
                    <a:p>
                      <a:pPr algn="ctr" fontAlgn="ctr"/>
                      <a:r>
                        <a:rPr lang="lt-LT" sz="1400" b="1" i="0" u="none" strike="noStrike" dirty="0">
                          <a:solidFill>
                            <a:schemeClr val="tx1"/>
                          </a:solidFill>
                          <a:effectLst/>
                          <a:latin typeface="Calibri" panose="020F0502020204030204" pitchFamily="34" charset="0"/>
                        </a:rPr>
                        <a:t>APLINKOS MINISTERIJA</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2.5.</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6.7.</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VANDENTVARKA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4202304"/>
                  </a:ext>
                </a:extLst>
              </a:tr>
              <a:tr h="279341">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2.6. </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6.10.</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ATLIEKŲ TVARKYMAS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6530106"/>
                  </a:ext>
                </a:extLst>
              </a:tr>
              <a:tr h="279341">
                <a:tc vMerge="1">
                  <a:txBody>
                    <a:bodyPr/>
                    <a:lstStyle/>
                    <a:p>
                      <a:endParaRPr lang="lt-LT"/>
                    </a:p>
                  </a:txBody>
                  <a:tcPr/>
                </a:tc>
                <a:tc rowSpan="3">
                  <a:txBody>
                    <a:bodyPr/>
                    <a:lstStyle/>
                    <a:p>
                      <a:pPr algn="ctr" fontAlgn="ctr"/>
                      <a:r>
                        <a:rPr lang="lt-LT" sz="1400" b="1" i="0" u="none" strike="noStrike" dirty="0">
                          <a:solidFill>
                            <a:schemeClr val="tx1"/>
                          </a:solidFill>
                          <a:effectLst/>
                          <a:latin typeface="Calibri" panose="020F0502020204030204" pitchFamily="34" charset="0"/>
                        </a:rPr>
                        <a:t>2.7.</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6.11.</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ORO MONITORINGAS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35426577"/>
                  </a:ext>
                </a:extLst>
              </a:tr>
              <a:tr h="279341">
                <a:tc vMerge="1">
                  <a:txBody>
                    <a:bodyPr/>
                    <a:lstStyle/>
                    <a:p>
                      <a:endParaRPr lang="lt-LT"/>
                    </a:p>
                  </a:txBody>
                  <a:tcPr/>
                </a:tc>
                <a:tc vMerge="1">
                  <a:txBody>
                    <a:bodyPr/>
                    <a:lstStyle/>
                    <a:p>
                      <a:endParaRPr lang="lt-LT"/>
                    </a:p>
                  </a:txBody>
                  <a:tcPr/>
                </a:tc>
                <a:tc rowSpan="2">
                  <a:txBody>
                    <a:bodyPr/>
                    <a:lstStyle/>
                    <a:p>
                      <a:pPr algn="ctr" fontAlgn="ctr"/>
                      <a:r>
                        <a:rPr lang="lt-LT" sz="1400" b="1" i="0" u="none" strike="noStrike" dirty="0">
                          <a:solidFill>
                            <a:schemeClr val="tx1"/>
                          </a:solidFill>
                          <a:effectLst/>
                          <a:latin typeface="Calibri" panose="020F0502020204030204" pitchFamily="34" charset="0"/>
                        </a:rPr>
                        <a:t>6.8.</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ŽALIOJI INFRASTRUKTŪRA </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80369721"/>
                  </a:ext>
                </a:extLst>
              </a:tr>
              <a:tr h="279341">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UŽTERŠTOS TERITORIJOS  </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42608486"/>
                  </a:ext>
                </a:extLst>
              </a:tr>
              <a:tr h="223489">
                <a:tc rowSpan="4">
                  <a:txBody>
                    <a:bodyPr/>
                    <a:lstStyle/>
                    <a:p>
                      <a:pPr algn="ctr" fontAlgn="ctr"/>
                      <a:r>
                        <a:rPr lang="pt-BR" sz="1400" b="1" i="0" u="none" strike="noStrike" dirty="0">
                          <a:solidFill>
                            <a:schemeClr val="tx1"/>
                          </a:solidFill>
                          <a:effectLst/>
                          <a:latin typeface="Calibri" panose="020F0502020204030204" pitchFamily="34" charset="0"/>
                        </a:rPr>
                        <a:t>SOCIALINĖS APSAUGOS IR DARBO MINISTERIJA</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4.9.</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4">
                  <a:txBody>
                    <a:bodyPr/>
                    <a:lstStyle/>
                    <a:p>
                      <a:pPr algn="ctr" fontAlgn="ctr"/>
                      <a:r>
                        <a:rPr lang="lt-LT" sz="1400" b="1" i="0" u="none" strike="noStrike" dirty="0">
                          <a:solidFill>
                            <a:schemeClr val="tx1"/>
                          </a:solidFill>
                          <a:effectLst/>
                          <a:latin typeface="Calibri" panose="020F0502020204030204" pitchFamily="34" charset="0"/>
                        </a:rPr>
                        <a:t>2.2.</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SOC</a:t>
                      </a:r>
                      <a:r>
                        <a:rPr lang="en-US" sz="1400" b="1" i="0" u="none" strike="noStrike" dirty="0">
                          <a:solidFill>
                            <a:schemeClr val="tx1"/>
                          </a:solidFill>
                          <a:effectLst/>
                          <a:latin typeface="Calibri" panose="020F0502020204030204" pitchFamily="34" charset="0"/>
                        </a:rPr>
                        <a:t>IALINIS</a:t>
                      </a:r>
                      <a:r>
                        <a:rPr lang="lt-LT" sz="1400" b="1" i="0" u="none" strike="noStrike" dirty="0">
                          <a:solidFill>
                            <a:schemeClr val="tx1"/>
                          </a:solidFill>
                          <a:effectLst/>
                          <a:latin typeface="Calibri" panose="020F0502020204030204" pitchFamily="34" charset="0"/>
                        </a:rPr>
                        <a:t> BŪSTAS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36326480"/>
                  </a:ext>
                </a:extLst>
              </a:tr>
              <a:tr h="285042">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4.9.</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lt-LT"/>
                    </a:p>
                  </a:txBody>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INSTITUC</a:t>
                      </a:r>
                      <a:r>
                        <a:rPr lang="en-US" sz="1400" b="1" i="0" u="none" strike="noStrike" dirty="0">
                          <a:solidFill>
                            <a:schemeClr val="tx1"/>
                          </a:solidFill>
                          <a:effectLst/>
                          <a:latin typeface="Calibri" panose="020F0502020204030204" pitchFamily="34" charset="0"/>
                        </a:rPr>
                        <a:t>IN</a:t>
                      </a:r>
                      <a:r>
                        <a:rPr lang="lt-LT" sz="1400" b="1" i="0" u="none" strike="noStrike" dirty="0">
                          <a:solidFill>
                            <a:schemeClr val="tx1"/>
                          </a:solidFill>
                          <a:effectLst/>
                          <a:latin typeface="Calibri" panose="020F0502020204030204" pitchFamily="34" charset="0"/>
                        </a:rPr>
                        <a:t>ĖS GLOBOS PERTVARKA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1397915"/>
                  </a:ext>
                </a:extLst>
              </a:tr>
              <a:tr h="336349">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4.9.</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lt-LT"/>
                    </a:p>
                  </a:txBody>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NESTACIONARIŲ PASLAUGŲ PLĖTRA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63470467"/>
                  </a:ext>
                </a:extLst>
              </a:tr>
              <a:tr h="303585">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4.10</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lt-LT"/>
                    </a:p>
                  </a:txBody>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SENYVO AMŽIAUS ASMENŲ PASLAUGŲ INFRASTR</a:t>
                      </a:r>
                      <a:r>
                        <a:rPr lang="en-US" sz="1400" b="1" i="0" u="none" strike="noStrike" dirty="0">
                          <a:solidFill>
                            <a:schemeClr val="tx1"/>
                          </a:solidFill>
                          <a:effectLst/>
                          <a:latin typeface="Calibri" panose="020F0502020204030204" pitchFamily="34" charset="0"/>
                        </a:rPr>
                        <a:t>U</a:t>
                      </a:r>
                      <a:r>
                        <a:rPr lang="lt-LT" sz="1400" b="1" i="0" u="none" strike="noStrike" dirty="0">
                          <a:solidFill>
                            <a:schemeClr val="tx1"/>
                          </a:solidFill>
                          <a:effectLst/>
                          <a:latin typeface="Calibri" panose="020F0502020204030204" pitchFamily="34" charset="0"/>
                        </a:rPr>
                        <a:t>KTŪRA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3249849"/>
                  </a:ext>
                </a:extLst>
              </a:tr>
              <a:tr h="328480">
                <a:tc>
                  <a:txBody>
                    <a:bodyPr/>
                    <a:lstStyle/>
                    <a:p>
                      <a:pPr algn="ctr" fontAlgn="b"/>
                      <a:r>
                        <a:rPr lang="lt-LT" sz="1400" b="1" i="0" u="none" strike="noStrike" dirty="0">
                          <a:solidFill>
                            <a:schemeClr val="tx1"/>
                          </a:solidFill>
                          <a:effectLst/>
                          <a:latin typeface="Calibri" panose="020F0502020204030204" pitchFamily="34" charset="0"/>
                        </a:rPr>
                        <a:t>SVEIKATOS APSAUGOS MINISTERIJA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4.8.</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2.10.</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PREVENCINĖS SVEIKATĄ STIPRININČIOS PRIEMONĖS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33303863"/>
                  </a:ext>
                </a:extLst>
              </a:tr>
              <a:tr h="223489">
                <a:tc rowSpan="2">
                  <a:txBody>
                    <a:bodyPr/>
                    <a:lstStyle/>
                    <a:p>
                      <a:pPr algn="ctr" fontAlgn="b"/>
                      <a:r>
                        <a:rPr lang="lt-LT" sz="1400" b="1" i="0" u="none" strike="noStrike" dirty="0">
                          <a:solidFill>
                            <a:schemeClr val="tx1"/>
                          </a:solidFill>
                          <a:effectLst/>
                          <a:latin typeface="Calibri" panose="020F0502020204030204" pitchFamily="34" charset="0"/>
                        </a:rPr>
                        <a:t>SUSISIEKIMO MINISTERIJA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3.2. </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5.3.</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EISMO SAUGA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1461033"/>
                  </a:ext>
                </a:extLst>
              </a:tr>
              <a:tr h="223489">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8.1.</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6.1.</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DARNUS JUDUMAS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24727065"/>
                  </a:ext>
                </a:extLst>
              </a:tr>
              <a:tr h="238822">
                <a:tc rowSpan="2">
                  <a:txBody>
                    <a:bodyPr/>
                    <a:lstStyle/>
                    <a:p>
                      <a:pPr algn="ctr" fontAlgn="ctr"/>
                      <a:r>
                        <a:rPr lang="lt-LT" sz="1400" b="1" i="0" u="none" strike="noStrike" dirty="0">
                          <a:solidFill>
                            <a:schemeClr val="tx1"/>
                          </a:solidFill>
                          <a:effectLst/>
                          <a:latin typeface="Calibri" panose="020F0502020204030204" pitchFamily="34" charset="0"/>
                        </a:rPr>
                        <a:t>ŠVIETIMO, MOKSLO IR SPORTO MINISTERIJA</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rowSpan="2">
                  <a:txBody>
                    <a:bodyPr/>
                    <a:lstStyle/>
                    <a:p>
                      <a:pPr algn="ctr" fontAlgn="ctr"/>
                      <a:r>
                        <a:rPr lang="lt-LT" sz="1400" b="1" i="0" u="none" strike="noStrike" dirty="0">
                          <a:solidFill>
                            <a:schemeClr val="tx1"/>
                          </a:solidFill>
                          <a:effectLst/>
                          <a:latin typeface="Calibri" panose="020F0502020204030204" pitchFamily="34" charset="0"/>
                        </a:rPr>
                        <a:t>4.5.</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lt-LT" sz="1400" b="1" i="0" u="none" strike="noStrike" dirty="0">
                          <a:solidFill>
                            <a:schemeClr val="tx1"/>
                          </a:solidFill>
                          <a:effectLst/>
                          <a:latin typeface="Calibri" panose="020F0502020204030204" pitchFamily="34" charset="0"/>
                        </a:rPr>
                        <a:t>3.1.</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DARŽELIŲ PLĖTRA / MOKYKLŲ PRITAIKYMAS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772631"/>
                  </a:ext>
                </a:extLst>
              </a:tr>
              <a:tr h="296444">
                <a:tc vMerge="1">
                  <a:txBody>
                    <a:bodyPr/>
                    <a:lstStyle/>
                    <a:p>
                      <a:endParaRPr lang="lt-LT"/>
                    </a:p>
                  </a:txBody>
                  <a:tcPr/>
                </a:tc>
                <a:tc vMerge="1">
                  <a:txBody>
                    <a:bodyPr/>
                    <a:lstStyle/>
                    <a:p>
                      <a:endParaRPr lang="lt-LT"/>
                    </a:p>
                  </a:txBody>
                  <a:tcPr/>
                </a:tc>
                <a:tc>
                  <a:txBody>
                    <a:bodyPr/>
                    <a:lstStyle/>
                    <a:p>
                      <a:pPr algn="ctr" fontAlgn="ctr"/>
                      <a:r>
                        <a:rPr lang="lt-LT" sz="1400" b="1" i="0" u="none" strike="noStrike" dirty="0">
                          <a:solidFill>
                            <a:schemeClr val="tx1"/>
                          </a:solidFill>
                          <a:effectLst/>
                          <a:latin typeface="Calibri" panose="020F0502020204030204" pitchFamily="34" charset="0"/>
                        </a:rPr>
                        <a:t>3.2.</a:t>
                      </a:r>
                    </a:p>
                  </a:txBody>
                  <a:tcPr marL="5585" marR="5585" marT="55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VISOS DIENOS MOKYKLŲ PLĖTRA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15297729"/>
                  </a:ext>
                </a:extLst>
              </a:tr>
              <a:tr h="236956">
                <a:tc rowSpan="2">
                  <a:txBody>
                    <a:bodyPr/>
                    <a:lstStyle/>
                    <a:p>
                      <a:pPr algn="ctr" fontAlgn="b"/>
                      <a:r>
                        <a:rPr lang="lt-LT" sz="1400" b="1" i="0" u="none" strike="noStrike" dirty="0">
                          <a:solidFill>
                            <a:schemeClr val="tx1"/>
                          </a:solidFill>
                          <a:effectLst/>
                          <a:latin typeface="Calibri" panose="020F0502020204030204" pitchFamily="34" charset="0"/>
                        </a:rPr>
                        <a:t>VIDAUS REIKALŲ MINISTERIJA</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5.1. / 5.2. </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7.1</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EKONOMINIO AUGIMO STIPRINIMAS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1072379"/>
                  </a:ext>
                </a:extLst>
              </a:tr>
              <a:tr h="441276">
                <a:tc vMerge="1">
                  <a:txBody>
                    <a:bodyPr/>
                    <a:lstStyle/>
                    <a:p>
                      <a:endParaRPr lang="lt-LT"/>
                    </a:p>
                  </a:txBody>
                  <a:tcPr/>
                </a:tc>
                <a:tc>
                  <a:txBody>
                    <a:bodyPr/>
                    <a:lstStyle/>
                    <a:p>
                      <a:pPr algn="ctr" fontAlgn="b"/>
                      <a:r>
                        <a:rPr lang="lt-LT" sz="1400" b="1" i="0" u="none" strike="noStrike" dirty="0">
                          <a:solidFill>
                            <a:schemeClr val="tx1"/>
                          </a:solidFill>
                          <a:effectLst/>
                          <a:latin typeface="Calibri" panose="020F0502020204030204" pitchFamily="34" charset="0"/>
                        </a:rPr>
                        <a:t>5.1. / 5.2.</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lt-LT" sz="1400" b="1" i="0" u="none" strike="noStrike" dirty="0">
                          <a:solidFill>
                            <a:schemeClr val="tx1"/>
                          </a:solidFill>
                          <a:effectLst/>
                          <a:latin typeface="Calibri" panose="020F0502020204030204" pitchFamily="34" charset="0"/>
                        </a:rPr>
                        <a:t>7.2.</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365760" algn="l" fontAlgn="b">
                        <a:spcBef>
                          <a:spcPts val="600"/>
                        </a:spcBef>
                        <a:spcAft>
                          <a:spcPts val="600"/>
                        </a:spcAft>
                      </a:pPr>
                      <a:r>
                        <a:rPr lang="lt-LT" sz="1400" b="1" i="0" u="none" strike="noStrike" dirty="0">
                          <a:solidFill>
                            <a:schemeClr val="tx1"/>
                          </a:solidFill>
                          <a:effectLst/>
                          <a:latin typeface="Calibri" panose="020F0502020204030204" pitchFamily="34" charset="0"/>
                        </a:rPr>
                        <a:t>DARBO VIETŲ PASIEKIAMUMAS, PASLAUGŲ PRIEINAMUMAS</a:t>
                      </a:r>
                    </a:p>
                  </a:txBody>
                  <a:tcPr marL="5585" marR="5585" marT="55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327856"/>
                  </a:ext>
                </a:extLst>
              </a:tr>
            </a:tbl>
          </a:graphicData>
        </a:graphic>
      </p:graphicFrame>
      <p:graphicFrame>
        <p:nvGraphicFramePr>
          <p:cNvPr id="6" name="Lentelė 5">
            <a:extLst>
              <a:ext uri="{FF2B5EF4-FFF2-40B4-BE49-F238E27FC236}">
                <a16:creationId xmlns:a16="http://schemas.microsoft.com/office/drawing/2014/main" id="{C39E05EE-0C32-4271-8813-5A8F4E41A954}"/>
              </a:ext>
            </a:extLst>
          </p:cNvPr>
          <p:cNvGraphicFramePr>
            <a:graphicFrameLocks noGrp="1"/>
          </p:cNvGraphicFramePr>
          <p:nvPr>
            <p:extLst>
              <p:ext uri="{D42A27DB-BD31-4B8C-83A1-F6EECF244321}">
                <p14:modId xmlns:p14="http://schemas.microsoft.com/office/powerpoint/2010/main" val="1865357540"/>
              </p:ext>
            </p:extLst>
          </p:nvPr>
        </p:nvGraphicFramePr>
        <p:xfrm>
          <a:off x="3808412" y="5718954"/>
          <a:ext cx="6324601" cy="307323"/>
        </p:xfrm>
        <a:graphic>
          <a:graphicData uri="http://schemas.openxmlformats.org/drawingml/2006/table">
            <a:tbl>
              <a:tblPr/>
              <a:tblGrid>
                <a:gridCol w="4721099">
                  <a:extLst>
                    <a:ext uri="{9D8B030D-6E8A-4147-A177-3AD203B41FA5}">
                      <a16:colId xmlns:a16="http://schemas.microsoft.com/office/drawing/2014/main" val="735848496"/>
                    </a:ext>
                  </a:extLst>
                </a:gridCol>
                <a:gridCol w="1603502">
                  <a:extLst>
                    <a:ext uri="{9D8B030D-6E8A-4147-A177-3AD203B41FA5}">
                      <a16:colId xmlns:a16="http://schemas.microsoft.com/office/drawing/2014/main" val="979451175"/>
                    </a:ext>
                  </a:extLst>
                </a:gridCol>
              </a:tblGrid>
              <a:tr h="307323">
                <a:tc>
                  <a:txBody>
                    <a:bodyPr/>
                    <a:lstStyle/>
                    <a:p>
                      <a:pPr algn="r" fontAlgn="b"/>
                      <a:r>
                        <a:rPr lang="pt-BR" sz="1600" b="1" i="0" u="none" strike="noStrike" dirty="0">
                          <a:solidFill>
                            <a:schemeClr val="tx1"/>
                          </a:solidFill>
                          <a:effectLst/>
                          <a:latin typeface="Calibri" panose="020F0502020204030204" pitchFamily="34" charset="0"/>
                        </a:rPr>
                        <a:t>Viso Utenos regionui pagal RPP </a:t>
                      </a:r>
                    </a:p>
                  </a:txBody>
                  <a:tcPr marL="3202" marR="3202" marT="3202" marB="0" anchor="b">
                    <a:lnL>
                      <a:noFill/>
                    </a:lnL>
                    <a:lnR>
                      <a:noFill/>
                    </a:lnR>
                    <a:lnT>
                      <a:noFill/>
                    </a:lnT>
                    <a:lnB>
                      <a:noFill/>
                    </a:lnB>
                    <a:noFill/>
                  </a:tcPr>
                </a:tc>
                <a:tc>
                  <a:txBody>
                    <a:bodyPr/>
                    <a:lstStyle/>
                    <a:p>
                      <a:pPr algn="r" fontAlgn="b"/>
                      <a:r>
                        <a:rPr lang="lt-LT" sz="1600" b="1" i="0" u="none" strike="noStrike" dirty="0">
                          <a:solidFill>
                            <a:schemeClr val="tx1"/>
                          </a:solidFill>
                          <a:effectLst/>
                          <a:latin typeface="Calibri" panose="020F0502020204030204" pitchFamily="34" charset="0"/>
                        </a:rPr>
                        <a:t>130 096 250 Eur</a:t>
                      </a:r>
                    </a:p>
                  </a:txBody>
                  <a:tcPr marL="3202" marR="3202" marT="3202" marB="0" anchor="b">
                    <a:lnL>
                      <a:noFill/>
                    </a:lnL>
                    <a:lnR>
                      <a:noFill/>
                    </a:lnR>
                    <a:lnT>
                      <a:noFill/>
                    </a:lnT>
                    <a:lnB>
                      <a:noFill/>
                    </a:lnB>
                    <a:noFill/>
                  </a:tcPr>
                </a:tc>
                <a:extLst>
                  <a:ext uri="{0D108BD9-81ED-4DB2-BD59-A6C34878D82A}">
                    <a16:rowId xmlns:a16="http://schemas.microsoft.com/office/drawing/2014/main" val="988791871"/>
                  </a:ext>
                </a:extLst>
              </a:tr>
            </a:tbl>
          </a:graphicData>
        </a:graphic>
      </p:graphicFrame>
      <p:pic>
        <p:nvPicPr>
          <p:cNvPr id="8" name="Grafinis elementas 7" descr="Euro with solid fill">
            <a:extLst>
              <a:ext uri="{FF2B5EF4-FFF2-40B4-BE49-F238E27FC236}">
                <a16:creationId xmlns:a16="http://schemas.microsoft.com/office/drawing/2014/main" id="{29885091-56CD-49FA-8A62-F5916194EE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322" y="6068795"/>
            <a:ext cx="533400" cy="533400"/>
          </a:xfrm>
          <a:prstGeom prst="rect">
            <a:avLst/>
          </a:prstGeom>
        </p:spPr>
      </p:pic>
      <p:graphicFrame>
        <p:nvGraphicFramePr>
          <p:cNvPr id="9" name="Lentelė 8">
            <a:extLst>
              <a:ext uri="{FF2B5EF4-FFF2-40B4-BE49-F238E27FC236}">
                <a16:creationId xmlns:a16="http://schemas.microsoft.com/office/drawing/2014/main" id="{8B4E3A17-929A-480C-92DF-396CB8886953}"/>
              </a:ext>
            </a:extLst>
          </p:cNvPr>
          <p:cNvGraphicFramePr>
            <a:graphicFrameLocks noGrp="1"/>
          </p:cNvGraphicFramePr>
          <p:nvPr>
            <p:extLst>
              <p:ext uri="{D42A27DB-BD31-4B8C-83A1-F6EECF244321}">
                <p14:modId xmlns:p14="http://schemas.microsoft.com/office/powerpoint/2010/main" val="2346875621"/>
              </p:ext>
            </p:extLst>
          </p:nvPr>
        </p:nvGraphicFramePr>
        <p:xfrm>
          <a:off x="639247" y="6068795"/>
          <a:ext cx="2766912" cy="490882"/>
        </p:xfrm>
        <a:graphic>
          <a:graphicData uri="http://schemas.openxmlformats.org/drawingml/2006/table">
            <a:tbl>
              <a:tblPr/>
              <a:tblGrid>
                <a:gridCol w="1852512">
                  <a:extLst>
                    <a:ext uri="{9D8B030D-6E8A-4147-A177-3AD203B41FA5}">
                      <a16:colId xmlns:a16="http://schemas.microsoft.com/office/drawing/2014/main" val="735848496"/>
                    </a:ext>
                  </a:extLst>
                </a:gridCol>
                <a:gridCol w="914400">
                  <a:extLst>
                    <a:ext uri="{9D8B030D-6E8A-4147-A177-3AD203B41FA5}">
                      <a16:colId xmlns:a16="http://schemas.microsoft.com/office/drawing/2014/main" val="979451175"/>
                    </a:ext>
                  </a:extLst>
                </a:gridCol>
              </a:tblGrid>
              <a:tr h="307323">
                <a:tc>
                  <a:txBody>
                    <a:bodyPr/>
                    <a:lstStyle/>
                    <a:p>
                      <a:pPr algn="r" fontAlgn="b"/>
                      <a:r>
                        <a:rPr lang="lt-LT" sz="3200" b="1" i="0" u="none" strike="noStrike" dirty="0">
                          <a:solidFill>
                            <a:schemeClr val="tx1"/>
                          </a:solidFill>
                          <a:effectLst/>
                          <a:latin typeface="Calibri" panose="020F0502020204030204" pitchFamily="34" charset="0"/>
                        </a:rPr>
                        <a:t>2021-2027</a:t>
                      </a:r>
                      <a:endParaRPr lang="pt-BR" sz="3200" b="1" i="0" u="none" strike="noStrike" dirty="0">
                        <a:solidFill>
                          <a:schemeClr val="tx1"/>
                        </a:solidFill>
                        <a:effectLst/>
                        <a:latin typeface="Calibri" panose="020F0502020204030204" pitchFamily="34" charset="0"/>
                      </a:endParaRPr>
                    </a:p>
                  </a:txBody>
                  <a:tcPr marL="3202" marR="3202" marT="3202" marB="0" anchor="b">
                    <a:lnL>
                      <a:noFill/>
                    </a:lnL>
                    <a:lnR>
                      <a:noFill/>
                    </a:lnR>
                    <a:lnT>
                      <a:noFill/>
                    </a:lnT>
                    <a:lnB>
                      <a:noFill/>
                    </a:lnB>
                    <a:noFill/>
                  </a:tcPr>
                </a:tc>
                <a:tc>
                  <a:txBody>
                    <a:bodyPr/>
                    <a:lstStyle/>
                    <a:p>
                      <a:pPr algn="ctr" fontAlgn="b"/>
                      <a:r>
                        <a:rPr lang="pt-BR" sz="3200" b="1" i="0" u="none" strike="noStrike" dirty="0">
                          <a:solidFill>
                            <a:schemeClr val="tx1"/>
                          </a:solidFill>
                          <a:effectLst/>
                          <a:latin typeface="Calibri" panose="020F0502020204030204" pitchFamily="34" charset="0"/>
                        </a:rPr>
                        <a:t>EU</a:t>
                      </a:r>
                      <a:endParaRPr lang="lt-LT" sz="3200" b="1" i="0" u="none" strike="noStrike" dirty="0">
                        <a:solidFill>
                          <a:schemeClr val="tx1"/>
                        </a:solidFill>
                        <a:effectLst/>
                        <a:latin typeface="Calibri" panose="020F0502020204030204" pitchFamily="34" charset="0"/>
                      </a:endParaRPr>
                    </a:p>
                  </a:txBody>
                  <a:tcPr marL="3202" marR="3202" marT="3202" marB="0" anchor="b">
                    <a:lnL>
                      <a:noFill/>
                    </a:lnL>
                    <a:lnR>
                      <a:noFill/>
                    </a:lnR>
                    <a:lnT>
                      <a:noFill/>
                    </a:lnT>
                    <a:lnB>
                      <a:noFill/>
                    </a:lnB>
                    <a:noFill/>
                  </a:tcPr>
                </a:tc>
                <a:extLst>
                  <a:ext uri="{0D108BD9-81ED-4DB2-BD59-A6C34878D82A}">
                    <a16:rowId xmlns:a16="http://schemas.microsoft.com/office/drawing/2014/main" val="988791871"/>
                  </a:ext>
                </a:extLst>
              </a:tr>
            </a:tbl>
          </a:graphicData>
        </a:graphic>
      </p:graphicFrame>
    </p:spTree>
    <p:extLst>
      <p:ext uri="{BB962C8B-B14F-4D97-AF65-F5344CB8AC3E}">
        <p14:creationId xmlns:p14="http://schemas.microsoft.com/office/powerpoint/2010/main" val="394975370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760412" y="61245"/>
            <a:ext cx="10880428" cy="762000"/>
          </a:xfrm>
        </p:spPr>
        <p:txBody>
          <a:bodyPr rtlCol="0">
            <a:normAutofit/>
          </a:bodyPr>
          <a:lstStyle/>
          <a:p>
            <a:pPr algn="ctr" rtl="0"/>
            <a:r>
              <a:rPr lang="lt-LT" sz="1600" b="1" dirty="0"/>
              <a:t>I prioritetas. KONKURENCINGO VERSLO SKATINIMAS IR VIETINĖS EKONOMIKOS TVARI PLĖTRA</a:t>
            </a:r>
          </a:p>
        </p:txBody>
      </p:sp>
      <p:sp>
        <p:nvSpPr>
          <p:cNvPr id="6" name="Turinio vietos rezervavimo ženklas 5">
            <a:extLst>
              <a:ext uri="{FF2B5EF4-FFF2-40B4-BE49-F238E27FC236}">
                <a16:creationId xmlns:a16="http://schemas.microsoft.com/office/drawing/2014/main" id="{88C8687D-A8C9-46E8-8B79-57D08B6EA069}"/>
              </a:ext>
            </a:extLst>
          </p:cNvPr>
          <p:cNvSpPr>
            <a:spLocks noGrp="1"/>
          </p:cNvSpPr>
          <p:nvPr>
            <p:ph sz="half" idx="1"/>
          </p:nvPr>
        </p:nvSpPr>
        <p:spPr>
          <a:xfrm>
            <a:off x="74612" y="646022"/>
            <a:ext cx="2285999" cy="5513239"/>
          </a:xfr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a:normAutofit/>
          </a:bodyPr>
          <a:lstStyle/>
          <a:p>
            <a:pPr marL="0" indent="0">
              <a:buNone/>
            </a:pPr>
            <a:r>
              <a:rPr lang="lt-LT" sz="1600" b="1" dirty="0">
                <a:solidFill>
                  <a:schemeClr val="tx1"/>
                </a:solidFill>
              </a:rPr>
              <a:t>Į</a:t>
            </a:r>
            <a:r>
              <a:rPr lang="en-US" sz="1600" b="1" dirty="0" err="1">
                <a:solidFill>
                  <a:schemeClr val="tx1"/>
                </a:solidFill>
              </a:rPr>
              <a:t>gyvendinant</a:t>
            </a:r>
            <a:r>
              <a:rPr lang="lt-LT" sz="1600" b="1" dirty="0">
                <a:solidFill>
                  <a:schemeClr val="tx1"/>
                </a:solidFill>
              </a:rPr>
              <a:t> 2023-2030 m. plėtros plane patvirtintą 1 prioritetą numatoma įgyvendinti 2 strateginius tikslus:</a:t>
            </a:r>
          </a:p>
          <a:p>
            <a:pPr marL="0" indent="0">
              <a:buNone/>
            </a:pPr>
            <a:endParaRPr lang="en-US" sz="1600" dirty="0">
              <a:solidFill>
                <a:schemeClr val="tx1"/>
              </a:solidFill>
              <a:highlight>
                <a:srgbClr val="00FFFF"/>
              </a:highlight>
            </a:endParaRPr>
          </a:p>
          <a:p>
            <a:pPr marL="0" indent="0">
              <a:buNone/>
            </a:pPr>
            <a:r>
              <a:rPr lang="lt-LT" sz="1600" dirty="0">
                <a:solidFill>
                  <a:schemeClr val="tx1"/>
                </a:solidFill>
              </a:rPr>
              <a:t>1.1. Gerinti  investicinės aplinkos patrauklumą ir didinti ekonominį potencialą </a:t>
            </a:r>
            <a:endParaRPr lang="en-US" sz="1600" dirty="0">
              <a:solidFill>
                <a:schemeClr val="tx1"/>
              </a:solidFill>
            </a:endParaRPr>
          </a:p>
          <a:p>
            <a:pPr marL="0" indent="0">
              <a:buNone/>
            </a:pPr>
            <a:endParaRPr lang="lt-LT" sz="1600" dirty="0">
              <a:solidFill>
                <a:schemeClr val="tx1"/>
              </a:solidFill>
            </a:endParaRPr>
          </a:p>
          <a:p>
            <a:pPr marL="0" indent="0">
              <a:buNone/>
            </a:pPr>
            <a:r>
              <a:rPr lang="lt-LT" sz="1600" dirty="0">
                <a:solidFill>
                  <a:schemeClr val="tx1"/>
                </a:solidFill>
              </a:rPr>
              <a:t>1.2. Didinti turistinį savivaldybės patrauklumą, teikiant viešąsias paslaugas bei plėtojant viešąją turizmo infrastruktūrą</a:t>
            </a:r>
          </a:p>
        </p:txBody>
      </p:sp>
      <p:sp>
        <p:nvSpPr>
          <p:cNvPr id="16" name="TextBox 15">
            <a:extLst>
              <a:ext uri="{FF2B5EF4-FFF2-40B4-BE49-F238E27FC236}">
                <a16:creationId xmlns:a16="http://schemas.microsoft.com/office/drawing/2014/main" id="{6000BAFD-3951-4284-BD2C-5A823C49EBD8}"/>
              </a:ext>
            </a:extLst>
          </p:cNvPr>
          <p:cNvSpPr txBox="1"/>
          <p:nvPr/>
        </p:nvSpPr>
        <p:spPr>
          <a:xfrm>
            <a:off x="2643298" y="773171"/>
            <a:ext cx="8991600" cy="5693866"/>
          </a:xfrm>
          <a:prstGeom prst="rect">
            <a:avLst/>
          </a:prstGeom>
          <a:noFill/>
        </p:spPr>
        <p:txBody>
          <a:bodyPr wrap="square">
            <a:spAutoFit/>
          </a:bodyPr>
          <a:lstStyle/>
          <a:p>
            <a:pPr algn="just"/>
            <a:r>
              <a:rPr lang="lt-LT" sz="1200" dirty="0"/>
              <a:t>Siekiant pasiekti numatytus tikslus įgyvendinama Ekonominės plėtros </a:t>
            </a:r>
            <a:r>
              <a:rPr lang="lt-LT" sz="1200" dirty="0" err="1"/>
              <a:t>program</a:t>
            </a:r>
            <a:r>
              <a:rPr lang="en-US" sz="1200" dirty="0"/>
              <a:t>a</a:t>
            </a:r>
            <a:r>
              <a:rPr lang="lt-LT" sz="1200" dirty="0"/>
              <a:t> (09) </a:t>
            </a:r>
            <a:r>
              <a:rPr lang="en-US" sz="1200" dirty="0" err="1"/>
              <a:t>ir</a:t>
            </a:r>
            <a:r>
              <a:rPr lang="en-US" sz="1200" dirty="0"/>
              <a:t> </a:t>
            </a:r>
            <a:r>
              <a:rPr lang="en-US" sz="1200" dirty="0" err="1"/>
              <a:t>joje</a:t>
            </a:r>
            <a:r>
              <a:rPr lang="en-US" sz="1200" dirty="0"/>
              <a:t> </a:t>
            </a:r>
            <a:r>
              <a:rPr lang="en-US" sz="1200" dirty="0" err="1"/>
              <a:t>suplanuotos</a:t>
            </a:r>
            <a:r>
              <a:rPr lang="en-US" sz="1200" dirty="0"/>
              <a:t> </a:t>
            </a:r>
            <a:r>
              <a:rPr lang="en-US" sz="1200" dirty="0" err="1"/>
              <a:t>priemon</a:t>
            </a:r>
            <a:r>
              <a:rPr lang="lt-LT" sz="1200" dirty="0"/>
              <a:t>ės bei siektinos jų stebėsenos reikšmės, kurių įgyvendinimas prisidės prie kuo palankesnių sąlygų pradėti ir plėtoti verslą, skatinti jaunimo verslumą bei didinti gyventojų užimtumą, pritraukti ES ir kitų fondų lėšas miesto plėtros projektams įgyvendinti, plėsti turizmo, rekreacijos, poilsio ir paslaugų infrastruktūrą</a:t>
            </a:r>
          </a:p>
          <a:p>
            <a:pPr algn="just"/>
            <a:endParaRPr lang="lt-LT" dirty="0"/>
          </a:p>
          <a:p>
            <a:pPr algn="just"/>
            <a:r>
              <a:rPr lang="lt-LT" b="1" dirty="0"/>
              <a:t>Prioritetinės veiklos, kurios bus įgyvendinamos 2024-2026 m. </a:t>
            </a:r>
          </a:p>
          <a:p>
            <a:pPr algn="just"/>
            <a:endParaRPr lang="lt-LT" dirty="0"/>
          </a:p>
          <a:p>
            <a:pPr algn="just"/>
            <a:r>
              <a:rPr lang="lt-LT" sz="1200" b="1" dirty="0"/>
              <a:t>Iki 2024 m. liepos 1 d</a:t>
            </a:r>
            <a:r>
              <a:rPr lang="lt-LT" sz="1200" dirty="0"/>
              <a:t>. turi būti patvirtinta Funkcinės zonos (Viza) strategija, kurioje numatyti veiksmai  prisidės prie:</a:t>
            </a:r>
          </a:p>
          <a:p>
            <a:pPr algn="just"/>
            <a:endParaRPr lang="lt-LT" sz="1200" dirty="0"/>
          </a:p>
          <a:p>
            <a:pPr marL="228600" indent="-228600" algn="just">
              <a:buFont typeface="Wingdings" panose="05000000000000000000" pitchFamily="2" charset="2"/>
              <a:buChar char="q"/>
            </a:pPr>
            <a:r>
              <a:rPr lang="lt-LT" sz="1200" i="1" dirty="0"/>
              <a:t>Visagino savivaldybės teritorijos (-ų) pritaikymo pramonės, komercijos, paslaugų verslo  investicijoms</a:t>
            </a:r>
          </a:p>
          <a:p>
            <a:pPr marL="228600" indent="-228600" algn="just">
              <a:buFont typeface="Wingdings" panose="05000000000000000000" pitchFamily="2" charset="2"/>
              <a:buChar char="q"/>
            </a:pPr>
            <a:r>
              <a:rPr lang="lt-LT" sz="1200" i="1" dirty="0"/>
              <a:t>Viešosios infrastruktūros pertvarkymo moderniai žinių ekonomikai ir kūrybinėms industrijoms, sukuriant paslaugų verslo centrą ir </a:t>
            </a:r>
            <a:r>
              <a:rPr lang="lt-LT" sz="1200" i="1" dirty="0" err="1"/>
              <a:t>bendradarbystės</a:t>
            </a:r>
            <a:r>
              <a:rPr lang="lt-LT" sz="1200" i="1" dirty="0"/>
              <a:t> erdves</a:t>
            </a:r>
          </a:p>
          <a:p>
            <a:pPr marL="228600" indent="-228600" algn="just">
              <a:buFont typeface="Wingdings" panose="05000000000000000000" pitchFamily="2" charset="2"/>
              <a:buChar char="q"/>
            </a:pPr>
            <a:r>
              <a:rPr lang="lt-LT" sz="1200" i="1" dirty="0"/>
              <a:t>Viešosios infrastruktūros darbo vietų suteikimo paslaugai vykdyti Visagino mieste sukūrimo, skirtą įtraukti socialiai pažeidžiamų grupių gyventojus</a:t>
            </a:r>
          </a:p>
          <a:p>
            <a:pPr marL="228600" indent="-228600" algn="just">
              <a:buFont typeface="Wingdings" panose="05000000000000000000" pitchFamily="2" charset="2"/>
              <a:buChar char="q"/>
            </a:pPr>
            <a:r>
              <a:rPr lang="lt-LT" sz="1200" i="1" dirty="0"/>
              <a:t>Visagino turizmo, gamtos ir kultūros objektų pritaikymo lankymui, modernizuojant viešąją turizmo infrastruktūrą</a:t>
            </a:r>
          </a:p>
          <a:p>
            <a:pPr marL="228600" indent="-228600" algn="just">
              <a:buFont typeface="Wingdings" panose="05000000000000000000" pitchFamily="2" charset="2"/>
              <a:buChar char="q"/>
            </a:pPr>
            <a:r>
              <a:rPr lang="lt-LT" sz="1200" i="1" dirty="0"/>
              <a:t>Bendrų turizmo maršrutų funkcinės zonos VIZA savivaldybių teritorijose   sukūrimo </a:t>
            </a:r>
          </a:p>
          <a:p>
            <a:pPr marL="228600" indent="-228600" algn="just">
              <a:buFont typeface="Wingdings" panose="05000000000000000000" pitchFamily="2" charset="2"/>
              <a:buChar char="q"/>
            </a:pPr>
            <a:r>
              <a:rPr lang="lt-LT" sz="1200" i="1" dirty="0"/>
              <a:t>Švietimo ir ugdymo paslaugų plėtros, vystant STEAM ugdymo modelį </a:t>
            </a:r>
          </a:p>
          <a:p>
            <a:pPr marL="228600" indent="-228600" algn="just">
              <a:buFont typeface="Wingdings" panose="05000000000000000000" pitchFamily="2" charset="2"/>
              <a:buChar char="q"/>
            </a:pPr>
            <a:r>
              <a:rPr lang="lt-LT" sz="1200" i="1" dirty="0"/>
              <a:t>Vaikų raidos ir elgesio sutrikimų kompleksinės pagalbos ir paslaugų šeimai centro įkūrimo</a:t>
            </a:r>
          </a:p>
          <a:p>
            <a:pPr marL="228600" indent="-228600" algn="just">
              <a:buFont typeface="Wingdings" panose="05000000000000000000" pitchFamily="2" charset="2"/>
              <a:buChar char="q"/>
            </a:pPr>
            <a:r>
              <a:rPr lang="lt-LT" sz="1200" i="1" dirty="0"/>
              <a:t> Socialinių paslaugų prieinamumo didinimo, teikiant mobilias paslaugas, mobilumo paslaugų teikimo asmenims, turintiems visišką judėjimo negalią teikimo gerinimo. </a:t>
            </a:r>
          </a:p>
          <a:p>
            <a:pPr algn="just"/>
            <a:endParaRPr lang="lt-LT" sz="1200" dirty="0"/>
          </a:p>
          <a:p>
            <a:pPr algn="just"/>
            <a:r>
              <a:rPr lang="lt-LT" sz="1400" dirty="0"/>
              <a:t>Planuojama preliminari investicijų suma  apie 7 000 000 Eur</a:t>
            </a:r>
            <a:r>
              <a:rPr lang="lt-LT" sz="1400" b="1" dirty="0"/>
              <a:t> (ES, SB, VB)</a:t>
            </a:r>
            <a:endParaRPr lang="lt-LT" sz="1400" dirty="0"/>
          </a:p>
          <a:p>
            <a:pPr algn="just"/>
            <a:r>
              <a:rPr lang="lt-LT" sz="1400" dirty="0"/>
              <a:t>Siektina, kad per 2024-2026 m. laikotarpį bus įsisavinta apie 50 proc.  skirtų investicijų </a:t>
            </a:r>
          </a:p>
          <a:p>
            <a:pPr algn="just"/>
            <a:endParaRPr lang="lt-LT" sz="1400" dirty="0"/>
          </a:p>
          <a:p>
            <a:pPr algn="just"/>
            <a:endParaRPr lang="lt-LT" sz="1400" dirty="0"/>
          </a:p>
          <a:p>
            <a:pPr algn="just"/>
            <a:r>
              <a:rPr lang="lt-LT" sz="1400" dirty="0"/>
              <a:t>Iš viso Ekonominės plėtros programoje numatytoms priemonėms įgyvendinti  įgyvendinimui planuojama skirti apie 2 002 916  Eur</a:t>
            </a:r>
          </a:p>
          <a:p>
            <a:pPr algn="just"/>
            <a:endParaRPr lang="lt-LT" sz="1000" dirty="0"/>
          </a:p>
        </p:txBody>
      </p:sp>
    </p:spTree>
    <p:extLst>
      <p:ext uri="{BB962C8B-B14F-4D97-AF65-F5344CB8AC3E}">
        <p14:creationId xmlns:p14="http://schemas.microsoft.com/office/powerpoint/2010/main" val="422882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065212" y="105521"/>
            <a:ext cx="10363200" cy="656479"/>
          </a:xfrm>
        </p:spPr>
        <p:txBody>
          <a:bodyPr rtlCol="0">
            <a:normAutofit/>
          </a:bodyPr>
          <a:lstStyle/>
          <a:p>
            <a:pPr algn="ctr" rtl="0"/>
            <a:r>
              <a:rPr lang="lt-LT" sz="1400" b="1" dirty="0"/>
              <a:t>II. Prioritetas. SOCIALINĖS GEROVĖS KŪRIMAS, SUMANIAI, PAŽANGIAI, BESIMOKANČIAI, MODERNIAI IR LAIMINGAI  BENDRUOMENEI</a:t>
            </a:r>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132435" y="844274"/>
            <a:ext cx="2456777" cy="5251726"/>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fontScale="92500" lnSpcReduction="10000"/>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lt-LT" sz="1600" b="1" dirty="0">
                <a:solidFill>
                  <a:schemeClr val="tx1"/>
                </a:solidFill>
              </a:rPr>
              <a:t>Į</a:t>
            </a:r>
            <a:r>
              <a:rPr lang="en-US" sz="1600" b="1" dirty="0" err="1">
                <a:solidFill>
                  <a:schemeClr val="tx1"/>
                </a:solidFill>
              </a:rPr>
              <a:t>gyvendinant</a:t>
            </a:r>
            <a:r>
              <a:rPr lang="lt-LT" sz="1600" b="1" dirty="0">
                <a:solidFill>
                  <a:schemeClr val="tx1"/>
                </a:solidFill>
              </a:rPr>
              <a:t> 2023-2030 m. plėtros plane patvirtintą 2 prioritetą numatoma įgyvendinti 8 strateginius tikslus:</a:t>
            </a:r>
          </a:p>
          <a:p>
            <a:pPr marL="0" indent="0">
              <a:buNone/>
            </a:pPr>
            <a:endParaRPr lang="lt-LT" sz="1600" dirty="0">
              <a:solidFill>
                <a:schemeClr val="tx1"/>
              </a:solidFill>
            </a:endParaRPr>
          </a:p>
          <a:p>
            <a:pPr marL="0" indent="0">
              <a:buNone/>
            </a:pPr>
            <a:r>
              <a:rPr lang="lt-LT" sz="1600" dirty="0">
                <a:solidFill>
                  <a:schemeClr val="tx1"/>
                </a:solidFill>
              </a:rPr>
              <a:t>2.1. Tikslingai naudojant švietimui skirtas lėšas bei kryptingai tobulinant darbuotojų kompetencijas, kiekvienam besimokančiajam sukurti lygiavertes ir šiuolaikiškas kokybiško ugdymo(</a:t>
            </a:r>
            <a:r>
              <a:rPr lang="lt-LT" sz="1600" dirty="0" err="1">
                <a:solidFill>
                  <a:schemeClr val="tx1"/>
                </a:solidFill>
              </a:rPr>
              <a:t>si</a:t>
            </a:r>
            <a:r>
              <a:rPr lang="lt-LT" sz="1600" dirty="0">
                <a:solidFill>
                  <a:schemeClr val="tx1"/>
                </a:solidFill>
              </a:rPr>
              <a:t>) sąlygas, lemiančias geresnius mokinių pasiekimus, optimalią, integracinę, darniai ir racionaliai veikiančią, nuolat atsinaujinančią savivaldybės švietimo sistemą</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817812" y="685800"/>
            <a:ext cx="8839200" cy="5955476"/>
          </a:xfrm>
          <a:prstGeom prst="rect">
            <a:avLst/>
          </a:prstGeom>
          <a:noFill/>
        </p:spPr>
        <p:txBody>
          <a:bodyPr wrap="square">
            <a:spAutoFit/>
          </a:bodyPr>
          <a:lstStyle/>
          <a:p>
            <a:pPr algn="just"/>
            <a:r>
              <a:rPr lang="lt-LT" sz="1200" dirty="0"/>
              <a:t>Siekiant pasiekti numatytą tikslą Švietimo paslaugų plėtros programoje (02) suplanuotos priemonės  ir siektinos jų stebėsenos reikšmės,  kurių įgyvendinimas prisidės prie sąlygų sudarymo  ugdyti vaikus ikimokyklinėse, bendrojo lavinimosi ir neformalaus švietimo įstaigose pagal patvirtintas ugdymo programas, teikiant pedagoginę, psichologinę, metodinę, aprūpinimo transportu ir kitą pagalbą mokiniams, mokytojams ir mokykloms, renginių, turinčių  įtakos ugdymo proceso kokybei, skirtų tęstiniam mokymuisi organizavimo, </a:t>
            </a:r>
            <a:r>
              <a:rPr lang="lt-LT" sz="1200" dirty="0" err="1"/>
              <a:t>įtraukių</a:t>
            </a:r>
            <a:r>
              <a:rPr lang="lt-LT" sz="1200" dirty="0"/>
              <a:t> tinklaveiką ir socialines inovacijas skatinančių, kiekvieno mokinio geresnius pasiekimus lemiančių ir šiuolaikiškų ugdymosi sąlygų sudarymo, vaikų ir jaunimo </a:t>
            </a:r>
            <a:r>
              <a:rPr lang="lt-LT" sz="1200" dirty="0" err="1"/>
              <a:t>socioedukacinių</a:t>
            </a:r>
            <a:r>
              <a:rPr lang="lt-LT" sz="1200" dirty="0"/>
              <a:t> veiklų, socialiai prasmingo užimtumo, profesinio mokymo saviraiškos bei švietimo pagalbos įvairovės ir prieinamumo didinimo. </a:t>
            </a:r>
          </a:p>
          <a:p>
            <a:pPr algn="just"/>
            <a:endParaRPr lang="lt-LT" sz="1200" dirty="0"/>
          </a:p>
          <a:p>
            <a:pPr algn="just"/>
            <a:r>
              <a:rPr lang="lt-LT" sz="1400" b="1" dirty="0"/>
              <a:t>Prioritetinės veiklos, kurios bus įgyvendinamos 2024-2026 m. </a:t>
            </a:r>
          </a:p>
          <a:p>
            <a:pPr algn="just"/>
            <a:endParaRPr lang="lt-LT" sz="1200" dirty="0"/>
          </a:p>
          <a:p>
            <a:pPr marL="171450" indent="-171450" algn="just">
              <a:buFont typeface="Wingdings" panose="05000000000000000000" pitchFamily="2" charset="2"/>
              <a:buChar char="q"/>
            </a:pPr>
            <a:r>
              <a:rPr lang="lt-LT" sz="1200" i="1" dirty="0"/>
              <a:t>„Tūkstantmečio mokyklų“ Visagino ir Ignalinos rajono savivaldybių Švietimo pažangos plano“ įgyvendinimas </a:t>
            </a:r>
          </a:p>
          <a:p>
            <a:pPr marL="171450" indent="-171450" algn="just">
              <a:buFont typeface="Wingdings" panose="05000000000000000000" pitchFamily="2" charset="2"/>
              <a:buChar char="q"/>
            </a:pPr>
            <a:endParaRPr lang="lt-LT" sz="1200" i="1" dirty="0"/>
          </a:p>
          <a:p>
            <a:pPr marL="171450" indent="-171450" algn="just">
              <a:buFont typeface="Wingdings" panose="05000000000000000000" pitchFamily="2" charset="2"/>
              <a:buChar char="q"/>
            </a:pPr>
            <a:r>
              <a:rPr lang="lt-LT" sz="1200" i="1" dirty="0"/>
              <a:t>Švietimo ir ugdymo paslaugų plėtra, vystant STEAM ugdymo modelį</a:t>
            </a:r>
          </a:p>
          <a:p>
            <a:pPr algn="just"/>
            <a:endParaRPr lang="lt-LT" sz="1200" i="1" dirty="0"/>
          </a:p>
          <a:p>
            <a:pPr marL="171450" indent="-171450" algn="just">
              <a:buFont typeface="Wingdings" panose="05000000000000000000" pitchFamily="2" charset="2"/>
              <a:buChar char="q"/>
            </a:pPr>
            <a:r>
              <a:rPr lang="lt-LT" sz="1200" i="1" dirty="0"/>
              <a:t>Ikimokyklinio ugdymo įstaigų tinklo, kuriant naujas ugdymo vietas stiprinimas</a:t>
            </a:r>
          </a:p>
          <a:p>
            <a:pPr marL="171450" indent="-171450" algn="just">
              <a:buFont typeface="Wingdings" panose="05000000000000000000" pitchFamily="2" charset="2"/>
              <a:buChar char="q"/>
            </a:pPr>
            <a:endParaRPr lang="lt-LT" sz="1200" i="1" dirty="0"/>
          </a:p>
          <a:p>
            <a:pPr marL="171450" indent="-171450" algn="just">
              <a:buFont typeface="Wingdings" panose="05000000000000000000" pitchFamily="2" charset="2"/>
              <a:buChar char="q"/>
            </a:pPr>
            <a:r>
              <a:rPr lang="lt-LT" sz="1200" i="1" dirty="0"/>
              <a:t>Visagino progimnazijų erdvių negalią turinčių mokinių ugdymuisi </a:t>
            </a:r>
            <a:r>
              <a:rPr lang="lt-LT" sz="1200" i="1" dirty="0" err="1"/>
              <a:t>įtraukiuoju</a:t>
            </a:r>
            <a:r>
              <a:rPr lang="lt-LT" sz="1200" i="1" dirty="0"/>
              <a:t> būdu pritaikymas</a:t>
            </a:r>
          </a:p>
          <a:p>
            <a:pPr marL="171450" indent="-171450" algn="just">
              <a:buFont typeface="Wingdings" panose="05000000000000000000" pitchFamily="2" charset="2"/>
              <a:buChar char="q"/>
            </a:pPr>
            <a:endParaRPr lang="lt-LT" sz="1200" i="1" dirty="0"/>
          </a:p>
          <a:p>
            <a:pPr marL="171450" indent="-171450" algn="just">
              <a:buFont typeface="Wingdings" panose="05000000000000000000" pitchFamily="2" charset="2"/>
              <a:buChar char="q"/>
            </a:pPr>
            <a:r>
              <a:rPr lang="lt-LT" sz="1200" i="1" dirty="0"/>
              <a:t>Visos dienos užimtumo erdvių Visagino bendrojo ugdymo mokyklose sukūrimas</a:t>
            </a:r>
          </a:p>
          <a:p>
            <a:pPr algn="just"/>
            <a:endParaRPr lang="lt-LT" sz="1200" dirty="0"/>
          </a:p>
          <a:p>
            <a:pPr algn="just"/>
            <a:endParaRPr lang="lt-LT" sz="1200" dirty="0"/>
          </a:p>
          <a:p>
            <a:pPr algn="just"/>
            <a:r>
              <a:rPr lang="lt-LT" sz="1200" b="1" dirty="0"/>
              <a:t>Planuojama preliminari investicijų suma -  apie 6 000 000 Eur (ES, SB, VB, EGDP)</a:t>
            </a:r>
          </a:p>
          <a:p>
            <a:pPr algn="just"/>
            <a:r>
              <a:rPr lang="lt-LT" sz="1200" dirty="0"/>
              <a:t>Siektina, kad iki 2026 m. metų bus įsisavinta apie 70 proc.  skirtų investicijų </a:t>
            </a:r>
          </a:p>
          <a:p>
            <a:pPr algn="just"/>
            <a:endParaRPr lang="lt-LT" sz="1500" dirty="0"/>
          </a:p>
          <a:p>
            <a:pPr algn="just"/>
            <a:r>
              <a:rPr lang="lt-LT" sz="1400" dirty="0"/>
              <a:t>Iš viso Švietimo paslaugų plėtros programoje numatytoms priemonėms įgyvendinti planuojama skirti apie 2 231 291 Eur</a:t>
            </a:r>
          </a:p>
          <a:p>
            <a:pPr algn="just"/>
            <a:endParaRPr lang="lt-LT" sz="1400" dirty="0"/>
          </a:p>
          <a:p>
            <a:pPr algn="just"/>
            <a:r>
              <a:rPr lang="lt-LT" sz="1400" dirty="0"/>
              <a:t> </a:t>
            </a:r>
            <a:r>
              <a:rPr lang="lt-LT" sz="1000" dirty="0"/>
              <a:t>Priemonės įgyvendinimui stebėti stebėsenos rodikliai, patvirtinti Visagino savivaldybės švietimo stebėsenos rodiklių sąraše, patvirtintame 2022-03-14 Visagino savivaldybės </a:t>
            </a:r>
            <a:r>
              <a:rPr lang="lt-LT" sz="1000" dirty="0" err="1"/>
              <a:t>administarcijos</a:t>
            </a:r>
            <a:r>
              <a:rPr lang="lt-LT" sz="1000" dirty="0"/>
              <a:t> direktoriaus įsakymu Nr. ĮV-E- 123 "Dėl Visagino savivaldybės švietimo stebėsenos rodiklių sąrašo patvirtinimo" </a:t>
            </a:r>
          </a:p>
        </p:txBody>
      </p:sp>
    </p:spTree>
    <p:extLst>
      <p:ext uri="{BB962C8B-B14F-4D97-AF65-F5344CB8AC3E}">
        <p14:creationId xmlns:p14="http://schemas.microsoft.com/office/powerpoint/2010/main" val="2893614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674812" y="94026"/>
            <a:ext cx="8594429" cy="667974"/>
          </a:xfrm>
        </p:spPr>
        <p:txBody>
          <a:bodyPr rtlCol="0">
            <a:normAutofit/>
          </a:bodyPr>
          <a:lstStyle/>
          <a:p>
            <a:pPr algn="ctr" rtl="0"/>
            <a:r>
              <a:rPr lang="lt-LT" sz="1400" b="1" dirty="0"/>
              <a:t>II. Prioritetas. SOCIALINĖS GEROVĖS KŪRIMAS, SUMANIAI, PAŽANGIAI, BESIMOKANČIAI, MODERNIAI IR LAIMINGAI  BENDRUOMENEI</a:t>
            </a:r>
            <a:endParaRPr lang="lt-LT" sz="1400" dirty="0"/>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379412" y="609600"/>
            <a:ext cx="2057400" cy="5011374"/>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endParaRPr lang="lt-LT" sz="1600" b="1" dirty="0">
              <a:solidFill>
                <a:schemeClr val="tx1"/>
              </a:solidFill>
            </a:endParaRPr>
          </a:p>
          <a:p>
            <a:pPr marL="0" indent="0">
              <a:buNone/>
            </a:pPr>
            <a:r>
              <a:rPr lang="lt-LT" sz="1600" dirty="0">
                <a:solidFill>
                  <a:schemeClr val="tx1"/>
                </a:solidFill>
              </a:rPr>
              <a:t>2.2. Sudaryti sąlygas visų amžiaus grupių ir galimybių visaginiečiams jų sveikai gyvensenai, fiziniam aktyvumui, sportavimui bei siekti, kad tai taptų savivaldybės bendruomenės gyvensenos dalimi</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741612" y="914400"/>
            <a:ext cx="8395535" cy="5416868"/>
          </a:xfrm>
          <a:prstGeom prst="rect">
            <a:avLst/>
          </a:prstGeom>
          <a:noFill/>
        </p:spPr>
        <p:txBody>
          <a:bodyPr wrap="square">
            <a:spAutoFit/>
          </a:bodyPr>
          <a:lstStyle/>
          <a:p>
            <a:pPr algn="just"/>
            <a:r>
              <a:rPr lang="lt-LT" sz="1200" dirty="0"/>
              <a:t>Siekiant pasiekti numatytą tikslą </a:t>
            </a:r>
            <a:r>
              <a:rPr lang="pt-BR" sz="1200" dirty="0"/>
              <a:t>Fizinio aktyvumo ir sporto plėtros</a:t>
            </a:r>
            <a:r>
              <a:rPr lang="lt-LT" sz="1200" dirty="0"/>
              <a:t> programoje (03) suplanuotos priemonės  ir siektinos jų stebėsenos reikšmės, kurių įgyvendinimas prisidės prie sportinio ugdymo programų ir sportininkų rengimo veiklos organizavimo ir paslaugų kokybės užtikrinimo, Visagino savivaldybės sporto renginių organizavimo pagal patvirtintą metinį Sporto renginių planą bei sąlygų dalyvauti tarptautiniuose čempionatuose atstovaujant Visagino savivaldybei užtikrinimo sporto įvairovės, gyventojų fizinio aktyvumo, prieinamumo įvairioms visuomenės grupėms užtikrinimo, Sporto projektų  įgyvendinimo Visagino savivaldybėje užtikrinimo, vaikų mokymo plaukti programos įgyvendinimo </a:t>
            </a:r>
          </a:p>
          <a:p>
            <a:pPr algn="just"/>
            <a:endParaRPr lang="lt-LT" sz="1200" dirty="0"/>
          </a:p>
          <a:p>
            <a:pPr algn="just"/>
            <a:r>
              <a:rPr lang="lt-LT" sz="1400" b="1" dirty="0"/>
              <a:t>Prioritetinės veiklos, kurios bus įgyvendinamos 2024-2026 m. </a:t>
            </a:r>
          </a:p>
          <a:p>
            <a:pPr algn="just"/>
            <a:endParaRPr lang="lt-LT" sz="1400" b="1" dirty="0"/>
          </a:p>
          <a:p>
            <a:pPr algn="just"/>
            <a:endParaRPr lang="lt-LT" sz="1200" dirty="0"/>
          </a:p>
          <a:p>
            <a:pPr marL="171450" indent="-171450" algn="just">
              <a:buFont typeface="Wingdings" panose="05000000000000000000" pitchFamily="2" charset="2"/>
              <a:buChar char="q"/>
            </a:pPr>
            <a:r>
              <a:rPr lang="lt-LT" sz="1200" b="1" i="1" dirty="0"/>
              <a:t>Draugystės 10 g., buvusios mokyklos pastato ir aplinkinės teritorijos konversijos pritaikant ją daugiafunkcinės sporto arenos  sukūrimui koncepcijos/techninės dokumentacijos rengimas</a:t>
            </a:r>
          </a:p>
          <a:p>
            <a:pPr algn="just"/>
            <a:endParaRPr lang="lt-LT" sz="1200" dirty="0"/>
          </a:p>
          <a:p>
            <a:pPr algn="just"/>
            <a:endParaRPr lang="lt-LT" sz="1200" dirty="0"/>
          </a:p>
          <a:p>
            <a:pPr algn="just"/>
            <a:endParaRPr lang="lt-LT" sz="1200" dirty="0"/>
          </a:p>
          <a:p>
            <a:pPr algn="just"/>
            <a:r>
              <a:rPr lang="lt-LT" sz="1200" dirty="0"/>
              <a:t>Planuojama skirti preliminari lėšų suma  programos įgyvendinimui – 1 479 660 Eur</a:t>
            </a:r>
          </a:p>
          <a:p>
            <a:pPr algn="just"/>
            <a:endParaRPr lang="lt-LT" sz="1200" dirty="0"/>
          </a:p>
          <a:p>
            <a:pPr algn="just"/>
            <a:r>
              <a:rPr lang="lt-LT" sz="1200" b="1" dirty="0"/>
              <a:t>Siektini stebėsenos rodikliai:</a:t>
            </a:r>
          </a:p>
          <a:p>
            <a:pPr algn="just"/>
            <a:endParaRPr lang="lt-LT" sz="1200" dirty="0"/>
          </a:p>
          <a:p>
            <a:pPr algn="just"/>
            <a:r>
              <a:rPr lang="lt-LT" sz="1200" dirty="0"/>
              <a:t>Sporto varžybose ir sveikatingumo renginiuose dalyvavusių asmenų  skaičius, vnt. per metus </a:t>
            </a:r>
          </a:p>
          <a:p>
            <a:pPr algn="just"/>
            <a:endParaRPr lang="lt-LT" sz="1200" dirty="0"/>
          </a:p>
          <a:p>
            <a:pPr algn="just"/>
            <a:r>
              <a:rPr lang="lt-LT" sz="1200" dirty="0"/>
              <a:t>Informacinėmis priemonėmis pasiektų asmenų dalis proc. nuo visų gyventojų</a:t>
            </a:r>
          </a:p>
          <a:p>
            <a:pPr algn="just"/>
            <a:endParaRPr lang="lt-LT" dirty="0"/>
          </a:p>
          <a:p>
            <a:pPr algn="just"/>
            <a:endParaRPr lang="lt-LT" dirty="0"/>
          </a:p>
          <a:p>
            <a:pPr algn="just"/>
            <a:endParaRPr lang="lt-LT" dirty="0"/>
          </a:p>
        </p:txBody>
      </p:sp>
      <p:pic>
        <p:nvPicPr>
          <p:cNvPr id="3" name="Grafinis elementas 2" descr="Soccer outline">
            <a:extLst>
              <a:ext uri="{FF2B5EF4-FFF2-40B4-BE49-F238E27FC236}">
                <a16:creationId xmlns:a16="http://schemas.microsoft.com/office/drawing/2014/main" id="{550F9B2A-1692-1171-799A-FB1627444A5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56812" y="5257800"/>
            <a:ext cx="756428" cy="756428"/>
          </a:xfrm>
          <a:prstGeom prst="rect">
            <a:avLst/>
          </a:prstGeom>
        </p:spPr>
      </p:pic>
    </p:spTree>
    <p:extLst>
      <p:ext uri="{BB962C8B-B14F-4D97-AF65-F5344CB8AC3E}">
        <p14:creationId xmlns:p14="http://schemas.microsoft.com/office/powerpoint/2010/main" val="2859840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227012" y="609600"/>
            <a:ext cx="2133600" cy="512219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endParaRPr lang="lt-LT" sz="1600" b="1" dirty="0">
              <a:solidFill>
                <a:schemeClr val="tx1"/>
              </a:solidFill>
            </a:endParaRPr>
          </a:p>
          <a:p>
            <a:pPr marL="0" indent="0">
              <a:buNone/>
            </a:pPr>
            <a:r>
              <a:rPr lang="lt-LT" sz="1600" dirty="0">
                <a:solidFill>
                  <a:schemeClr val="tx1"/>
                </a:solidFill>
              </a:rPr>
              <a:t>2.3. Įgyvendinti valstybinę kultūros politiką ir formuoti regioninį identitetą, stiprinti pilietiškumą ir bendruomenės į(</a:t>
            </a:r>
            <a:r>
              <a:rPr lang="lt-LT" sz="1600" dirty="0" err="1">
                <a:solidFill>
                  <a:schemeClr val="tx1"/>
                </a:solidFill>
              </a:rPr>
              <a:t>si</a:t>
            </a:r>
            <a:r>
              <a:rPr lang="lt-LT" sz="1600" dirty="0">
                <a:solidFill>
                  <a:schemeClr val="tx1"/>
                </a:solidFill>
              </a:rPr>
              <a:t>)traukimą į kūrybines, kultūrines veiklas</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894012" y="736227"/>
            <a:ext cx="8592594" cy="6063198"/>
          </a:xfrm>
          <a:prstGeom prst="rect">
            <a:avLst/>
          </a:prstGeom>
          <a:noFill/>
        </p:spPr>
        <p:txBody>
          <a:bodyPr wrap="square">
            <a:spAutoFit/>
          </a:bodyPr>
          <a:lstStyle/>
          <a:p>
            <a:pPr algn="just"/>
            <a:r>
              <a:rPr lang="lt-LT" sz="1200" dirty="0"/>
              <a:t>Siekiant pasiekti numatytą tikslą Gyventojų kultūrinio aktyvumo skatinimo ir identiteto stiprinimo programoje (04) suplanuotos priemonės  ir siektinos jų stebėsenos reikšmės,  kurių įgyvendinimas prisidės prie kultūros įstaigų veiklos organizavimo ir užtikrinimo, muziejinės veiklos Visagino savivaldybėje užtikrinimo, dalyvavimo Dainų šventėje, etninės kultūros sklaidos, senųjų tradicijų, papročių populiarinimo, gyvybingumo puoselėjimo, kalendorinių švenčių organizavimo, profesionalaus meno sklaidos savivaldybėje, tradicinių Visagino savivaldybės festivalių, formuojančių Visagino ir regiono kultūrinį savitumą, organizavimo, tolygios kultūrinės raidos įgyvendinimo regione, konkurso tvarka finansuojamų kultūros projektų įgyvendinimo, dalyvavimo nacionaliniu ir tarptautiniu lygmeniu įgyvendinamuose projektuose, valstybinių švenčių, atmintinų datų paminėjimo, Lietuvos Respublikos  Seimo sprendimais minėtinų svarbių datų, įvykių ir asmenybių sukakčių paminėjimo, sociokultūrinių bendruomenės poreikių tenkinimo, laisvalaikio organizavimo, Visagino miesto šventės organizavimo, Naujamečio laikotarpio priemonių įgyvendinimo</a:t>
            </a:r>
          </a:p>
          <a:p>
            <a:pPr algn="just"/>
            <a:endParaRPr lang="lt-LT" sz="1800" b="1" dirty="0"/>
          </a:p>
          <a:p>
            <a:pPr algn="just"/>
            <a:r>
              <a:rPr lang="lt-LT" sz="1300" b="1" dirty="0"/>
              <a:t>Prioritetinės veiklos, kurias bus siekiama įgyvendinti 2024 m. </a:t>
            </a:r>
          </a:p>
          <a:p>
            <a:pPr algn="just"/>
            <a:endParaRPr lang="lt-LT" sz="1300" dirty="0"/>
          </a:p>
          <a:p>
            <a:pPr marL="285750" indent="-285750" algn="just">
              <a:buFont typeface="Wingdings" panose="05000000000000000000" pitchFamily="2" charset="2"/>
              <a:buChar char="q"/>
            </a:pPr>
            <a:r>
              <a:rPr lang="lt-LT" sz="1300" i="1" dirty="0"/>
              <a:t>Kultūros įstaigų dalyvavimas konkursinėje priemonėje „Kultūros infrastruktūros objektų pritaikymas įvairių grupių poreikiams“ teikiant paraiškas projektų finansavimui gauti </a:t>
            </a:r>
          </a:p>
          <a:p>
            <a:pPr algn="just"/>
            <a:endParaRPr lang="lt-LT" sz="1300" i="1" dirty="0"/>
          </a:p>
          <a:p>
            <a:pPr marL="285750" indent="-285750" algn="just">
              <a:buFont typeface="Wingdings" panose="05000000000000000000" pitchFamily="2" charset="2"/>
              <a:buChar char="q"/>
            </a:pPr>
            <a:r>
              <a:rPr lang="lt-LT" sz="1300" i="1" dirty="0"/>
              <a:t>Ekspozicijos Visagino miesto muziejuje įrengimas</a:t>
            </a:r>
          </a:p>
          <a:p>
            <a:pPr algn="just"/>
            <a:endParaRPr lang="lt-LT" sz="1600" dirty="0">
              <a:latin typeface="Calibri" panose="020F0502020204030204" pitchFamily="34" charset="0"/>
            </a:endParaRPr>
          </a:p>
          <a:p>
            <a:pPr algn="just"/>
            <a:endParaRPr lang="lt-LT" sz="1600" dirty="0"/>
          </a:p>
          <a:p>
            <a:pPr algn="just"/>
            <a:r>
              <a:rPr lang="lt-LT" sz="1600" dirty="0"/>
              <a:t>Planuojama skirti preliminari lėšų suma  programos įgyvendinimui – 2002,457 Eur</a:t>
            </a:r>
          </a:p>
          <a:p>
            <a:pPr algn="just"/>
            <a:endParaRPr lang="lt-LT" sz="1600" dirty="0"/>
          </a:p>
          <a:p>
            <a:pPr algn="just"/>
            <a:r>
              <a:rPr lang="lt-LT" sz="1200" b="1" dirty="0"/>
              <a:t>Siektini stebėsenos rodikliai :</a:t>
            </a:r>
          </a:p>
          <a:p>
            <a:pPr algn="just"/>
            <a:endParaRPr lang="lt-LT" sz="1200" dirty="0"/>
          </a:p>
          <a:p>
            <a:pPr algn="just"/>
            <a:r>
              <a:rPr lang="lt-LT" sz="1200" dirty="0"/>
              <a:t>Kultūros renginiuose apsilankiusių asmenų skaičius proc. nuo bendro gyventojų skaičiaus</a:t>
            </a:r>
          </a:p>
          <a:p>
            <a:pPr algn="just"/>
            <a:endParaRPr lang="lt-LT" sz="1200" dirty="0"/>
          </a:p>
          <a:p>
            <a:pPr algn="just"/>
            <a:r>
              <a:rPr lang="lt-LT" sz="1200" dirty="0"/>
              <a:t>Gyventojų, dalyvavusių pilietinio ugdymo veiklose, dalis proc. nuo visų savivaldybės gyventojų</a:t>
            </a:r>
          </a:p>
          <a:p>
            <a:pPr algn="just"/>
            <a:endParaRPr lang="lt-LT" dirty="0"/>
          </a:p>
          <a:p>
            <a:pPr algn="just"/>
            <a:endParaRPr lang="lt-LT" dirty="0"/>
          </a:p>
        </p:txBody>
      </p:sp>
      <p:sp>
        <p:nvSpPr>
          <p:cNvPr id="3" name="1 antraštė">
            <a:extLst>
              <a:ext uri="{FF2B5EF4-FFF2-40B4-BE49-F238E27FC236}">
                <a16:creationId xmlns:a16="http://schemas.microsoft.com/office/drawing/2014/main" id="{B195AE25-FD57-EE1E-5D7D-539BD339F24B}"/>
              </a:ext>
            </a:extLst>
          </p:cNvPr>
          <p:cNvSpPr txBox="1">
            <a:spLocks/>
          </p:cNvSpPr>
          <p:nvPr/>
        </p:nvSpPr>
        <p:spPr>
          <a:xfrm>
            <a:off x="1827212" y="190692"/>
            <a:ext cx="9067800" cy="667974"/>
          </a:xfrm>
          <a:prstGeom prst="rect">
            <a:avLst/>
          </a:prstGeom>
          <a:effectLst/>
        </p:spPr>
        <p:txBody>
          <a:bodyPr vert="horz" lIns="91440" tIns="45720" rIns="91440" bIns="45720" rtlCol="0" anchor="ctr">
            <a:normAutofit/>
          </a:bodyPr>
          <a:lst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lt-LT" sz="1400" b="1" dirty="0"/>
              <a:t>II. Prioritetas. SOCIALINĖS GEROVĖS KŪRIMAS, SUMANIAI, PAŽANGIAI, BESIMOKANČIAI, MODERNIAI IR LAIMINGAI  BENDRUOMENEI</a:t>
            </a:r>
            <a:endParaRPr lang="lt-LT" sz="1400" dirty="0"/>
          </a:p>
        </p:txBody>
      </p:sp>
      <p:pic>
        <p:nvPicPr>
          <p:cNvPr id="2" name="Grafinis elementas 1" descr="Drama outline">
            <a:extLst>
              <a:ext uri="{FF2B5EF4-FFF2-40B4-BE49-F238E27FC236}">
                <a16:creationId xmlns:a16="http://schemas.microsoft.com/office/drawing/2014/main" id="{87BB1245-08EA-E664-DF47-6548FD0EB41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6612" y="1126210"/>
            <a:ext cx="776295" cy="776295"/>
          </a:xfrm>
          <a:prstGeom prst="rect">
            <a:avLst/>
          </a:prstGeom>
        </p:spPr>
      </p:pic>
    </p:spTree>
    <p:extLst>
      <p:ext uri="{BB962C8B-B14F-4D97-AF65-F5344CB8AC3E}">
        <p14:creationId xmlns:p14="http://schemas.microsoft.com/office/powerpoint/2010/main" val="3772732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243184" y="304800"/>
            <a:ext cx="1676400"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endParaRPr lang="lt-LT" sz="1600" b="1" dirty="0">
              <a:solidFill>
                <a:schemeClr val="tx1"/>
              </a:solidFill>
            </a:endParaRPr>
          </a:p>
          <a:p>
            <a:pPr marL="0" indent="0">
              <a:buNone/>
            </a:pPr>
            <a:r>
              <a:rPr lang="lt-LT" sz="1600" dirty="0">
                <a:solidFill>
                  <a:schemeClr val="tx1"/>
                </a:solidFill>
              </a:rPr>
              <a:t>2.4. Stiprinti ir puoselėti gyventojų sveikatą</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284412" y="856026"/>
            <a:ext cx="8957402" cy="5509200"/>
          </a:xfrm>
          <a:prstGeom prst="rect">
            <a:avLst/>
          </a:prstGeom>
          <a:noFill/>
        </p:spPr>
        <p:txBody>
          <a:bodyPr wrap="square">
            <a:spAutoFit/>
          </a:bodyPr>
          <a:lstStyle/>
          <a:p>
            <a:pPr algn="just"/>
            <a:r>
              <a:rPr lang="lt-LT" sz="1300" dirty="0"/>
              <a:t>Siekiant pasiekti numatytą tikslą Sveikatos apsaugos paslaugų kokybės gerinimo programoje (07) suplanuotos priemonės  ir siektinos jų stebėsenos reikšmės, kurių įgyvendinimas prisidės prie Savivaldybės visuomenės sveikatos priežiūros rėmimo specialiųjų programų vykdymo, sveikos gyvensenos įgūdžių bendruomenėse stiprinimo bei visuomenės sveikatos stebėsenos savivaldybėje vykdymo, narkotikų, alkoholio ir tabako vartojimo prevencijos ir kontrolės stiprinimo, psichikos sveikatos stiprinimo, psichosocialinės pagalbos ir savižudybių prevencijos intervencijų plėtros, trūkstamų specialybių gydytojų skatinimo dirbti Visagino savivaldybės viešosiose asmens sveikatos priežiūros įstaigose programos įgyvendinimo, pacientų pavėžėjimo paslaugos užtikrinimo</a:t>
            </a:r>
          </a:p>
          <a:p>
            <a:pPr algn="just"/>
            <a:endParaRPr lang="lt-LT" sz="1300" dirty="0"/>
          </a:p>
          <a:p>
            <a:pPr algn="just"/>
            <a:r>
              <a:rPr lang="lt-LT" sz="1300" b="1" dirty="0"/>
              <a:t>Prioritetinės veiklos, kurias bus siekiama įgyvendinti 2024-2026 m. </a:t>
            </a:r>
          </a:p>
          <a:p>
            <a:pPr algn="just"/>
            <a:endParaRPr lang="lt-LT" sz="1300" dirty="0"/>
          </a:p>
          <a:p>
            <a:pPr marL="171450" indent="-171450" algn="just">
              <a:buFont typeface="Wingdings" panose="05000000000000000000" pitchFamily="2" charset="2"/>
              <a:buChar char="q"/>
            </a:pPr>
            <a:r>
              <a:rPr lang="lt-LT" sz="1300" i="1" dirty="0"/>
              <a:t>Visagino savivaldybės sveikatos centro sveikatos priežiūros paslaugoms teikti reikiamos infrastruktūros modernizavimas</a:t>
            </a:r>
          </a:p>
          <a:p>
            <a:pPr marL="285750" indent="-285750" algn="just">
              <a:buFont typeface="Wingdings" panose="05000000000000000000" pitchFamily="2" charset="2"/>
              <a:buChar char="q"/>
            </a:pPr>
            <a:r>
              <a:rPr lang="lt-LT" sz="1300" i="1" dirty="0"/>
              <a:t>Kompleksinių paslaugų sutrikusios raidos vaikams bei pagalbos jų šeimoms pagalbos centro įkūrimas</a:t>
            </a:r>
          </a:p>
          <a:p>
            <a:pPr marL="285750" indent="-285750" algn="just">
              <a:buFont typeface="Wingdings" panose="05000000000000000000" pitchFamily="2" charset="2"/>
              <a:buChar char="q"/>
            </a:pPr>
            <a:r>
              <a:rPr lang="lt-LT" sz="1300" i="1" dirty="0"/>
              <a:t>Psichiatrijos dienos stacionaro įkūrimas Visagino pirminės sveikatos priežiūros centre (projektą įgyvendina VšĮ Visagino pirminės sveikatos priežiūros centras)</a:t>
            </a:r>
          </a:p>
          <a:p>
            <a:pPr marL="285750" indent="-285750" algn="just">
              <a:buFont typeface="Wingdings" panose="05000000000000000000" pitchFamily="2" charset="2"/>
              <a:buChar char="q"/>
            </a:pPr>
            <a:r>
              <a:rPr lang="lt-LT" sz="1300" i="1" dirty="0"/>
              <a:t>Visagino ligoninės infrastruktūros modernizavimas (projektą įgyvendins VšĮ Visagino ligoninė)</a:t>
            </a:r>
          </a:p>
          <a:p>
            <a:pPr algn="just"/>
            <a:endParaRPr lang="lt-LT" sz="1300" i="1" dirty="0"/>
          </a:p>
          <a:p>
            <a:pPr algn="just"/>
            <a:endParaRPr lang="lt-LT" sz="1300" i="1" dirty="0"/>
          </a:p>
          <a:p>
            <a:pPr algn="just"/>
            <a:r>
              <a:rPr lang="lt-LT" sz="1300" dirty="0"/>
              <a:t>Planuojama preliminari investicijų suma  apie  3 800 000 Eur</a:t>
            </a:r>
          </a:p>
          <a:p>
            <a:pPr algn="just"/>
            <a:endParaRPr lang="lt-LT" sz="1300" b="1" dirty="0"/>
          </a:p>
          <a:p>
            <a:pPr algn="just"/>
            <a:r>
              <a:rPr lang="lt-LT" sz="1400" dirty="0"/>
              <a:t>Planuojama skirti preliminari lėšų suma  programos įgyvendinimui – 893 416 Eur</a:t>
            </a:r>
          </a:p>
          <a:p>
            <a:pPr algn="just"/>
            <a:endParaRPr lang="lt-LT" sz="1300" b="1" dirty="0"/>
          </a:p>
          <a:p>
            <a:pPr algn="just"/>
            <a:r>
              <a:rPr lang="lt-LT" sz="1300" dirty="0"/>
              <a:t>Siektini stebėsenos rodikliai :</a:t>
            </a:r>
          </a:p>
          <a:p>
            <a:pPr algn="just"/>
            <a:r>
              <a:rPr lang="lt-LT" sz="1300" dirty="0"/>
              <a:t>Stacionaro ligonių skaičius, tenkantis 1 tūkst. gyventojų</a:t>
            </a:r>
          </a:p>
          <a:p>
            <a:pPr algn="just"/>
            <a:r>
              <a:rPr lang="lt-LT" sz="1300" dirty="0"/>
              <a:t>Naujai teikiamų paslaugų skaičius </a:t>
            </a:r>
          </a:p>
        </p:txBody>
      </p:sp>
      <p:sp>
        <p:nvSpPr>
          <p:cNvPr id="5" name="Pavadinimas 4">
            <a:extLst>
              <a:ext uri="{FF2B5EF4-FFF2-40B4-BE49-F238E27FC236}">
                <a16:creationId xmlns:a16="http://schemas.microsoft.com/office/drawing/2014/main" id="{3F31F668-E69A-537A-1FC7-2115F34FF437}"/>
              </a:ext>
            </a:extLst>
          </p:cNvPr>
          <p:cNvSpPr>
            <a:spLocks noGrp="1"/>
          </p:cNvSpPr>
          <p:nvPr>
            <p:ph type="title"/>
          </p:nvPr>
        </p:nvSpPr>
        <p:spPr>
          <a:xfrm>
            <a:off x="1523523" y="161313"/>
            <a:ext cx="9141778" cy="627426"/>
          </a:xfrm>
        </p:spPr>
        <p:txBody>
          <a:bodyPr>
            <a:noAutofit/>
          </a:bodyPr>
          <a:lstStyle/>
          <a:p>
            <a:pPr algn="ctr"/>
            <a:r>
              <a:rPr lang="lt-LT" sz="1400" b="1" dirty="0"/>
              <a:t>II. Prioritetas. SOCIALINĖS GEROVĖS KŪRIMAS, SUMANIAI, PAŽANGIAI, BESIMOKANČIAI, MODERNIAI IR LAIMINGAI  BENDRUOMENEI</a:t>
            </a:r>
            <a:br>
              <a:rPr lang="lt-LT" sz="1400" dirty="0"/>
            </a:br>
            <a:endParaRPr lang="lt-LT" sz="1400" dirty="0"/>
          </a:p>
        </p:txBody>
      </p:sp>
      <p:sp>
        <p:nvSpPr>
          <p:cNvPr id="7" name="1 antraštė"/>
          <p:cNvSpPr txBox="1">
            <a:spLocks/>
          </p:cNvSpPr>
          <p:nvPr/>
        </p:nvSpPr>
        <p:spPr>
          <a:xfrm>
            <a:off x="1674812" y="94026"/>
            <a:ext cx="8594429" cy="762000"/>
          </a:xfrm>
          <a:prstGeom prst="rect">
            <a:avLst/>
          </a:prstGeom>
          <a:effectLst/>
        </p:spPr>
        <p:txBody>
          <a:bodyPr vert="horz" lIns="91440" tIns="45720" rIns="91440" bIns="45720" rtlCol="0" anchor="ctr">
            <a:normAutofit/>
          </a:bodyPr>
          <a:lstStyle>
            <a:lvl1pPr algn="l" defTabSz="457063" rtl="0" eaLnBrk="1" latinLnBrk="0" hangingPunct="1">
              <a:spcBef>
                <a:spcPct val="0"/>
              </a:spcBef>
              <a:buNone/>
              <a:defRPr sz="3599"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lt-LT" sz="3200" dirty="0"/>
          </a:p>
        </p:txBody>
      </p:sp>
      <p:pic>
        <p:nvPicPr>
          <p:cNvPr id="2" name="Grafinis elementas 1" descr="Inpatient outline">
            <a:extLst>
              <a:ext uri="{FF2B5EF4-FFF2-40B4-BE49-F238E27FC236}">
                <a16:creationId xmlns:a16="http://schemas.microsoft.com/office/drawing/2014/main" id="{D4C3E3B1-AD4F-9741-B2E5-225DDA7B229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1068" y="1143000"/>
            <a:ext cx="771886" cy="771886"/>
          </a:xfrm>
          <a:prstGeom prst="rect">
            <a:avLst/>
          </a:prstGeom>
        </p:spPr>
      </p:pic>
    </p:spTree>
    <p:extLst>
      <p:ext uri="{BB962C8B-B14F-4D97-AF65-F5344CB8AC3E}">
        <p14:creationId xmlns:p14="http://schemas.microsoft.com/office/powerpoint/2010/main" val="950275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989028" y="304800"/>
            <a:ext cx="8594429" cy="762000"/>
          </a:xfrm>
        </p:spPr>
        <p:txBody>
          <a:bodyPr rtlCol="0">
            <a:normAutofit/>
          </a:bodyPr>
          <a:lstStyle/>
          <a:p>
            <a:pPr algn="ctr" rtl="0"/>
            <a:r>
              <a:rPr lang="lt-LT" sz="1400" b="1" dirty="0"/>
              <a:t>II. Prioritetas. SOCIALINĖS GEROVĖS KŪRIMAS, SUMANIAI, PAŽANGIAI, BESIMOKANČIAI, MODERNIAI IR LAIMINGAI  BENDRUOMENEI</a:t>
            </a:r>
            <a:br>
              <a:rPr lang="lt-LT" sz="1400" dirty="0"/>
            </a:br>
            <a:endParaRPr lang="lt-LT" sz="1400" dirty="0"/>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379412" y="381000"/>
            <a:ext cx="1752600" cy="54102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endParaRPr lang="lt-LT" sz="1400" b="1" dirty="0">
              <a:solidFill>
                <a:schemeClr val="tx1"/>
              </a:solidFill>
            </a:endParaRPr>
          </a:p>
          <a:p>
            <a:pPr marL="0" indent="0">
              <a:buNone/>
            </a:pPr>
            <a:r>
              <a:rPr lang="lt-LT" sz="1400" dirty="0">
                <a:solidFill>
                  <a:schemeClr val="tx1"/>
                </a:solidFill>
              </a:rPr>
              <a:t>2.5. Pagerinti  ir plėsti socialinių paslaugų kokybę ir prieinamumą bei sukurti jų plėtrai reikalingą  infrastruktūrą</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513012" y="970628"/>
            <a:ext cx="8991600" cy="4932119"/>
          </a:xfrm>
          <a:prstGeom prst="rect">
            <a:avLst/>
          </a:prstGeom>
          <a:noFill/>
        </p:spPr>
        <p:txBody>
          <a:bodyPr wrap="square">
            <a:spAutoFit/>
          </a:bodyPr>
          <a:lstStyle/>
          <a:p>
            <a:pPr algn="just"/>
            <a:r>
              <a:rPr lang="lt-LT" sz="1300" dirty="0"/>
              <a:t>Siekiant pasiekti numatytą tikslą Socialinės paramos programoje (06) suplanuotos priemonės  ir siektinos jų stebėsenos reikšmės prisidės prie socialinių išmokų ir kompensacijų mokėjimo užtikrinimo, socialinių paslaugų kokybės ir prieinamumo gerinimo, bei jų plėtrai reikalingos  infrastruktūros sukūrimo bei skatinti socialinių paslaugų plėtrą bendruomenėje</a:t>
            </a:r>
          </a:p>
          <a:p>
            <a:pPr algn="just"/>
            <a:endParaRPr lang="lt-LT" sz="1300" b="1" dirty="0"/>
          </a:p>
          <a:p>
            <a:pPr algn="just"/>
            <a:r>
              <a:rPr lang="lt-LT" sz="1300" b="1" dirty="0"/>
              <a:t>Prioritetinės veiklos, kurias bus siekiama įgyvendinti 2024-2026 m. </a:t>
            </a:r>
          </a:p>
          <a:p>
            <a:pPr algn="just"/>
            <a:endParaRPr lang="lt-LT" sz="1300" dirty="0"/>
          </a:p>
          <a:p>
            <a:pPr marL="171450" indent="-171450" algn="just">
              <a:buFont typeface="Wingdings" panose="05000000000000000000" pitchFamily="2" charset="2"/>
              <a:buChar char="q"/>
            </a:pPr>
            <a:r>
              <a:rPr lang="lt-LT" sz="1300" i="1" dirty="0"/>
              <a:t>Bendrabučio tipo pastato, esančio Kosmoso g. 28 Visagine, patalpų pritaikymas socialinio būsto įrengimui-II etapas </a:t>
            </a:r>
          </a:p>
          <a:p>
            <a:pPr marL="171450" indent="-171450" algn="just">
              <a:buFont typeface="Wingdings" panose="05000000000000000000" pitchFamily="2" charset="2"/>
              <a:buChar char="q"/>
            </a:pPr>
            <a:r>
              <a:rPr lang="lt-LT" sz="1300" i="1" dirty="0"/>
              <a:t>Specialiųjų poreikių turinčių asmenų gerovės kūrimas ir </a:t>
            </a:r>
            <a:r>
              <a:rPr lang="lt-LT" sz="1300" i="1" dirty="0" err="1"/>
              <a:t>įtrauktis</a:t>
            </a:r>
            <a:r>
              <a:rPr lang="lt-LT" sz="1300" i="1" dirty="0"/>
              <a:t> į socialinę ir ekonominę Visagino savivaldybės raidą </a:t>
            </a:r>
          </a:p>
          <a:p>
            <a:pPr marL="171450" indent="-171450" algn="just">
              <a:buFont typeface="Wingdings" panose="05000000000000000000" pitchFamily="2" charset="2"/>
              <a:buChar char="q"/>
            </a:pPr>
            <a:r>
              <a:rPr lang="lt-LT" sz="1300" i="1" dirty="0"/>
              <a:t>Nestacionarių socialinių paslaugų, didinančių senyvo amžiaus asmenų gerovę, plėtra</a:t>
            </a:r>
          </a:p>
          <a:p>
            <a:pPr marL="171450" indent="-171450" algn="just">
              <a:buFont typeface="Wingdings" panose="05000000000000000000" pitchFamily="2" charset="2"/>
              <a:buChar char="q"/>
            </a:pPr>
            <a:r>
              <a:rPr lang="lt-LT" sz="1300" i="1" dirty="0"/>
              <a:t>Visagino socialinių paslaugų centro Socialinės globos senyvo amžiaus žmonėms ir suaugusiems asmenims su negalia skyriaus modernizavimas ir plėtra</a:t>
            </a:r>
          </a:p>
          <a:p>
            <a:pPr algn="just">
              <a:lnSpc>
                <a:spcPct val="150000"/>
              </a:lnSpc>
            </a:pPr>
            <a:endParaRPr lang="lt-LT" sz="1300" i="1" dirty="0"/>
          </a:p>
          <a:p>
            <a:pPr algn="just"/>
            <a:r>
              <a:rPr lang="lt-LT" sz="1300" dirty="0"/>
              <a:t>Planuojama preliminari investicijų suma  apie  5 000 000 Eur</a:t>
            </a:r>
          </a:p>
          <a:p>
            <a:pPr algn="just"/>
            <a:endParaRPr lang="lt-LT" sz="1300" b="1" dirty="0"/>
          </a:p>
          <a:p>
            <a:pPr algn="just"/>
            <a:r>
              <a:rPr lang="lt-LT" sz="1300" dirty="0"/>
              <a:t>Planuojama skirti preliminari lėšų suma  programos įgyvendinimui – 14381,856Eur</a:t>
            </a:r>
          </a:p>
          <a:p>
            <a:pPr algn="just"/>
            <a:endParaRPr lang="lt-LT" dirty="0"/>
          </a:p>
          <a:p>
            <a:pPr algn="just"/>
            <a:r>
              <a:rPr lang="lt-LT" sz="1200" dirty="0"/>
              <a:t>Siektini stebėsenos rodikliai :</a:t>
            </a:r>
          </a:p>
          <a:p>
            <a:pPr algn="just"/>
            <a:r>
              <a:rPr lang="lt-LT" sz="1200" dirty="0"/>
              <a:t>Socialinės paramos gyventojams teikimo laiku užtikrinimas</a:t>
            </a:r>
          </a:p>
          <a:p>
            <a:pPr algn="just"/>
            <a:r>
              <a:rPr lang="lt-LT" sz="1200" dirty="0"/>
              <a:t>Teikiamų socialinių paslaugų rūšių (bendrųjų socialinių paslaugų, socialinės priežiūros paslaugų, socialinės globos paslaugų ir kt. ) skaičius (vnt.)</a:t>
            </a:r>
          </a:p>
        </p:txBody>
      </p:sp>
      <p:pic>
        <p:nvPicPr>
          <p:cNvPr id="4" name="Grafinis elementas 3" descr="Universal access outline">
            <a:extLst>
              <a:ext uri="{FF2B5EF4-FFF2-40B4-BE49-F238E27FC236}">
                <a16:creationId xmlns:a16="http://schemas.microsoft.com/office/drawing/2014/main" id="{48DB18DC-3C32-33DB-5283-F957F89FB0D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8012" y="1089764"/>
            <a:ext cx="868464" cy="868464"/>
          </a:xfrm>
          <a:prstGeom prst="rect">
            <a:avLst/>
          </a:prstGeom>
        </p:spPr>
      </p:pic>
    </p:spTree>
    <p:extLst>
      <p:ext uri="{BB962C8B-B14F-4D97-AF65-F5344CB8AC3E}">
        <p14:creationId xmlns:p14="http://schemas.microsoft.com/office/powerpoint/2010/main" val="2404853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301007" y="457200"/>
            <a:ext cx="1754805"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lt-LT" sz="1500" dirty="0">
                <a:solidFill>
                  <a:schemeClr val="tx1"/>
                </a:solidFill>
              </a:rPr>
              <a:t>2.6. Sudaryti galimybes jaunimui atvykti, dirbti ir gyventi Visagino savivaldybėje</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284412" y="1066800"/>
            <a:ext cx="7924800" cy="5170646"/>
          </a:xfrm>
          <a:prstGeom prst="rect">
            <a:avLst/>
          </a:prstGeom>
          <a:noFill/>
        </p:spPr>
        <p:txBody>
          <a:bodyPr wrap="square">
            <a:spAutoFit/>
          </a:bodyPr>
          <a:lstStyle/>
          <a:p>
            <a:pPr algn="just"/>
            <a:r>
              <a:rPr lang="lt-LT" sz="1400" dirty="0"/>
              <a:t>Siekiant pasiekti numatytą tikslą Bendruomeniškumo skatinimo programoje (05) suplanuotos priemonės  ir siektinos jų stebėsenos reikšmės, kurių įgyvendinimas prisidės prie Jaunimo politikos įgyvendinimo savivaldybėje, jaunimo savanoriškos tarnybos Visagino savivaldybėje programos įgyvendinimo, atvirą darbą su jaunimu vykdančių organizacijų programų finansavimo, </a:t>
            </a:r>
            <a:r>
              <a:rPr lang="en-US" sz="1400" dirty="0"/>
              <a:t>j</a:t>
            </a:r>
            <a:r>
              <a:rPr lang="lt-LT" sz="1400" dirty="0" err="1"/>
              <a:t>aunimo</a:t>
            </a:r>
            <a:r>
              <a:rPr lang="lt-LT" sz="1400" dirty="0"/>
              <a:t> vasaros užimtumo programos įgyvendinimo. </a:t>
            </a:r>
          </a:p>
          <a:p>
            <a:pPr algn="just"/>
            <a:endParaRPr lang="lt-LT" dirty="0"/>
          </a:p>
          <a:p>
            <a:pPr algn="just"/>
            <a:r>
              <a:rPr lang="lt-LT" sz="1800" b="1" dirty="0"/>
              <a:t>Prioritetinės veiklos, kurias bus siekiama įgyvendinti 2024-2026 m. </a:t>
            </a:r>
          </a:p>
          <a:p>
            <a:pPr algn="just"/>
            <a:endParaRPr lang="lt-LT" sz="1800" dirty="0"/>
          </a:p>
          <a:p>
            <a:pPr marL="285750" indent="-285750" algn="just">
              <a:buFont typeface="Wingdings" panose="05000000000000000000" pitchFamily="2" charset="2"/>
              <a:buChar char="q"/>
            </a:pPr>
            <a:r>
              <a:rPr lang="lt-LT" sz="1400" dirty="0"/>
              <a:t>tapti Lietuvos jaunimo sostine 2025 m. </a:t>
            </a:r>
          </a:p>
          <a:p>
            <a:pPr algn="just"/>
            <a:endParaRPr lang="lt-LT" sz="1800" dirty="0"/>
          </a:p>
          <a:p>
            <a:pPr algn="just"/>
            <a:endParaRPr lang="lt-LT" dirty="0"/>
          </a:p>
          <a:p>
            <a:pPr algn="just"/>
            <a:endParaRPr lang="lt-LT" dirty="0"/>
          </a:p>
          <a:p>
            <a:pPr algn="just"/>
            <a:r>
              <a:rPr lang="lt-LT" sz="1400" dirty="0"/>
              <a:t>Iš viso Bendruomeniškumo skatinimo programoje (05) jaunimo priemonėms įgyvendinti planuojama skirti 37 600 Eur</a:t>
            </a:r>
          </a:p>
          <a:p>
            <a:pPr algn="just"/>
            <a:endParaRPr lang="lt-LT" sz="1400" dirty="0"/>
          </a:p>
          <a:p>
            <a:pPr algn="just"/>
            <a:r>
              <a:rPr lang="lt-LT" sz="1400" dirty="0"/>
              <a:t>Siektini stebėsenos rodikliai :</a:t>
            </a:r>
          </a:p>
          <a:p>
            <a:pPr algn="just"/>
            <a:r>
              <a:rPr lang="lt-LT" sz="1400" dirty="0"/>
              <a:t>Jaunimo (14–29 metų amžiaus) dalis nuo bendro Visagino savivaldybės gyventojų skaičiaus (proc.) </a:t>
            </a:r>
          </a:p>
          <a:p>
            <a:pPr algn="just"/>
            <a:endParaRPr lang="lt-LT" dirty="0"/>
          </a:p>
          <a:p>
            <a:pPr algn="just"/>
            <a:endParaRPr lang="lt-LT" dirty="0"/>
          </a:p>
          <a:p>
            <a:pPr algn="just"/>
            <a:endParaRPr lang="lt-LT" dirty="0"/>
          </a:p>
        </p:txBody>
      </p:sp>
      <p:sp>
        <p:nvSpPr>
          <p:cNvPr id="7" name="1 antraštė">
            <a:extLst>
              <a:ext uri="{FF2B5EF4-FFF2-40B4-BE49-F238E27FC236}">
                <a16:creationId xmlns:a16="http://schemas.microsoft.com/office/drawing/2014/main" id="{EBC880D9-FCF7-18CE-5489-5D1A859C4C95}"/>
              </a:ext>
            </a:extLst>
          </p:cNvPr>
          <p:cNvSpPr>
            <a:spLocks noGrp="1"/>
          </p:cNvSpPr>
          <p:nvPr>
            <p:ph type="title"/>
          </p:nvPr>
        </p:nvSpPr>
        <p:spPr>
          <a:xfrm>
            <a:off x="2055812" y="190500"/>
            <a:ext cx="8594429" cy="762000"/>
          </a:xfrm>
        </p:spPr>
        <p:txBody>
          <a:bodyPr rtlCol="0">
            <a:normAutofit/>
          </a:bodyPr>
          <a:lstStyle/>
          <a:p>
            <a:pPr algn="ctr" rtl="0"/>
            <a:r>
              <a:rPr lang="lt-LT" sz="1400" b="1" dirty="0"/>
              <a:t>II. Prioritetas. SOCIALINĖS GEROVĖS KŪRIMAS, SUMANIAI, PAŽANGIAI, BESIMOKANČIAI, MODERNIAI IR LAIMINGAI  BENDRUOMENEI</a:t>
            </a:r>
            <a:br>
              <a:rPr lang="lt-LT" sz="1400" dirty="0"/>
            </a:br>
            <a:endParaRPr lang="lt-LT" sz="1400" dirty="0"/>
          </a:p>
        </p:txBody>
      </p:sp>
      <p:pic>
        <p:nvPicPr>
          <p:cNvPr id="3" name="Grafinis elementas 2" descr="Children outline">
            <a:extLst>
              <a:ext uri="{FF2B5EF4-FFF2-40B4-BE49-F238E27FC236}">
                <a16:creationId xmlns:a16="http://schemas.microsoft.com/office/drawing/2014/main" id="{B743CEEE-8EE7-2552-4F23-F147E7A4484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9912" y="944149"/>
            <a:ext cx="914400" cy="914400"/>
          </a:xfrm>
          <a:prstGeom prst="rect">
            <a:avLst/>
          </a:prstGeom>
        </p:spPr>
      </p:pic>
    </p:spTree>
    <p:extLst>
      <p:ext uri="{BB962C8B-B14F-4D97-AF65-F5344CB8AC3E}">
        <p14:creationId xmlns:p14="http://schemas.microsoft.com/office/powerpoint/2010/main" val="1333541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303212" y="841077"/>
            <a:ext cx="1927048"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lt-LT" sz="1400" dirty="0">
                <a:solidFill>
                  <a:schemeClr val="tx1"/>
                </a:solidFill>
              </a:rPr>
              <a:t>2.</a:t>
            </a:r>
            <a:r>
              <a:rPr lang="en-US" sz="1400" dirty="0">
                <a:solidFill>
                  <a:schemeClr val="tx1"/>
                </a:solidFill>
              </a:rPr>
              <a:t>7</a:t>
            </a:r>
            <a:r>
              <a:rPr lang="lt-LT" sz="1400" dirty="0">
                <a:solidFill>
                  <a:schemeClr val="tx1"/>
                </a:solidFill>
              </a:rPr>
              <a:t>. Gyventojų socialinio, pilietinio aktyvumo, dalyvavimo savanoriškoje, visuomeninėje veikloje, tarpusavio pasitikėjimo, bendruomenės socialinės atsakomybės ir įsitraukimo didinimas </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578242" y="785795"/>
            <a:ext cx="8991600" cy="5878532"/>
          </a:xfrm>
          <a:prstGeom prst="rect">
            <a:avLst/>
          </a:prstGeom>
          <a:noFill/>
        </p:spPr>
        <p:txBody>
          <a:bodyPr wrap="square">
            <a:spAutoFit/>
          </a:bodyPr>
          <a:lstStyle/>
          <a:p>
            <a:pPr algn="just"/>
            <a:endParaRPr lang="lt-LT" sz="1200" dirty="0"/>
          </a:p>
          <a:p>
            <a:pPr algn="just"/>
            <a:endParaRPr lang="lt-LT" sz="1200" dirty="0"/>
          </a:p>
          <a:p>
            <a:pPr algn="just"/>
            <a:r>
              <a:rPr lang="lt-LT" sz="1200" dirty="0"/>
              <a:t>Siekiant pasiekti numatytą tikslą Bendruomeniškumo skatinimo programoje (0</a:t>
            </a:r>
            <a:r>
              <a:rPr lang="en-US" sz="1200" dirty="0"/>
              <a:t>5</a:t>
            </a:r>
            <a:r>
              <a:rPr lang="lt-LT" sz="1200" dirty="0"/>
              <a:t>) suplanuotos priemonės  ir siektinos jų stebėsenos reikšmės, kurios  prisidės prie tradicinių religinių bendrijų ir bendruomenių veiklos ir kultūrinių iniciatyvų skatinimo, vietos iniciatyvų projektų savivaldybėje įgyvendinimo skatinimo, dalyvavimo vietos veiklos grupių veikloje, dalyvavimo konkursuose, kurių pagrindinis tikslas - gilinti gyventojų žinias  apie  asmenų lygybę ir draudimą varžyti žmogaus teises ir teikti jam privilegijas lyties, rasės, tautybės, kalbos, kilmės, socialinės padėties, tikėjimo, įsitikinimų ar pažiūrų pagrindu, kovos su prekyba žmonėmis srityje; taip pat teikiamos pagalbos smurtą patyrusiems asmenims organizavimo ir įgyvendinimo, edukacinių programų bei stovyklų (įskaitant tradicinės kultūros stovyklas) skirtingo amžiaus diasporos vaikams ir jaunimui rengimo ir organizavimo, diasporos atstovų kvietimo dalyvauti įvairiuose renginiuose Lietuvoje</a:t>
            </a:r>
          </a:p>
          <a:p>
            <a:pPr algn="just"/>
            <a:endParaRPr lang="en-US" sz="1400" dirty="0"/>
          </a:p>
          <a:p>
            <a:pPr algn="just"/>
            <a:r>
              <a:rPr lang="lt-LT" sz="1400" b="1" dirty="0"/>
              <a:t>Prioritetinės veiklos, kurias bus siekiama įgyvendinti 2024-2026 m. </a:t>
            </a:r>
          </a:p>
          <a:p>
            <a:pPr algn="just"/>
            <a:endParaRPr lang="lt-LT" sz="1400" b="1" dirty="0"/>
          </a:p>
          <a:p>
            <a:pPr marL="285750" indent="-285750" algn="just">
              <a:buFont typeface="Wingdings" panose="05000000000000000000" pitchFamily="2" charset="2"/>
              <a:buChar char="q"/>
            </a:pPr>
            <a:r>
              <a:rPr lang="lt-LT" sz="1400" i="1" dirty="0"/>
              <a:t>Dalyvaujamojo biudžeto priemonių įgyvendinimo užtikrinimas</a:t>
            </a:r>
            <a:endParaRPr lang="en-US" sz="1400" i="1" dirty="0"/>
          </a:p>
          <a:p>
            <a:pPr algn="just"/>
            <a:endParaRPr lang="en-US" sz="1400" dirty="0"/>
          </a:p>
          <a:p>
            <a:pPr algn="just"/>
            <a:endParaRPr lang="lt-LT" sz="1400" dirty="0"/>
          </a:p>
          <a:p>
            <a:pPr algn="just"/>
            <a:r>
              <a:rPr lang="lt-LT" sz="1400" dirty="0"/>
              <a:t>Iš viso Bendruomeniškumo skatinimo programai (05), išskyrus  jaunimo priemones, įgyvendinti planuojama skirti 357 689 Eur</a:t>
            </a:r>
          </a:p>
          <a:p>
            <a:pPr algn="just"/>
            <a:endParaRPr lang="lt-LT" sz="1400" dirty="0"/>
          </a:p>
          <a:p>
            <a:pPr algn="just"/>
            <a:r>
              <a:rPr lang="lt-LT" sz="1400" dirty="0"/>
              <a:t>Siektini stebėsenos rodikliai :</a:t>
            </a:r>
          </a:p>
          <a:p>
            <a:pPr algn="just"/>
            <a:r>
              <a:rPr lang="lt-LT" sz="1400" dirty="0"/>
              <a:t>Veikiančių nevyriausybinių ir bendruomeninių organizacijų skaičius </a:t>
            </a:r>
          </a:p>
          <a:p>
            <a:pPr algn="just"/>
            <a:endParaRPr lang="en-US" dirty="0"/>
          </a:p>
          <a:p>
            <a:pPr algn="just"/>
            <a:endParaRPr lang="en-US" dirty="0"/>
          </a:p>
          <a:p>
            <a:pPr algn="just"/>
            <a:endParaRPr lang="lt-LT" dirty="0"/>
          </a:p>
          <a:p>
            <a:pPr algn="just"/>
            <a:endParaRPr lang="lt-LT" dirty="0"/>
          </a:p>
          <a:p>
            <a:pPr algn="just"/>
            <a:endParaRPr lang="lt-LT" dirty="0"/>
          </a:p>
        </p:txBody>
      </p:sp>
      <p:sp>
        <p:nvSpPr>
          <p:cNvPr id="3" name="1 antraštė">
            <a:extLst>
              <a:ext uri="{FF2B5EF4-FFF2-40B4-BE49-F238E27FC236}">
                <a16:creationId xmlns:a16="http://schemas.microsoft.com/office/drawing/2014/main" id="{D2816CF6-B196-57E5-9D8A-88607AE743E4}"/>
              </a:ext>
            </a:extLst>
          </p:cNvPr>
          <p:cNvSpPr>
            <a:spLocks noGrp="1"/>
          </p:cNvSpPr>
          <p:nvPr>
            <p:ph type="title"/>
          </p:nvPr>
        </p:nvSpPr>
        <p:spPr>
          <a:xfrm>
            <a:off x="989012" y="152400"/>
            <a:ext cx="11049000" cy="762000"/>
          </a:xfrm>
        </p:spPr>
        <p:txBody>
          <a:bodyPr rtlCol="0">
            <a:normAutofit fontScale="90000"/>
          </a:bodyPr>
          <a:lstStyle/>
          <a:p>
            <a:pPr algn="ctr" rtl="0"/>
            <a:r>
              <a:rPr lang="lt-LT" sz="1400" b="1" dirty="0"/>
              <a:t>II. Prioritetas. SOCIALINĖS GEROVĖS KŪRIMAS, SUMANIAI, PAŽANGIAI, BESIMOKANČIAI, MODERNIAI IR LAIMINGAI  BENDRUOMENEI</a:t>
            </a:r>
            <a:br>
              <a:rPr lang="lt-LT" sz="1400" dirty="0"/>
            </a:br>
            <a:br>
              <a:rPr lang="lt-LT" sz="1400" dirty="0"/>
            </a:br>
            <a:endParaRPr lang="lt-LT" sz="1400" dirty="0"/>
          </a:p>
        </p:txBody>
      </p:sp>
      <p:pic>
        <p:nvPicPr>
          <p:cNvPr id="2" name="Grafinis elementas 1" descr="Group success outline">
            <a:extLst>
              <a:ext uri="{FF2B5EF4-FFF2-40B4-BE49-F238E27FC236}">
                <a16:creationId xmlns:a16="http://schemas.microsoft.com/office/drawing/2014/main" id="{5B71B0A7-9A30-D4F6-9C1A-D4668460DF0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01231" y="5203741"/>
            <a:ext cx="868464" cy="868464"/>
          </a:xfrm>
          <a:prstGeom prst="rect">
            <a:avLst/>
          </a:prstGeom>
        </p:spPr>
      </p:pic>
    </p:spTree>
    <p:extLst>
      <p:ext uri="{BB962C8B-B14F-4D97-AF65-F5344CB8AC3E}">
        <p14:creationId xmlns:p14="http://schemas.microsoft.com/office/powerpoint/2010/main" val="2442975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293812" y="50824"/>
            <a:ext cx="9280229" cy="762000"/>
          </a:xfrm>
        </p:spPr>
        <p:txBody>
          <a:bodyPr rtlCol="0">
            <a:normAutofit/>
          </a:bodyPr>
          <a:lstStyle/>
          <a:p>
            <a:pPr algn="ctr" rtl="0"/>
            <a:r>
              <a:rPr lang="lt-LT" sz="1400" b="1" dirty="0"/>
              <a:t>II. Prioritetas. SOCIALINĖS GEROVĖS KŪRIMAS, SUMANIAI, PAŽANGIAI, BESIMOKANČIAI, MODERNIAI IR LAIMINGAI  BENDRUOMENEI</a:t>
            </a:r>
            <a:endParaRPr lang="lt-LT" sz="1400" dirty="0"/>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266457" y="973933"/>
            <a:ext cx="1713155"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lt-LT" sz="1600" dirty="0">
                <a:solidFill>
                  <a:schemeClr val="tx1"/>
                </a:solidFill>
              </a:rPr>
              <a:t>2.</a:t>
            </a:r>
            <a:r>
              <a:rPr lang="en-US" sz="1600" dirty="0">
                <a:solidFill>
                  <a:schemeClr val="tx1"/>
                </a:solidFill>
              </a:rPr>
              <a:t>8</a:t>
            </a:r>
            <a:r>
              <a:rPr lang="lt-LT" sz="1600" dirty="0">
                <a:solidFill>
                  <a:schemeClr val="tx1"/>
                </a:solidFill>
              </a:rPr>
              <a:t>. </a:t>
            </a:r>
            <a:r>
              <a:rPr lang="en-US" sz="1600" dirty="0">
                <a:solidFill>
                  <a:schemeClr val="tx1"/>
                </a:solidFill>
              </a:rPr>
              <a:t>t</a:t>
            </a:r>
            <a:r>
              <a:rPr lang="lt-LT" sz="1600" dirty="0" err="1">
                <a:solidFill>
                  <a:schemeClr val="tx1"/>
                </a:solidFill>
              </a:rPr>
              <a:t>obulinti</a:t>
            </a:r>
            <a:r>
              <a:rPr lang="lt-LT" sz="1600" dirty="0">
                <a:solidFill>
                  <a:schemeClr val="tx1"/>
                </a:solidFill>
              </a:rPr>
              <a:t> viešojo valdymo sistemą, didinti jos efektyvumą ir atvirumą</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284412" y="949984"/>
            <a:ext cx="9448800" cy="5755422"/>
          </a:xfrm>
          <a:prstGeom prst="rect">
            <a:avLst/>
          </a:prstGeom>
          <a:noFill/>
        </p:spPr>
        <p:txBody>
          <a:bodyPr wrap="square">
            <a:spAutoFit/>
          </a:bodyPr>
          <a:lstStyle/>
          <a:p>
            <a:pPr algn="just"/>
            <a:r>
              <a:rPr lang="lt-LT" sz="1200" dirty="0"/>
              <a:t>Siekiant pasiekti numatytą tikslą </a:t>
            </a:r>
            <a:r>
              <a:rPr lang="en-US" sz="1200" dirty="0" err="1"/>
              <a:t>Valdymo</a:t>
            </a:r>
            <a:r>
              <a:rPr lang="en-US" sz="1200" dirty="0"/>
              <a:t> </a:t>
            </a:r>
            <a:r>
              <a:rPr lang="en-US" sz="1200" dirty="0" err="1"/>
              <a:t>tobulinimo</a:t>
            </a:r>
            <a:r>
              <a:rPr lang="en-US" sz="1200" dirty="0"/>
              <a:t> </a:t>
            </a:r>
            <a:r>
              <a:rPr lang="lt-LT" sz="1200" dirty="0"/>
              <a:t>programoje (0</a:t>
            </a:r>
            <a:r>
              <a:rPr lang="en-US" sz="1200" dirty="0"/>
              <a:t>1</a:t>
            </a:r>
            <a:r>
              <a:rPr lang="lt-LT" sz="1200" dirty="0"/>
              <a:t>) suplanuotos priemonės  ir siektinos jų stebėsenos reikšmės prisidės prie savivaldybės teikiamų paslaugų kokybės gerinimo, jų prieinamumo ir patrauklumo, tinkamo savivaldybės administravimo subjektams  priskirtų funkcijų įgyvendinimo, Visagino savivaldybės korupcijos prevencijos 2022-2024 metų veiksmų plano įgyvendinimo, visuomenės informavimo apie teikiamas savivaldybės paslaugas bei savivaldybės veiklą, taip pat teigiamo savivaldybės įvaizdžio, plėtojant dalykinius santykius ir ryšius su tarptautinėmis ir vietinėmis institucijomis ir organizacijomis, formavimo. </a:t>
            </a:r>
          </a:p>
          <a:p>
            <a:pPr algn="just"/>
            <a:endParaRPr lang="lt-LT" sz="1200" dirty="0"/>
          </a:p>
          <a:p>
            <a:pPr algn="just"/>
            <a:endParaRPr lang="lt-LT" dirty="0"/>
          </a:p>
          <a:p>
            <a:pPr algn="just"/>
            <a:r>
              <a:rPr lang="lt-LT" sz="1800" b="1" dirty="0"/>
              <a:t>Prioritetinės veiklos, kurias bus siekiama įgyvendinti 2024-2026 m. </a:t>
            </a:r>
          </a:p>
          <a:p>
            <a:pPr algn="just"/>
            <a:endParaRPr lang="lt-LT" sz="1800" dirty="0"/>
          </a:p>
          <a:p>
            <a:pPr marL="285750" indent="-285750" algn="just">
              <a:buFont typeface="Wingdings" panose="05000000000000000000" pitchFamily="2" charset="2"/>
              <a:buChar char="q"/>
            </a:pPr>
            <a:r>
              <a:rPr lang="lt-LT" sz="1400" dirty="0"/>
              <a:t>Savivaldybės interneto svetainės modernizavimas, naudojant dirbtinį intelektą (DI)</a:t>
            </a:r>
          </a:p>
          <a:p>
            <a:pPr marL="285750" indent="-285750" algn="just">
              <a:buFont typeface="Wingdings" panose="05000000000000000000" pitchFamily="2" charset="2"/>
              <a:buChar char="q"/>
            </a:pPr>
            <a:r>
              <a:rPr lang="lt-LT" sz="1400" dirty="0"/>
              <a:t>Diegti automatizuotą gyventojų priėmimo viename langelyje prašymų formą</a:t>
            </a:r>
          </a:p>
          <a:p>
            <a:pPr marL="285750" indent="-285750" algn="just">
              <a:buFont typeface="Wingdings" panose="05000000000000000000" pitchFamily="2" charset="2"/>
              <a:buChar char="q"/>
            </a:pPr>
            <a:r>
              <a:rPr lang="lt-LT" sz="1400" dirty="0"/>
              <a:t>Informacijos sklaida bendruomenei, naudojant šiuolaikines technologijas </a:t>
            </a:r>
          </a:p>
          <a:p>
            <a:pPr marL="285750" indent="-285750" algn="just">
              <a:buFont typeface="Wingdings" panose="05000000000000000000" pitchFamily="2" charset="2"/>
              <a:buChar char="q"/>
            </a:pPr>
            <a:r>
              <a:rPr lang="lt-LT" sz="1400" dirty="0"/>
              <a:t>Visagino skaitmeninio miesto dvynio informacinės sistemos sukūrimas</a:t>
            </a:r>
            <a:endParaRPr lang="lt-LT" dirty="0"/>
          </a:p>
          <a:p>
            <a:pPr algn="just"/>
            <a:endParaRPr lang="lt-LT" dirty="0"/>
          </a:p>
          <a:p>
            <a:pPr algn="just"/>
            <a:endParaRPr lang="lt-LT" sz="1400" dirty="0"/>
          </a:p>
          <a:p>
            <a:pPr algn="just"/>
            <a:endParaRPr lang="lt-LT" sz="1400" dirty="0"/>
          </a:p>
          <a:p>
            <a:pPr algn="just"/>
            <a:r>
              <a:rPr lang="lt-LT" sz="1400" dirty="0"/>
              <a:t>Iš viso Valdymo tobulinimo programai (01) įgyvendinti planuojama skirti 5775, 401 Eur</a:t>
            </a:r>
          </a:p>
          <a:p>
            <a:pPr algn="just"/>
            <a:endParaRPr lang="lt-LT" sz="1400" dirty="0"/>
          </a:p>
          <a:p>
            <a:pPr algn="just"/>
            <a:r>
              <a:rPr lang="lt-LT" sz="1400" dirty="0"/>
              <a:t>Siektini stebėsenos rodikliai:</a:t>
            </a:r>
          </a:p>
          <a:p>
            <a:pPr algn="just"/>
            <a:r>
              <a:rPr lang="lt-LT" sz="1400" dirty="0"/>
              <a:t>Gyventojų, per paskutinius 12 mėnesių dalyvavusių sprendžiant viešuosius vietos reikalus, dalis proc.</a:t>
            </a:r>
            <a:endParaRPr lang="en-US" sz="1400" dirty="0"/>
          </a:p>
          <a:p>
            <a:pPr algn="just"/>
            <a:endParaRPr lang="en-US" dirty="0"/>
          </a:p>
          <a:p>
            <a:pPr algn="just"/>
            <a:endParaRPr lang="lt-LT" dirty="0"/>
          </a:p>
          <a:p>
            <a:pPr algn="just"/>
            <a:endParaRPr lang="lt-LT" dirty="0"/>
          </a:p>
          <a:p>
            <a:pPr algn="just"/>
            <a:endParaRPr lang="lt-LT" dirty="0"/>
          </a:p>
        </p:txBody>
      </p:sp>
      <p:pic>
        <p:nvPicPr>
          <p:cNvPr id="3" name="Grafinis elementas 2" descr="Board Of Directors outline">
            <a:extLst>
              <a:ext uri="{FF2B5EF4-FFF2-40B4-BE49-F238E27FC236}">
                <a16:creationId xmlns:a16="http://schemas.microsoft.com/office/drawing/2014/main" id="{094D5267-BED0-E6C4-5F92-3330585F9AE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8012" y="1524000"/>
            <a:ext cx="831802" cy="831802"/>
          </a:xfrm>
          <a:prstGeom prst="rect">
            <a:avLst/>
          </a:prstGeom>
        </p:spPr>
      </p:pic>
    </p:spTree>
    <p:extLst>
      <p:ext uri="{BB962C8B-B14F-4D97-AF65-F5344CB8AC3E}">
        <p14:creationId xmlns:p14="http://schemas.microsoft.com/office/powerpoint/2010/main" val="3382117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293812" y="152400"/>
            <a:ext cx="9601200" cy="457200"/>
          </a:xfrm>
        </p:spPr>
        <p:txBody>
          <a:bodyPr rtlCol="0">
            <a:normAutofit fontScale="90000"/>
          </a:bodyPr>
          <a:lstStyle/>
          <a:p>
            <a:pPr algn="ctr" rtl="0"/>
            <a:r>
              <a:rPr lang="lt-LT" sz="3200" dirty="0"/>
              <a:t> </a:t>
            </a:r>
            <a:r>
              <a:rPr lang="lt-LT" sz="1600" b="1" dirty="0"/>
              <a:t>III PRIORITETINIS TIKSLAS. TVARUS, SUBALANSUOTAS SAVIVALDYBĖS APLINKOS VYSTYMAS IR PLĖTRA</a:t>
            </a:r>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303212" y="609600"/>
            <a:ext cx="1905000"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lt-LT" sz="1500" dirty="0">
                <a:solidFill>
                  <a:schemeClr val="tx1"/>
                </a:solidFill>
              </a:rPr>
              <a:t>Į</a:t>
            </a:r>
            <a:r>
              <a:rPr lang="en-US" sz="1500" dirty="0" err="1">
                <a:solidFill>
                  <a:schemeClr val="tx1"/>
                </a:solidFill>
              </a:rPr>
              <a:t>gyvendinant</a:t>
            </a:r>
            <a:r>
              <a:rPr lang="lt-LT" sz="1500" dirty="0">
                <a:solidFill>
                  <a:schemeClr val="tx1"/>
                </a:solidFill>
              </a:rPr>
              <a:t> 2023-2030 m. plėtros plane patvirtintą </a:t>
            </a:r>
            <a:r>
              <a:rPr lang="en-US" sz="1500" dirty="0">
                <a:solidFill>
                  <a:schemeClr val="tx1"/>
                </a:solidFill>
              </a:rPr>
              <a:t>3</a:t>
            </a:r>
            <a:r>
              <a:rPr lang="lt-LT" sz="1500" dirty="0">
                <a:solidFill>
                  <a:schemeClr val="tx1"/>
                </a:solidFill>
              </a:rPr>
              <a:t> prioritetą numatoma įgyvendinti 3 strateginius tikslus:</a:t>
            </a:r>
          </a:p>
          <a:p>
            <a:pPr marL="0" indent="0">
              <a:buNone/>
            </a:pPr>
            <a:endParaRPr lang="lt-LT" sz="1500" dirty="0">
              <a:solidFill>
                <a:schemeClr val="tx1"/>
              </a:solidFill>
            </a:endParaRPr>
          </a:p>
          <a:p>
            <a:pPr marL="0" indent="0">
              <a:buNone/>
            </a:pPr>
            <a:r>
              <a:rPr lang="en-US" sz="1500" dirty="0">
                <a:solidFill>
                  <a:schemeClr val="tx1"/>
                </a:solidFill>
              </a:rPr>
              <a:t>3.1. </a:t>
            </a:r>
            <a:r>
              <a:rPr lang="lt-LT" sz="1500" dirty="0">
                <a:solidFill>
                  <a:schemeClr val="tx1"/>
                </a:solidFill>
              </a:rPr>
              <a:t>Vykdyti  kryptingą darnaus judumo politiką savivaldybėje</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360612" y="720300"/>
            <a:ext cx="8915400" cy="6432530"/>
          </a:xfrm>
          <a:prstGeom prst="rect">
            <a:avLst/>
          </a:prstGeom>
          <a:noFill/>
        </p:spPr>
        <p:txBody>
          <a:bodyPr wrap="square">
            <a:spAutoFit/>
          </a:bodyPr>
          <a:lstStyle/>
          <a:p>
            <a:pPr algn="just"/>
            <a:endParaRPr lang="lt-LT" sz="1200" dirty="0"/>
          </a:p>
          <a:p>
            <a:pPr algn="just"/>
            <a:r>
              <a:rPr lang="lt-LT" sz="1300" dirty="0"/>
              <a:t>Siekiant pasiekti numatytą tikslą </a:t>
            </a:r>
            <a:r>
              <a:rPr lang="en-US" sz="1300" dirty="0"/>
              <a:t>Vie</a:t>
            </a:r>
            <a:r>
              <a:rPr lang="lt-LT" sz="1300" dirty="0"/>
              <a:t>š</a:t>
            </a:r>
            <a:r>
              <a:rPr lang="en-US" sz="1300" dirty="0" err="1"/>
              <a:t>osios</a:t>
            </a:r>
            <a:r>
              <a:rPr lang="en-US" sz="1300" dirty="0"/>
              <a:t> </a:t>
            </a:r>
            <a:r>
              <a:rPr lang="en-US" sz="1300" dirty="0" err="1"/>
              <a:t>infrastrukt</a:t>
            </a:r>
            <a:r>
              <a:rPr lang="lt-LT" sz="1300" dirty="0" err="1"/>
              <a:t>ūros</a:t>
            </a:r>
            <a:r>
              <a:rPr lang="lt-LT" sz="1300" dirty="0"/>
              <a:t> programoje (10) suplanuotos priemonės  ir siektinos jų stebėsenos reikšmės prisidės prie keleivių vežimo sąlygų gerinimo bei darnesnio ir patogesnio judėjimo skatinimo, esamų šaligatvių ir pėsčiųjų takų infrastruktūros kokybės gerinimo, viešojo transporto paslaugų teikimo gyventojams pagerinimo, tinkamo miesto kelių tinklo darnos, saugumo ir kokybės užtikrinimo</a:t>
            </a:r>
          </a:p>
          <a:p>
            <a:pPr algn="just"/>
            <a:endParaRPr lang="lt-LT" sz="1300" dirty="0"/>
          </a:p>
          <a:p>
            <a:pPr algn="just"/>
            <a:endParaRPr lang="lt-LT" sz="1300" dirty="0"/>
          </a:p>
          <a:p>
            <a:pPr algn="just"/>
            <a:r>
              <a:rPr lang="lt-LT" sz="1300" b="1" dirty="0"/>
              <a:t>Prioritetinės veiklos, kurias bus siekiama įgyvendinti 2024-2026 m. </a:t>
            </a:r>
          </a:p>
          <a:p>
            <a:pPr algn="just"/>
            <a:endParaRPr lang="lt-LT" sz="1300" dirty="0"/>
          </a:p>
          <a:p>
            <a:pPr algn="just"/>
            <a:endParaRPr lang="lt-LT" sz="1300" dirty="0"/>
          </a:p>
          <a:p>
            <a:pPr marL="171450" indent="-171450" algn="just">
              <a:buFont typeface="Wingdings" panose="05000000000000000000" pitchFamily="2" charset="2"/>
              <a:buChar char="q"/>
            </a:pPr>
            <a:r>
              <a:rPr lang="lt-LT" sz="1300" dirty="0"/>
              <a:t>Projekto „Darnaus judumo infrastruktūros įrengimas Visagino mieste - II etapas“ įgyvendinimas (7 786 850 Eur)</a:t>
            </a:r>
          </a:p>
          <a:p>
            <a:pPr marL="171450" indent="-171450" algn="just">
              <a:buFont typeface="Wingdings" panose="05000000000000000000" pitchFamily="2" charset="2"/>
              <a:buChar char="q"/>
            </a:pPr>
            <a:endParaRPr lang="lt-LT" sz="1300" dirty="0"/>
          </a:p>
          <a:p>
            <a:pPr marL="171450" indent="-171450" algn="just">
              <a:buFont typeface="Wingdings" panose="05000000000000000000" pitchFamily="2" charset="2"/>
              <a:buChar char="q"/>
            </a:pPr>
            <a:r>
              <a:rPr lang="pt-BR" sz="1300" dirty="0"/>
              <a:t>Kelių priežiūros ir plėtros programos priemonių įgyvendinimas </a:t>
            </a:r>
            <a:r>
              <a:rPr lang="lt-LT" sz="1300" dirty="0"/>
              <a:t>(kasmet apie 1 169 800 Eur)</a:t>
            </a:r>
          </a:p>
          <a:p>
            <a:pPr marL="171450" indent="-171450" algn="just">
              <a:buFont typeface="Wingdings" panose="05000000000000000000" pitchFamily="2" charset="2"/>
              <a:buChar char="q"/>
            </a:pPr>
            <a:endParaRPr lang="lt-LT" sz="1300" dirty="0"/>
          </a:p>
          <a:p>
            <a:pPr marL="171450" indent="-171450" algn="just">
              <a:buFont typeface="Wingdings" panose="05000000000000000000" pitchFamily="2" charset="2"/>
              <a:buChar char="q"/>
            </a:pPr>
            <a:r>
              <a:rPr lang="lt-LT" sz="1300" dirty="0"/>
              <a:t>Projekto „Autobusų stoties su turizmo informacijos centru įrengimas  Visagino savivaldybėje“ statybos darbų užbaigimas ir </a:t>
            </a:r>
            <a:r>
              <a:rPr lang="lt-LT" sz="1300" dirty="0" err="1"/>
              <a:t>įveiklinimo</a:t>
            </a:r>
            <a:r>
              <a:rPr lang="lt-LT" sz="1300" dirty="0"/>
              <a:t> dokumentų parengimas </a:t>
            </a:r>
          </a:p>
          <a:p>
            <a:pPr marL="171450" indent="-171450" algn="just">
              <a:buFont typeface="Wingdings" panose="05000000000000000000" pitchFamily="2" charset="2"/>
              <a:buChar char="q"/>
            </a:pPr>
            <a:endParaRPr lang="lt-LT" sz="1300" dirty="0"/>
          </a:p>
          <a:p>
            <a:pPr marL="171450" indent="-171450" algn="just">
              <a:buFont typeface="Wingdings" panose="05000000000000000000" pitchFamily="2" charset="2"/>
              <a:buChar char="q"/>
            </a:pPr>
            <a:endParaRPr lang="lt-LT" sz="1300" dirty="0"/>
          </a:p>
          <a:p>
            <a:pPr algn="just"/>
            <a:endParaRPr lang="lt-LT" sz="1300" dirty="0"/>
          </a:p>
          <a:p>
            <a:pPr algn="just"/>
            <a:r>
              <a:rPr lang="lt-LT" sz="1300" dirty="0"/>
              <a:t>Planuojama preliminari investicijų suma  apie  9-10 000 000 Eur</a:t>
            </a:r>
          </a:p>
          <a:p>
            <a:pPr algn="just"/>
            <a:endParaRPr lang="lt-LT" sz="1300" b="1" dirty="0"/>
          </a:p>
          <a:p>
            <a:pPr algn="just"/>
            <a:endParaRPr lang="lt-LT" sz="1300" dirty="0"/>
          </a:p>
          <a:p>
            <a:pPr algn="just"/>
            <a:endParaRPr lang="lt-LT" sz="1300" dirty="0"/>
          </a:p>
          <a:p>
            <a:pPr algn="just"/>
            <a:r>
              <a:rPr lang="lt-LT" sz="1300" dirty="0"/>
              <a:t>Siektini stebėsenos rodikliai: </a:t>
            </a:r>
          </a:p>
          <a:p>
            <a:pPr algn="just"/>
            <a:r>
              <a:rPr lang="lt-LT" sz="1300" dirty="0"/>
              <a:t>Įgyvendintų projektų skaičius</a:t>
            </a:r>
          </a:p>
          <a:p>
            <a:pPr marL="171450" indent="-171450" algn="just">
              <a:buFont typeface="Wingdings" panose="05000000000000000000" pitchFamily="2" charset="2"/>
              <a:buChar char="q"/>
            </a:pPr>
            <a:endParaRPr lang="lt-LT" sz="1300" dirty="0"/>
          </a:p>
          <a:p>
            <a:pPr marL="171450" indent="-171450" algn="just">
              <a:buFont typeface="Wingdings" panose="05000000000000000000" pitchFamily="2" charset="2"/>
              <a:buChar char="q"/>
            </a:pPr>
            <a:endParaRPr lang="lt-LT" sz="1300" dirty="0"/>
          </a:p>
          <a:p>
            <a:pPr algn="just"/>
            <a:r>
              <a:rPr lang="lt-LT" sz="1300" dirty="0"/>
              <a:t> </a:t>
            </a:r>
          </a:p>
          <a:p>
            <a:pPr algn="just"/>
            <a:endParaRPr lang="lt-LT" dirty="0"/>
          </a:p>
          <a:p>
            <a:pPr algn="just"/>
            <a:endParaRPr lang="lt-LT" dirty="0"/>
          </a:p>
        </p:txBody>
      </p:sp>
      <p:pic>
        <p:nvPicPr>
          <p:cNvPr id="3" name="Grafinis elementas 2" descr="Universal access outline">
            <a:extLst>
              <a:ext uri="{FF2B5EF4-FFF2-40B4-BE49-F238E27FC236}">
                <a16:creationId xmlns:a16="http://schemas.microsoft.com/office/drawing/2014/main" id="{0A642672-14B7-F60B-79DF-D72E06371F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407548" y="5410200"/>
            <a:ext cx="868464" cy="868464"/>
          </a:xfrm>
          <a:prstGeom prst="rect">
            <a:avLst/>
          </a:prstGeom>
        </p:spPr>
      </p:pic>
    </p:spTree>
    <p:extLst>
      <p:ext uri="{BB962C8B-B14F-4D97-AF65-F5344CB8AC3E}">
        <p14:creationId xmlns:p14="http://schemas.microsoft.com/office/powerpoint/2010/main" val="13516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455612" y="1066800"/>
            <a:ext cx="2170355"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US" sz="1600" dirty="0">
                <a:solidFill>
                  <a:schemeClr val="tx1"/>
                </a:solidFill>
              </a:rPr>
              <a:t>3.</a:t>
            </a:r>
            <a:r>
              <a:rPr lang="lt-LT" sz="1600" dirty="0">
                <a:solidFill>
                  <a:schemeClr val="tx1"/>
                </a:solidFill>
              </a:rPr>
              <a:t>2</a:t>
            </a:r>
            <a:r>
              <a:rPr lang="en-US" sz="1600" dirty="0">
                <a:solidFill>
                  <a:schemeClr val="tx1"/>
                </a:solidFill>
              </a:rPr>
              <a:t>. </a:t>
            </a:r>
            <a:r>
              <a:rPr lang="fi-FI" sz="1600" dirty="0">
                <a:solidFill>
                  <a:schemeClr val="tx1"/>
                </a:solidFill>
              </a:rPr>
              <a:t>Skatinti tvarų miesto teritorijos vystymą</a:t>
            </a:r>
            <a:endParaRPr lang="lt-LT" sz="1600" dirty="0">
              <a:solidFill>
                <a:schemeClr val="tx1"/>
              </a:solidFill>
            </a:endParaRPr>
          </a:p>
        </p:txBody>
      </p:sp>
      <p:sp>
        <p:nvSpPr>
          <p:cNvPr id="13" name="TextBox 12">
            <a:extLst>
              <a:ext uri="{FF2B5EF4-FFF2-40B4-BE49-F238E27FC236}">
                <a16:creationId xmlns:a16="http://schemas.microsoft.com/office/drawing/2014/main" id="{D8A4894B-44DB-4D74-A195-9CCBAA7756FD}"/>
              </a:ext>
            </a:extLst>
          </p:cNvPr>
          <p:cNvSpPr txBox="1"/>
          <p:nvPr/>
        </p:nvSpPr>
        <p:spPr>
          <a:xfrm>
            <a:off x="2817812" y="884860"/>
            <a:ext cx="8534400" cy="6247864"/>
          </a:xfrm>
          <a:prstGeom prst="rect">
            <a:avLst/>
          </a:prstGeom>
          <a:noFill/>
        </p:spPr>
        <p:txBody>
          <a:bodyPr wrap="square">
            <a:spAutoFit/>
          </a:bodyPr>
          <a:lstStyle/>
          <a:p>
            <a:pPr algn="just"/>
            <a:r>
              <a:rPr lang="lt-LT" sz="1200" dirty="0"/>
              <a:t>Siekiant pasiekti numatytą tikslą </a:t>
            </a:r>
            <a:r>
              <a:rPr lang="en-US" sz="1200" dirty="0"/>
              <a:t>Vie</a:t>
            </a:r>
            <a:r>
              <a:rPr lang="lt-LT" sz="1200" dirty="0"/>
              <a:t>š</a:t>
            </a:r>
            <a:r>
              <a:rPr lang="en-US" sz="1200" dirty="0" err="1"/>
              <a:t>osios</a:t>
            </a:r>
            <a:r>
              <a:rPr lang="en-US" sz="1200" dirty="0"/>
              <a:t> </a:t>
            </a:r>
            <a:r>
              <a:rPr lang="en-US" sz="1200" dirty="0" err="1"/>
              <a:t>infrastrukt</a:t>
            </a:r>
            <a:r>
              <a:rPr lang="lt-LT" sz="1200" dirty="0" err="1"/>
              <a:t>ūros</a:t>
            </a:r>
            <a:r>
              <a:rPr lang="lt-LT" sz="1200" dirty="0"/>
              <a:t> programoje (10) suplanuotos priemonės  ir siektinos jų stebėsenos reikšmės, kurios prisidės prie tvarios miesto teritorijos vystymo, reikalingos infrastruktūros įrengimo, vaikų žaidimų aikštelių savivaldybėje įrengimo, miesto kraštovaizdžio formavimo ir įprasminimo, savivaldybės lankomų turistinių objektų priežiūros ir remonto, naminių gyvūnų ir bešeimininkių gyvūnų gerovės užtikrinimo bei reikalingos infrastruktūros įrengimo, savivaldybės kaimiškųjų vietovių tvarkymo, kapinių plėtros. </a:t>
            </a:r>
          </a:p>
          <a:p>
            <a:pPr algn="just"/>
            <a:endParaRPr lang="lt-LT" sz="1200" dirty="0"/>
          </a:p>
          <a:p>
            <a:pPr algn="just"/>
            <a:endParaRPr lang="lt-LT" sz="1200" dirty="0"/>
          </a:p>
          <a:p>
            <a:pPr algn="just"/>
            <a:r>
              <a:rPr lang="lt-LT" sz="1400" b="1" dirty="0"/>
              <a:t>Prioritetinės veiklos, kurias bus siekiama įgyvendinti 2024-2026 m. </a:t>
            </a:r>
          </a:p>
          <a:p>
            <a:pPr algn="just"/>
            <a:endParaRPr lang="lt-LT" sz="1400" dirty="0"/>
          </a:p>
          <a:p>
            <a:pPr algn="just"/>
            <a:endParaRPr lang="lt-LT" sz="1200" dirty="0"/>
          </a:p>
          <a:p>
            <a:pPr marL="171450" indent="-171450" algn="just">
              <a:buFont typeface="Wingdings" panose="05000000000000000000" pitchFamily="2" charset="2"/>
              <a:buChar char="q"/>
            </a:pPr>
            <a:r>
              <a:rPr lang="lt-LT" sz="1200" i="1" dirty="0"/>
              <a:t>Individualių namų kvartalo vystymui reikalingų dokumentų ir  techninio projekto rengimas</a:t>
            </a:r>
          </a:p>
          <a:p>
            <a:pPr algn="just"/>
            <a:endParaRPr lang="lt-LT" sz="1200" dirty="0"/>
          </a:p>
          <a:p>
            <a:pPr algn="just"/>
            <a:endParaRPr lang="lt-LT" sz="1200" dirty="0"/>
          </a:p>
          <a:p>
            <a:pPr algn="just"/>
            <a:r>
              <a:rPr lang="lt-LT" sz="1200" dirty="0"/>
              <a:t>Planuojama preliminari investicijų suma  apie  10 000 000 Eur</a:t>
            </a:r>
          </a:p>
          <a:p>
            <a:pPr algn="just"/>
            <a:endParaRPr lang="lt-LT" sz="1200" b="1" dirty="0"/>
          </a:p>
          <a:p>
            <a:pPr algn="just"/>
            <a:endParaRPr lang="lt-LT" sz="1200" dirty="0"/>
          </a:p>
          <a:p>
            <a:pPr algn="just"/>
            <a:endParaRPr lang="lt-LT" sz="1200" dirty="0"/>
          </a:p>
          <a:p>
            <a:pPr algn="just"/>
            <a:endParaRPr lang="lt-LT" sz="1200" dirty="0"/>
          </a:p>
          <a:p>
            <a:pPr algn="just"/>
            <a:r>
              <a:rPr lang="lt-LT" sz="1200" dirty="0"/>
              <a:t>Iš viso Infrastruktūros plėtros programai planuojama skirti 5 717 282  Eur</a:t>
            </a:r>
          </a:p>
          <a:p>
            <a:pPr algn="just"/>
            <a:endParaRPr lang="lt-LT" sz="1200" dirty="0"/>
          </a:p>
          <a:p>
            <a:pPr algn="just"/>
            <a:endParaRPr lang="lt-LT" sz="1200" dirty="0"/>
          </a:p>
          <a:p>
            <a:pPr algn="just"/>
            <a:endParaRPr lang="lt-LT" sz="1200" dirty="0"/>
          </a:p>
          <a:p>
            <a:pPr algn="just"/>
            <a:r>
              <a:rPr lang="lt-LT" sz="1200" dirty="0"/>
              <a:t>Siektini stebėsenos rodikliai: </a:t>
            </a:r>
          </a:p>
          <a:p>
            <a:pPr algn="just"/>
            <a:r>
              <a:rPr lang="lt-LT" sz="1200" dirty="0"/>
              <a:t>Įgyvendintų projektų skaičius</a:t>
            </a:r>
          </a:p>
          <a:p>
            <a:pPr algn="just"/>
            <a:endParaRPr lang="lt-LT" sz="1200" dirty="0"/>
          </a:p>
          <a:p>
            <a:pPr algn="just"/>
            <a:endParaRPr lang="lt-LT" sz="1200" dirty="0"/>
          </a:p>
          <a:p>
            <a:pPr algn="just"/>
            <a:endParaRPr lang="lt-LT" sz="1200" dirty="0"/>
          </a:p>
          <a:p>
            <a:pPr algn="just"/>
            <a:endParaRPr lang="lt-LT" sz="1200" dirty="0"/>
          </a:p>
          <a:p>
            <a:pPr algn="just"/>
            <a:endParaRPr lang="lt-LT" sz="1200" dirty="0"/>
          </a:p>
          <a:p>
            <a:pPr algn="just"/>
            <a:endParaRPr lang="lt-LT" dirty="0"/>
          </a:p>
          <a:p>
            <a:pPr algn="just"/>
            <a:endParaRPr lang="lt-LT" dirty="0"/>
          </a:p>
        </p:txBody>
      </p:sp>
      <p:sp>
        <p:nvSpPr>
          <p:cNvPr id="3" name="1 antraštė">
            <a:extLst>
              <a:ext uri="{FF2B5EF4-FFF2-40B4-BE49-F238E27FC236}">
                <a16:creationId xmlns:a16="http://schemas.microsoft.com/office/drawing/2014/main" id="{06C03BD1-68BD-B748-544C-E8B157D2BE5E}"/>
              </a:ext>
            </a:extLst>
          </p:cNvPr>
          <p:cNvSpPr>
            <a:spLocks noGrp="1"/>
          </p:cNvSpPr>
          <p:nvPr>
            <p:ph type="title"/>
          </p:nvPr>
        </p:nvSpPr>
        <p:spPr>
          <a:xfrm>
            <a:off x="1674813" y="228599"/>
            <a:ext cx="8594726" cy="627063"/>
          </a:xfrm>
        </p:spPr>
        <p:txBody>
          <a:bodyPr rtlCol="0">
            <a:normAutofit fontScale="90000"/>
          </a:bodyPr>
          <a:lstStyle/>
          <a:p>
            <a:pPr algn="ctr" rtl="0"/>
            <a:r>
              <a:rPr lang="lt-LT" sz="3200" dirty="0"/>
              <a:t> </a:t>
            </a:r>
            <a:r>
              <a:rPr lang="lt-LT" sz="1600" b="1" dirty="0"/>
              <a:t>III PRIORITETINIS TIKSLAS. TVARUS, SUBALANSUOTAS SAVIVALDYBĖS APLINKOS VYSTYMAS IR PLĖTRA</a:t>
            </a:r>
          </a:p>
        </p:txBody>
      </p:sp>
      <p:pic>
        <p:nvPicPr>
          <p:cNvPr id="9" name="Grafinis elementas 8" descr="House with solid fill">
            <a:extLst>
              <a:ext uri="{FF2B5EF4-FFF2-40B4-BE49-F238E27FC236}">
                <a16:creationId xmlns:a16="http://schemas.microsoft.com/office/drawing/2014/main" id="{F38B66F9-645B-1BC4-491A-116EA328F87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6613" y="1752600"/>
            <a:ext cx="914400" cy="914400"/>
          </a:xfrm>
          <a:prstGeom prst="rect">
            <a:avLst/>
          </a:prstGeom>
        </p:spPr>
      </p:pic>
    </p:spTree>
    <p:extLst>
      <p:ext uri="{BB962C8B-B14F-4D97-AF65-F5344CB8AC3E}">
        <p14:creationId xmlns:p14="http://schemas.microsoft.com/office/powerpoint/2010/main" val="1650042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1674812" y="94026"/>
            <a:ext cx="8594429" cy="762000"/>
          </a:xfrm>
        </p:spPr>
        <p:txBody>
          <a:bodyPr rtlCol="0">
            <a:normAutofit/>
          </a:bodyPr>
          <a:lstStyle/>
          <a:p>
            <a:pPr algn="ctr" rtl="0"/>
            <a:r>
              <a:rPr lang="lt-LT" sz="1400" b="1" dirty="0"/>
              <a:t>III PRIORITETINIS TIKSLAS. TVARUS, SUBALANSUOTAS SAVIVALDYBĖS APLINKOS VYSTYMAS IR PLĖTRA</a:t>
            </a:r>
          </a:p>
        </p:txBody>
      </p:sp>
      <p:sp>
        <p:nvSpPr>
          <p:cNvPr id="10" name="Turinio vietos rezervavimo ženklas 5">
            <a:extLst>
              <a:ext uri="{FF2B5EF4-FFF2-40B4-BE49-F238E27FC236}">
                <a16:creationId xmlns:a16="http://schemas.microsoft.com/office/drawing/2014/main" id="{75A662AB-A294-461B-805F-183F563EE6B1}"/>
              </a:ext>
            </a:extLst>
          </p:cNvPr>
          <p:cNvSpPr txBox="1">
            <a:spLocks/>
          </p:cNvSpPr>
          <p:nvPr/>
        </p:nvSpPr>
        <p:spPr>
          <a:xfrm>
            <a:off x="227012" y="990600"/>
            <a:ext cx="1847177" cy="4876800"/>
          </a:xfrm>
          <a:prstGeom prst="rect">
            <a:avLst/>
          </a:prstGeom>
          <a:ln>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p:spPr>
        <p:txBody>
          <a:bodyPr vert="horz" lIns="91440" tIns="45720" rIns="91440" bIns="45720" rtlCol="0" anchor="ctr">
            <a:normAutofit/>
          </a:bodyPr>
          <a:lstStyle>
            <a:lvl1pPr marL="285664"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999" kern="1200" cap="none">
                <a:solidFill>
                  <a:schemeClr val="bg2">
                    <a:lumMod val="7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799" kern="1200" cap="none">
                <a:solidFill>
                  <a:schemeClr val="bg2">
                    <a:lumMod val="7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en-US" sz="1600" dirty="0">
                <a:solidFill>
                  <a:schemeClr val="tx1"/>
                </a:solidFill>
              </a:rPr>
              <a:t>3.</a:t>
            </a:r>
            <a:r>
              <a:rPr lang="lt-LT" sz="1600" dirty="0">
                <a:solidFill>
                  <a:schemeClr val="tx1"/>
                </a:solidFill>
              </a:rPr>
              <a:t>3</a:t>
            </a:r>
            <a:r>
              <a:rPr lang="en-US" sz="1600" dirty="0">
                <a:solidFill>
                  <a:schemeClr val="tx1"/>
                </a:solidFill>
              </a:rPr>
              <a:t>. </a:t>
            </a:r>
            <a:r>
              <a:rPr lang="lt-LT" sz="1600" dirty="0">
                <a:solidFill>
                  <a:schemeClr val="tx1"/>
                </a:solidFill>
              </a:rPr>
              <a:t>Skatinti žaliąją savivaldybės plėtrą</a:t>
            </a:r>
          </a:p>
        </p:txBody>
      </p:sp>
      <p:sp>
        <p:nvSpPr>
          <p:cNvPr id="13" name="TextBox 12">
            <a:extLst>
              <a:ext uri="{FF2B5EF4-FFF2-40B4-BE49-F238E27FC236}">
                <a16:creationId xmlns:a16="http://schemas.microsoft.com/office/drawing/2014/main" id="{D8A4894B-44DB-4D74-A195-9CCBAA7756FD}"/>
              </a:ext>
            </a:extLst>
          </p:cNvPr>
          <p:cNvSpPr txBox="1"/>
          <p:nvPr/>
        </p:nvSpPr>
        <p:spPr>
          <a:xfrm>
            <a:off x="2208212" y="762331"/>
            <a:ext cx="8915400" cy="6001643"/>
          </a:xfrm>
          <a:prstGeom prst="rect">
            <a:avLst/>
          </a:prstGeom>
          <a:noFill/>
        </p:spPr>
        <p:txBody>
          <a:bodyPr wrap="square">
            <a:spAutoFit/>
          </a:bodyPr>
          <a:lstStyle/>
          <a:p>
            <a:pPr algn="just"/>
            <a:r>
              <a:rPr lang="lt-LT" sz="1200" dirty="0"/>
              <a:t>Siekiant pasiekti numatytą tikslą įgyvendinamos Aplinkos apsaugos (08) ir dalis </a:t>
            </a:r>
            <a:r>
              <a:rPr lang="en-US" sz="1200" dirty="0"/>
              <a:t>Vie</a:t>
            </a:r>
            <a:r>
              <a:rPr lang="lt-LT" sz="1200" dirty="0"/>
              <a:t>š</a:t>
            </a:r>
            <a:r>
              <a:rPr lang="en-US" sz="1200" dirty="0" err="1"/>
              <a:t>osios</a:t>
            </a:r>
            <a:r>
              <a:rPr lang="en-US" sz="1200" dirty="0"/>
              <a:t> </a:t>
            </a:r>
            <a:r>
              <a:rPr lang="en-US" sz="1200" dirty="0" err="1"/>
              <a:t>infrastrukt</a:t>
            </a:r>
            <a:r>
              <a:rPr lang="lt-LT" sz="1200" dirty="0" err="1"/>
              <a:t>ūros</a:t>
            </a:r>
            <a:r>
              <a:rPr lang="lt-LT" sz="1200" dirty="0"/>
              <a:t> programoje (10) suplanuotų priemonių  ir numatytos  siektinos jų stebėsenos reikšmės, kurių įgyvendinimas prisidės prie  aplinkos užterštumo ir vandens telkinių būklės gerinimo, energijos taupymo, atsinaujinančių ir alternatyvių energijos išteklių naudojimo skatinimo, komunalinių, rūšiuojamųjų, žaliųjų atliekų, atliekų tinkamų  paruošimui pakartotiniam naudojimui, surinkimo pajėgumų bei apdorojimo plėtros Visagino savivaldybėje gerinimo, savivaldybės viešųjų pastatų, taikant energijos išteklių panaudojimo efektyvumo didinimo priemones, modernizavimo. </a:t>
            </a:r>
          </a:p>
          <a:p>
            <a:pPr algn="just"/>
            <a:endParaRPr lang="lt-LT" dirty="0"/>
          </a:p>
          <a:p>
            <a:pPr algn="just"/>
            <a:r>
              <a:rPr lang="lt-LT" sz="1800" b="1" dirty="0"/>
              <a:t>Prioritetinės veiklos, kurias bus siekiama įgyvendinti 2024-2026 m. </a:t>
            </a:r>
          </a:p>
          <a:p>
            <a:pPr algn="just"/>
            <a:endParaRPr lang="lt-LT" dirty="0"/>
          </a:p>
          <a:p>
            <a:pPr marL="171450" indent="-171450" algn="just">
              <a:buFont typeface="Wingdings" panose="05000000000000000000" pitchFamily="2" charset="2"/>
              <a:buChar char="q"/>
            </a:pPr>
            <a:r>
              <a:rPr lang="lt-LT" sz="1200" dirty="0"/>
              <a:t>Projekto "Komunalinių atliekų rūšiuojamojo atliekų surinkimo pajėgumų plėtra Visagino savivaldybėje" įgyvendinimas</a:t>
            </a:r>
          </a:p>
          <a:p>
            <a:pPr marL="171450" indent="-171450" algn="just">
              <a:buFont typeface="Wingdings" panose="05000000000000000000" pitchFamily="2" charset="2"/>
              <a:buChar char="q"/>
            </a:pPr>
            <a:endParaRPr lang="lt-LT" sz="1200" dirty="0"/>
          </a:p>
          <a:p>
            <a:pPr marL="171450" indent="-171450" algn="just">
              <a:buFont typeface="Wingdings" panose="05000000000000000000" pitchFamily="2" charset="2"/>
              <a:buChar char="q"/>
            </a:pPr>
            <a:r>
              <a:rPr lang="lt-LT" sz="1200" dirty="0"/>
              <a:t>Projekto  "Didelių gabaritų atliekų surinkimo aikštelės įrengimas Visagino mieste“ įgyvendinimas</a:t>
            </a:r>
          </a:p>
          <a:p>
            <a:pPr marL="171450" indent="-171450" algn="just">
              <a:buFont typeface="Wingdings" panose="05000000000000000000" pitchFamily="2" charset="2"/>
              <a:buChar char="q"/>
            </a:pPr>
            <a:endParaRPr lang="lt-LT" sz="1200" dirty="0"/>
          </a:p>
          <a:p>
            <a:pPr algn="just"/>
            <a:endParaRPr lang="lt-LT" sz="1200" dirty="0"/>
          </a:p>
          <a:p>
            <a:pPr algn="just"/>
            <a:endParaRPr lang="lt-LT" sz="1200" dirty="0"/>
          </a:p>
          <a:p>
            <a:pPr algn="just"/>
            <a:r>
              <a:rPr lang="lt-LT" sz="1200" dirty="0"/>
              <a:t>Planuojama preliminari investicijų suma  apie  2 090 181 Eur</a:t>
            </a:r>
          </a:p>
          <a:p>
            <a:pPr marL="171450" indent="-171450" algn="just">
              <a:buFont typeface="Wingdings" panose="05000000000000000000" pitchFamily="2" charset="2"/>
              <a:buChar char="q"/>
            </a:pPr>
            <a:endParaRPr lang="lt-LT" sz="1200" dirty="0"/>
          </a:p>
          <a:p>
            <a:pPr algn="just"/>
            <a:endParaRPr lang="lt-LT" sz="1200" dirty="0"/>
          </a:p>
          <a:p>
            <a:pPr algn="just"/>
            <a:r>
              <a:rPr lang="lt-LT" sz="1200" dirty="0"/>
              <a:t>Iš viso Aplinkos apsaugos programai planuojama skirti 4 362 719 Eur</a:t>
            </a:r>
          </a:p>
          <a:p>
            <a:pPr algn="just"/>
            <a:endParaRPr lang="lt-LT" sz="1200" dirty="0"/>
          </a:p>
          <a:p>
            <a:pPr algn="just"/>
            <a:endParaRPr lang="lt-LT" sz="1200" dirty="0"/>
          </a:p>
          <a:p>
            <a:pPr algn="just"/>
            <a:endParaRPr lang="lt-LT" dirty="0"/>
          </a:p>
          <a:p>
            <a:pPr algn="just"/>
            <a:r>
              <a:rPr lang="lt-LT" sz="1200" dirty="0"/>
              <a:t>Siektini stebėsenos rodikliai: </a:t>
            </a:r>
          </a:p>
          <a:p>
            <a:pPr algn="just"/>
            <a:r>
              <a:rPr lang="lt-LT" sz="1200" dirty="0"/>
              <a:t>Surinktos atskirai išrūšiuotos atliekos, tonos per metus</a:t>
            </a:r>
            <a:endParaRPr lang="lt-LT" dirty="0"/>
          </a:p>
          <a:p>
            <a:pPr algn="just"/>
            <a:endParaRPr lang="lt-LT" dirty="0"/>
          </a:p>
          <a:p>
            <a:pPr algn="just"/>
            <a:endParaRPr lang="lt-LT" dirty="0"/>
          </a:p>
          <a:p>
            <a:pPr algn="just"/>
            <a:endParaRPr lang="lt-LT" dirty="0"/>
          </a:p>
          <a:p>
            <a:pPr algn="just"/>
            <a:endParaRPr lang="lt-LT" dirty="0"/>
          </a:p>
        </p:txBody>
      </p:sp>
      <p:pic>
        <p:nvPicPr>
          <p:cNvPr id="4" name="Grafinis elementas 3" descr="Renewable Energy outline">
            <a:extLst>
              <a:ext uri="{FF2B5EF4-FFF2-40B4-BE49-F238E27FC236}">
                <a16:creationId xmlns:a16="http://schemas.microsoft.com/office/drawing/2014/main" id="{66DCC956-2DD4-8541-1E42-28C2FDEE40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2834" y="1676400"/>
            <a:ext cx="914400" cy="914400"/>
          </a:xfrm>
          <a:prstGeom prst="rect">
            <a:avLst/>
          </a:prstGeom>
        </p:spPr>
      </p:pic>
    </p:spTree>
    <p:extLst>
      <p:ext uri="{BB962C8B-B14F-4D97-AF65-F5344CB8AC3E}">
        <p14:creationId xmlns:p14="http://schemas.microsoft.com/office/powerpoint/2010/main" val="152697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2378364" y="23672"/>
            <a:ext cx="8305800" cy="414603"/>
          </a:xfrm>
        </p:spPr>
        <p:txBody>
          <a:bodyPr vert="horz" lIns="91440" tIns="45720" rIns="91440" bIns="45720" rtlCol="0" anchor="b">
            <a:normAutofit/>
          </a:bodyPr>
          <a:lstStyle/>
          <a:p>
            <a:pPr algn="ctr" defTabSz="457200"/>
            <a:r>
              <a:rPr lang="en-US" sz="1500" b="1" dirty="0"/>
              <a:t>Program</a:t>
            </a:r>
            <a:r>
              <a:rPr lang="lt-LT" sz="1500" b="1" dirty="0"/>
              <a:t>ų finansavimas</a:t>
            </a:r>
            <a:endParaRPr lang="en-US" sz="1500" b="1" dirty="0"/>
          </a:p>
        </p:txBody>
      </p:sp>
      <p:pic>
        <p:nvPicPr>
          <p:cNvPr id="10" name="Grafinis elementas 9" descr="Puzzle pieces outline">
            <a:extLst>
              <a:ext uri="{FF2B5EF4-FFF2-40B4-BE49-F238E27FC236}">
                <a16:creationId xmlns:a16="http://schemas.microsoft.com/office/drawing/2014/main" id="{209177AE-1D37-4E39-A139-1222495DB3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4826" y="238811"/>
            <a:ext cx="1055392" cy="914400"/>
          </a:xfrm>
          <a:prstGeom prst="rect">
            <a:avLst/>
          </a:prstGeom>
        </p:spPr>
      </p:pic>
      <p:pic>
        <p:nvPicPr>
          <p:cNvPr id="4" name="Grafinis elementas 3" descr="Open hand with plant outline">
            <a:extLst>
              <a:ext uri="{FF2B5EF4-FFF2-40B4-BE49-F238E27FC236}">
                <a16:creationId xmlns:a16="http://schemas.microsoft.com/office/drawing/2014/main" id="{6525B69C-BDA9-409C-9825-A412BF297A4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2693" y="4587723"/>
            <a:ext cx="491747" cy="491747"/>
          </a:xfrm>
          <a:prstGeom prst="rect">
            <a:avLst/>
          </a:prstGeom>
        </p:spPr>
      </p:pic>
      <p:pic>
        <p:nvPicPr>
          <p:cNvPr id="8" name="Grafinis elementas 7" descr="Supply And Demand outline">
            <a:extLst>
              <a:ext uri="{FF2B5EF4-FFF2-40B4-BE49-F238E27FC236}">
                <a16:creationId xmlns:a16="http://schemas.microsoft.com/office/drawing/2014/main" id="{CECF0AD8-49F0-44A8-9D33-0A44537D3EF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73264" y="4990175"/>
            <a:ext cx="431176" cy="431178"/>
          </a:xfrm>
          <a:prstGeom prst="rect">
            <a:avLst/>
          </a:prstGeom>
        </p:spPr>
      </p:pic>
      <p:pic>
        <p:nvPicPr>
          <p:cNvPr id="46" name="Grafinis elementas 45" descr="Inpatient outline">
            <a:extLst>
              <a:ext uri="{FF2B5EF4-FFF2-40B4-BE49-F238E27FC236}">
                <a16:creationId xmlns:a16="http://schemas.microsoft.com/office/drawing/2014/main" id="{A72A32B8-9D7A-4118-B86C-D7D80B0CA96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33696" y="4198487"/>
            <a:ext cx="431176" cy="431176"/>
          </a:xfrm>
          <a:prstGeom prst="rect">
            <a:avLst/>
          </a:prstGeom>
        </p:spPr>
      </p:pic>
      <p:pic>
        <p:nvPicPr>
          <p:cNvPr id="50" name="Grafinis elementas 49" descr="Drama outline">
            <a:extLst>
              <a:ext uri="{FF2B5EF4-FFF2-40B4-BE49-F238E27FC236}">
                <a16:creationId xmlns:a16="http://schemas.microsoft.com/office/drawing/2014/main" id="{E41954CC-E644-4878-92FD-2F326E0565A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51038" y="3113294"/>
            <a:ext cx="458413" cy="458413"/>
          </a:xfrm>
          <a:prstGeom prst="rect">
            <a:avLst/>
          </a:prstGeom>
        </p:spPr>
      </p:pic>
      <p:pic>
        <p:nvPicPr>
          <p:cNvPr id="52" name="Grafinis elementas 51" descr="Soccer outline">
            <a:extLst>
              <a:ext uri="{FF2B5EF4-FFF2-40B4-BE49-F238E27FC236}">
                <a16:creationId xmlns:a16="http://schemas.microsoft.com/office/drawing/2014/main" id="{068846DA-B67C-43B1-8378-C9C660F57C3F}"/>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33801" y="2700269"/>
            <a:ext cx="449532" cy="449532"/>
          </a:xfrm>
          <a:prstGeom prst="rect">
            <a:avLst/>
          </a:prstGeom>
        </p:spPr>
      </p:pic>
      <p:pic>
        <p:nvPicPr>
          <p:cNvPr id="56" name="Grafinis elementas 55" descr="Classroom outline">
            <a:extLst>
              <a:ext uri="{FF2B5EF4-FFF2-40B4-BE49-F238E27FC236}">
                <a16:creationId xmlns:a16="http://schemas.microsoft.com/office/drawing/2014/main" id="{C0674390-44F3-438E-A359-202998858D6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998001" y="2246981"/>
            <a:ext cx="436879" cy="436879"/>
          </a:xfrm>
          <a:prstGeom prst="rect">
            <a:avLst/>
          </a:prstGeom>
        </p:spPr>
      </p:pic>
      <p:pic>
        <p:nvPicPr>
          <p:cNvPr id="58" name="Grafinis elementas 57" descr="Board Of Directors outline">
            <a:extLst>
              <a:ext uri="{FF2B5EF4-FFF2-40B4-BE49-F238E27FC236}">
                <a16:creationId xmlns:a16="http://schemas.microsoft.com/office/drawing/2014/main" id="{C7EEE197-6E2C-454C-9DAB-9D03EB0CE587}"/>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84376" y="1834389"/>
            <a:ext cx="436879" cy="436879"/>
          </a:xfrm>
          <a:prstGeom prst="rect">
            <a:avLst/>
          </a:prstGeom>
        </p:spPr>
      </p:pic>
      <p:pic>
        <p:nvPicPr>
          <p:cNvPr id="60" name="Grafinis elementas 59" descr="Road outline">
            <a:extLst>
              <a:ext uri="{FF2B5EF4-FFF2-40B4-BE49-F238E27FC236}">
                <a16:creationId xmlns:a16="http://schemas.microsoft.com/office/drawing/2014/main" id="{6692D8C3-26D1-4AFA-B2D6-67B2B75A4B47}"/>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919526" y="5454366"/>
            <a:ext cx="510341" cy="456009"/>
          </a:xfrm>
          <a:prstGeom prst="rect">
            <a:avLst/>
          </a:prstGeom>
        </p:spPr>
      </p:pic>
      <p:pic>
        <p:nvPicPr>
          <p:cNvPr id="62" name="Grafinis elementas 61" descr="Group success outline">
            <a:extLst>
              <a:ext uri="{FF2B5EF4-FFF2-40B4-BE49-F238E27FC236}">
                <a16:creationId xmlns:a16="http://schemas.microsoft.com/office/drawing/2014/main" id="{A66B7423-DA56-4595-ADDD-4CEBFA8FC0AF}"/>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891523" y="3477287"/>
            <a:ext cx="505349" cy="505349"/>
          </a:xfrm>
          <a:prstGeom prst="rect">
            <a:avLst/>
          </a:prstGeom>
        </p:spPr>
      </p:pic>
      <p:pic>
        <p:nvPicPr>
          <p:cNvPr id="64" name="Grafinis elementas 63" descr="Universal access outline">
            <a:extLst>
              <a:ext uri="{FF2B5EF4-FFF2-40B4-BE49-F238E27FC236}">
                <a16:creationId xmlns:a16="http://schemas.microsoft.com/office/drawing/2014/main" id="{103281D5-F0EB-4F04-986A-7D9DE5E5B628}"/>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933696" y="3818375"/>
            <a:ext cx="491747" cy="491747"/>
          </a:xfrm>
          <a:prstGeom prst="rect">
            <a:avLst/>
          </a:prstGeom>
        </p:spPr>
      </p:pic>
      <p:pic>
        <p:nvPicPr>
          <p:cNvPr id="3" name="Paveikslėlis 2">
            <a:extLst>
              <a:ext uri="{FF2B5EF4-FFF2-40B4-BE49-F238E27FC236}">
                <a16:creationId xmlns:a16="http://schemas.microsoft.com/office/drawing/2014/main" id="{9D58FBC3-2804-4800-B754-0C1CD6F163EA}"/>
              </a:ext>
            </a:extLst>
          </p:cNvPr>
          <p:cNvPicPr>
            <a:picLocks noChangeAspect="1"/>
          </p:cNvPicPr>
          <p:nvPr/>
        </p:nvPicPr>
        <p:blipFill>
          <a:blip r:embed="rId25"/>
          <a:stretch>
            <a:fillRect/>
          </a:stretch>
        </p:blipFill>
        <p:spPr>
          <a:xfrm>
            <a:off x="1687472" y="1967223"/>
            <a:ext cx="866342" cy="279577"/>
          </a:xfrm>
          <a:prstGeom prst="rect">
            <a:avLst/>
          </a:prstGeom>
        </p:spPr>
      </p:pic>
      <p:pic>
        <p:nvPicPr>
          <p:cNvPr id="5" name="Paveikslėlis 4">
            <a:extLst>
              <a:ext uri="{FF2B5EF4-FFF2-40B4-BE49-F238E27FC236}">
                <a16:creationId xmlns:a16="http://schemas.microsoft.com/office/drawing/2014/main" id="{C0587CBF-421A-45E8-AAFF-0E0B4E0BA4E9}"/>
              </a:ext>
            </a:extLst>
          </p:cNvPr>
          <p:cNvPicPr>
            <a:picLocks noChangeAspect="1"/>
          </p:cNvPicPr>
          <p:nvPr/>
        </p:nvPicPr>
        <p:blipFill>
          <a:blip r:embed="rId26"/>
          <a:stretch>
            <a:fillRect/>
          </a:stretch>
        </p:blipFill>
        <p:spPr>
          <a:xfrm>
            <a:off x="1674630" y="2390273"/>
            <a:ext cx="853339" cy="297933"/>
          </a:xfrm>
          <a:prstGeom prst="rect">
            <a:avLst/>
          </a:prstGeom>
        </p:spPr>
      </p:pic>
      <p:pic>
        <p:nvPicPr>
          <p:cNvPr id="18" name="Paveikslėlis 17">
            <a:extLst>
              <a:ext uri="{FF2B5EF4-FFF2-40B4-BE49-F238E27FC236}">
                <a16:creationId xmlns:a16="http://schemas.microsoft.com/office/drawing/2014/main" id="{AB79F9C4-4A4C-40AC-ADF3-B71A4DB36C0E}"/>
              </a:ext>
            </a:extLst>
          </p:cNvPr>
          <p:cNvPicPr>
            <a:picLocks noChangeAspect="1"/>
          </p:cNvPicPr>
          <p:nvPr/>
        </p:nvPicPr>
        <p:blipFill>
          <a:blip r:embed="rId27"/>
          <a:stretch>
            <a:fillRect/>
          </a:stretch>
        </p:blipFill>
        <p:spPr>
          <a:xfrm>
            <a:off x="1722521" y="2814695"/>
            <a:ext cx="739448" cy="290753"/>
          </a:xfrm>
          <a:prstGeom prst="rect">
            <a:avLst/>
          </a:prstGeom>
        </p:spPr>
      </p:pic>
      <p:pic>
        <p:nvPicPr>
          <p:cNvPr id="27" name="Paveikslėlis 26">
            <a:extLst>
              <a:ext uri="{FF2B5EF4-FFF2-40B4-BE49-F238E27FC236}">
                <a16:creationId xmlns:a16="http://schemas.microsoft.com/office/drawing/2014/main" id="{5AEA77CC-D28A-4266-98A8-E2BC89F229D7}"/>
              </a:ext>
            </a:extLst>
          </p:cNvPr>
          <p:cNvPicPr>
            <a:picLocks noChangeAspect="1"/>
          </p:cNvPicPr>
          <p:nvPr/>
        </p:nvPicPr>
        <p:blipFill>
          <a:blip r:embed="rId28"/>
          <a:stretch>
            <a:fillRect/>
          </a:stretch>
        </p:blipFill>
        <p:spPr>
          <a:xfrm>
            <a:off x="1697323" y="3279458"/>
            <a:ext cx="776295" cy="296604"/>
          </a:xfrm>
          <a:prstGeom prst="rect">
            <a:avLst/>
          </a:prstGeom>
        </p:spPr>
      </p:pic>
      <p:pic>
        <p:nvPicPr>
          <p:cNvPr id="30" name="Paveikslėlis 29">
            <a:extLst>
              <a:ext uri="{FF2B5EF4-FFF2-40B4-BE49-F238E27FC236}">
                <a16:creationId xmlns:a16="http://schemas.microsoft.com/office/drawing/2014/main" id="{AD8B32A9-A5A7-4F81-A13A-F202C9A556A9}"/>
              </a:ext>
            </a:extLst>
          </p:cNvPr>
          <p:cNvPicPr>
            <a:picLocks noChangeAspect="1"/>
          </p:cNvPicPr>
          <p:nvPr/>
        </p:nvPicPr>
        <p:blipFill>
          <a:blip r:embed="rId29"/>
          <a:stretch>
            <a:fillRect/>
          </a:stretch>
        </p:blipFill>
        <p:spPr>
          <a:xfrm>
            <a:off x="1473220" y="3622782"/>
            <a:ext cx="1179708" cy="294030"/>
          </a:xfrm>
          <a:prstGeom prst="rect">
            <a:avLst/>
          </a:prstGeom>
        </p:spPr>
      </p:pic>
      <p:pic>
        <p:nvPicPr>
          <p:cNvPr id="33" name="Paveikslėlis 32">
            <a:extLst>
              <a:ext uri="{FF2B5EF4-FFF2-40B4-BE49-F238E27FC236}">
                <a16:creationId xmlns:a16="http://schemas.microsoft.com/office/drawing/2014/main" id="{FE8DBDA2-1B76-40A8-919C-4BEF6EF30CF2}"/>
              </a:ext>
            </a:extLst>
          </p:cNvPr>
          <p:cNvPicPr>
            <a:picLocks noChangeAspect="1"/>
          </p:cNvPicPr>
          <p:nvPr/>
        </p:nvPicPr>
        <p:blipFill>
          <a:blip r:embed="rId30"/>
          <a:stretch>
            <a:fillRect/>
          </a:stretch>
        </p:blipFill>
        <p:spPr>
          <a:xfrm>
            <a:off x="1621926" y="3957623"/>
            <a:ext cx="865585" cy="296604"/>
          </a:xfrm>
          <a:prstGeom prst="rect">
            <a:avLst/>
          </a:prstGeom>
        </p:spPr>
      </p:pic>
      <p:pic>
        <p:nvPicPr>
          <p:cNvPr id="37" name="Paveikslėlis 36">
            <a:extLst>
              <a:ext uri="{FF2B5EF4-FFF2-40B4-BE49-F238E27FC236}">
                <a16:creationId xmlns:a16="http://schemas.microsoft.com/office/drawing/2014/main" id="{22390120-E242-48C7-AF9B-BB3D66F29F04}"/>
              </a:ext>
            </a:extLst>
          </p:cNvPr>
          <p:cNvPicPr>
            <a:picLocks noChangeAspect="1"/>
          </p:cNvPicPr>
          <p:nvPr/>
        </p:nvPicPr>
        <p:blipFill>
          <a:blip r:embed="rId31"/>
          <a:stretch>
            <a:fillRect/>
          </a:stretch>
        </p:blipFill>
        <p:spPr>
          <a:xfrm>
            <a:off x="1580464" y="4312504"/>
            <a:ext cx="903506" cy="275795"/>
          </a:xfrm>
          <a:prstGeom prst="rect">
            <a:avLst/>
          </a:prstGeom>
        </p:spPr>
      </p:pic>
      <p:pic>
        <p:nvPicPr>
          <p:cNvPr id="39" name="Paveikslėlis 38">
            <a:extLst>
              <a:ext uri="{FF2B5EF4-FFF2-40B4-BE49-F238E27FC236}">
                <a16:creationId xmlns:a16="http://schemas.microsoft.com/office/drawing/2014/main" id="{DEBC8920-102F-4AB8-ABC7-6444D64D674F}"/>
              </a:ext>
            </a:extLst>
          </p:cNvPr>
          <p:cNvPicPr>
            <a:picLocks noChangeAspect="1"/>
          </p:cNvPicPr>
          <p:nvPr/>
        </p:nvPicPr>
        <p:blipFill>
          <a:blip r:embed="rId32"/>
          <a:stretch>
            <a:fillRect/>
          </a:stretch>
        </p:blipFill>
        <p:spPr>
          <a:xfrm>
            <a:off x="1628493" y="4651898"/>
            <a:ext cx="749871" cy="304403"/>
          </a:xfrm>
          <a:prstGeom prst="rect">
            <a:avLst/>
          </a:prstGeom>
        </p:spPr>
      </p:pic>
      <p:pic>
        <p:nvPicPr>
          <p:cNvPr id="40" name="Paveikslėlis 39">
            <a:extLst>
              <a:ext uri="{FF2B5EF4-FFF2-40B4-BE49-F238E27FC236}">
                <a16:creationId xmlns:a16="http://schemas.microsoft.com/office/drawing/2014/main" id="{AC60AB15-8712-4D9B-9638-0A8A4FBEA727}"/>
              </a:ext>
            </a:extLst>
          </p:cNvPr>
          <p:cNvPicPr>
            <a:picLocks noChangeAspect="1"/>
          </p:cNvPicPr>
          <p:nvPr/>
        </p:nvPicPr>
        <p:blipFill>
          <a:blip r:embed="rId33"/>
          <a:stretch>
            <a:fillRect/>
          </a:stretch>
        </p:blipFill>
        <p:spPr>
          <a:xfrm>
            <a:off x="1588782" y="5066991"/>
            <a:ext cx="993376" cy="252475"/>
          </a:xfrm>
          <a:prstGeom prst="rect">
            <a:avLst/>
          </a:prstGeom>
        </p:spPr>
      </p:pic>
      <p:pic>
        <p:nvPicPr>
          <p:cNvPr id="43" name="Paveikslėlis 42">
            <a:extLst>
              <a:ext uri="{FF2B5EF4-FFF2-40B4-BE49-F238E27FC236}">
                <a16:creationId xmlns:a16="http://schemas.microsoft.com/office/drawing/2014/main" id="{54512076-1C80-4F5A-B01B-A842E9353019}"/>
              </a:ext>
            </a:extLst>
          </p:cNvPr>
          <p:cNvPicPr>
            <a:picLocks noChangeAspect="1"/>
          </p:cNvPicPr>
          <p:nvPr/>
        </p:nvPicPr>
        <p:blipFill>
          <a:blip r:embed="rId34"/>
          <a:stretch>
            <a:fillRect/>
          </a:stretch>
        </p:blipFill>
        <p:spPr>
          <a:xfrm>
            <a:off x="1390266" y="5445760"/>
            <a:ext cx="1239864" cy="269247"/>
          </a:xfrm>
          <a:prstGeom prst="rect">
            <a:avLst/>
          </a:prstGeom>
        </p:spPr>
      </p:pic>
      <p:graphicFrame>
        <p:nvGraphicFramePr>
          <p:cNvPr id="7" name="Lentelė 6">
            <a:extLst>
              <a:ext uri="{FF2B5EF4-FFF2-40B4-BE49-F238E27FC236}">
                <a16:creationId xmlns:a16="http://schemas.microsoft.com/office/drawing/2014/main" id="{6106CAAA-CD35-D137-A6F2-2BCCEF9AFA58}"/>
              </a:ext>
            </a:extLst>
          </p:cNvPr>
          <p:cNvGraphicFramePr>
            <a:graphicFrameLocks noGrp="1"/>
          </p:cNvGraphicFramePr>
          <p:nvPr>
            <p:extLst>
              <p:ext uri="{D42A27DB-BD31-4B8C-83A1-F6EECF244321}">
                <p14:modId xmlns:p14="http://schemas.microsoft.com/office/powerpoint/2010/main" val="687802033"/>
              </p:ext>
            </p:extLst>
          </p:nvPr>
        </p:nvGraphicFramePr>
        <p:xfrm>
          <a:off x="2918002" y="608532"/>
          <a:ext cx="8347849" cy="6028500"/>
        </p:xfrm>
        <a:graphic>
          <a:graphicData uri="http://schemas.openxmlformats.org/drawingml/2006/table">
            <a:tbl>
              <a:tblPr>
                <a:tableStyleId>{5C22544A-7EE6-4342-B048-85BDC9FD1C3A}</a:tableStyleId>
              </a:tblPr>
              <a:tblGrid>
                <a:gridCol w="795876">
                  <a:extLst>
                    <a:ext uri="{9D8B030D-6E8A-4147-A177-3AD203B41FA5}">
                      <a16:colId xmlns:a16="http://schemas.microsoft.com/office/drawing/2014/main" val="518275217"/>
                    </a:ext>
                  </a:extLst>
                </a:gridCol>
                <a:gridCol w="2935896">
                  <a:extLst>
                    <a:ext uri="{9D8B030D-6E8A-4147-A177-3AD203B41FA5}">
                      <a16:colId xmlns:a16="http://schemas.microsoft.com/office/drawing/2014/main" val="2525404637"/>
                    </a:ext>
                  </a:extLst>
                </a:gridCol>
                <a:gridCol w="1503320">
                  <a:extLst>
                    <a:ext uri="{9D8B030D-6E8A-4147-A177-3AD203B41FA5}">
                      <a16:colId xmlns:a16="http://schemas.microsoft.com/office/drawing/2014/main" val="979680880"/>
                    </a:ext>
                  </a:extLst>
                </a:gridCol>
                <a:gridCol w="1503320">
                  <a:extLst>
                    <a:ext uri="{9D8B030D-6E8A-4147-A177-3AD203B41FA5}">
                      <a16:colId xmlns:a16="http://schemas.microsoft.com/office/drawing/2014/main" val="1747474840"/>
                    </a:ext>
                  </a:extLst>
                </a:gridCol>
                <a:gridCol w="1609437">
                  <a:extLst>
                    <a:ext uri="{9D8B030D-6E8A-4147-A177-3AD203B41FA5}">
                      <a16:colId xmlns:a16="http://schemas.microsoft.com/office/drawing/2014/main" val="2985906239"/>
                    </a:ext>
                  </a:extLst>
                </a:gridCol>
              </a:tblGrid>
              <a:tr h="521220">
                <a:tc>
                  <a:txBody>
                    <a:bodyPr/>
                    <a:lstStyle/>
                    <a:p>
                      <a:pPr algn="ctr" fontAlgn="ctr"/>
                      <a:r>
                        <a:rPr lang="lt-LT" sz="900" u="none" strike="noStrike" dirty="0">
                          <a:solidFill>
                            <a:schemeClr val="tx1"/>
                          </a:solidFill>
                          <a:effectLst/>
                        </a:rPr>
                        <a:t>Eil. Nr.</a:t>
                      </a:r>
                      <a:endParaRPr lang="lt-LT" sz="9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Programos kodas ir pavadinimas</a:t>
                      </a:r>
                      <a:endParaRPr lang="lt-LT" sz="9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2024 metų asignavimai ir kitos lėšos</a:t>
                      </a:r>
                      <a:endParaRPr lang="lt-LT" sz="900" b="1" i="1"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2025metų asignavimai ir kitos lėšos</a:t>
                      </a:r>
                      <a:endParaRPr lang="lt-LT" sz="900" b="1" i="1"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2026 metų asignavimai ir kitos lėšos</a:t>
                      </a:r>
                      <a:endParaRPr lang="lt-LT" sz="900" b="1" i="1" u="none" strike="noStrike">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1328496221"/>
                  </a:ext>
                </a:extLst>
              </a:tr>
              <a:tr h="142715">
                <a:tc>
                  <a:txBody>
                    <a:bodyPr/>
                    <a:lstStyle/>
                    <a:p>
                      <a:pPr algn="ctr" fontAlgn="ctr"/>
                      <a:r>
                        <a:rPr lang="lt-LT" sz="900" u="none" strike="noStrike">
                          <a:solidFill>
                            <a:schemeClr val="tx1"/>
                          </a:solidFill>
                          <a:effectLst/>
                        </a:rPr>
                        <a:t>1</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2</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3</a:t>
                      </a:r>
                      <a:endParaRPr lang="lt-LT" sz="900" b="0"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4</a:t>
                      </a:r>
                      <a:endParaRPr lang="lt-LT" sz="900" b="0"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5</a:t>
                      </a:r>
                      <a:endParaRPr lang="lt-LT" sz="900" b="0" i="0" u="none" strike="noStrike">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3654169804"/>
                  </a:ext>
                </a:extLst>
              </a:tr>
              <a:tr h="248200">
                <a:tc>
                  <a:txBody>
                    <a:bodyPr/>
                    <a:lstStyle/>
                    <a:p>
                      <a:pPr algn="ctr" fontAlgn="b"/>
                      <a:r>
                        <a:rPr lang="lt-LT" sz="900" u="none" strike="noStrike">
                          <a:solidFill>
                            <a:schemeClr val="tx1"/>
                          </a:solidFill>
                          <a:effectLst/>
                        </a:rPr>
                        <a:t>1</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Valdymo tobulinimo </a:t>
                      </a:r>
                      <a:br>
                        <a:rPr lang="lt-LT" sz="900" u="none" strike="noStrike">
                          <a:solidFill>
                            <a:schemeClr val="tx1"/>
                          </a:solidFill>
                          <a:effectLst/>
                        </a:rPr>
                      </a:br>
                      <a:r>
                        <a:rPr lang="lt-LT" sz="900" u="none" strike="noStrike">
                          <a:solidFill>
                            <a:schemeClr val="tx1"/>
                          </a:solidFill>
                          <a:effectLst/>
                        </a:rPr>
                        <a:t>programa (01)</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5775,401</a:t>
                      </a:r>
                      <a:endParaRPr lang="lt-LT" sz="900" b="0" i="0" u="none" strike="noStrike" dirty="0">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6430,883</a:t>
                      </a:r>
                      <a:endParaRPr lang="lt-LT" sz="900" b="0" i="0" u="none" strike="noStrike" dirty="0">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6485,933</a:t>
                      </a:r>
                      <a:endParaRPr lang="lt-LT" sz="900" b="0" i="0" u="none" strike="noStrike">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1215306310"/>
                  </a:ext>
                </a:extLst>
              </a:tr>
              <a:tr h="237341">
                <a:tc>
                  <a:txBody>
                    <a:bodyPr/>
                    <a:lstStyle/>
                    <a:p>
                      <a:pPr algn="ctr" fontAlgn="b"/>
                      <a:r>
                        <a:rPr lang="lt-LT" sz="900" u="none" strike="noStrike">
                          <a:solidFill>
                            <a:schemeClr val="tx1"/>
                          </a:solidFill>
                          <a:effectLst/>
                        </a:rPr>
                        <a:t>2</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Švietimo paslaugų plėtros</a:t>
                      </a:r>
                      <a:br>
                        <a:rPr lang="lt-LT" sz="900" u="none" strike="noStrike">
                          <a:solidFill>
                            <a:schemeClr val="tx1"/>
                          </a:solidFill>
                          <a:effectLst/>
                        </a:rPr>
                      </a:br>
                      <a:r>
                        <a:rPr lang="lt-LT" sz="900" u="none" strike="noStrike">
                          <a:solidFill>
                            <a:schemeClr val="tx1"/>
                          </a:solidFill>
                          <a:effectLst/>
                        </a:rPr>
                        <a:t> programa (02)</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21107,729</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19312,551</a:t>
                      </a:r>
                      <a:endParaRPr lang="lt-LT" sz="900" b="0" i="0" u="none" strike="noStrike" dirty="0">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17312,03</a:t>
                      </a:r>
                      <a:endParaRPr lang="lt-LT" sz="900" b="0" i="0" u="none" strike="noStrike">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327836900"/>
                  </a:ext>
                </a:extLst>
              </a:tr>
              <a:tr h="217176">
                <a:tc>
                  <a:txBody>
                    <a:bodyPr/>
                    <a:lstStyle/>
                    <a:p>
                      <a:pPr algn="ctr" fontAlgn="b"/>
                      <a:r>
                        <a:rPr lang="lt-LT" sz="900" u="none" strike="noStrike">
                          <a:solidFill>
                            <a:schemeClr val="tx1"/>
                          </a:solidFill>
                          <a:effectLst/>
                        </a:rPr>
                        <a:t>3</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pt-BR" sz="900" u="none" strike="noStrike">
                          <a:solidFill>
                            <a:schemeClr val="tx1"/>
                          </a:solidFill>
                          <a:effectLst/>
                        </a:rPr>
                        <a:t>Fizinio aktyvumo ir sporto </a:t>
                      </a:r>
                      <a:br>
                        <a:rPr lang="pt-BR" sz="900" u="none" strike="noStrike">
                          <a:solidFill>
                            <a:schemeClr val="tx1"/>
                          </a:solidFill>
                          <a:effectLst/>
                        </a:rPr>
                      </a:br>
                      <a:r>
                        <a:rPr lang="pt-BR" sz="900" u="none" strike="noStrike">
                          <a:solidFill>
                            <a:schemeClr val="tx1"/>
                          </a:solidFill>
                          <a:effectLst/>
                        </a:rPr>
                        <a:t>plėtros programa (03)</a:t>
                      </a:r>
                      <a:endParaRPr lang="pt-BR"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1479,660</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1257,660</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1257,660</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3070191018"/>
                  </a:ext>
                </a:extLst>
              </a:tr>
              <a:tr h="240653">
                <a:tc>
                  <a:txBody>
                    <a:bodyPr/>
                    <a:lstStyle/>
                    <a:p>
                      <a:pPr algn="ctr" fontAlgn="b"/>
                      <a:r>
                        <a:rPr lang="lt-LT" sz="900" u="none" strike="noStrike">
                          <a:solidFill>
                            <a:schemeClr val="tx1"/>
                          </a:solidFill>
                          <a:effectLst/>
                        </a:rPr>
                        <a:t>4</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Gyventojų kultūrinio aktyvumo skatinimo ir identiteto stiprinimo programa (04)</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2002,457</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2059,85</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2034,18</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2960491941"/>
                  </a:ext>
                </a:extLst>
              </a:tr>
              <a:tr h="254405">
                <a:tc>
                  <a:txBody>
                    <a:bodyPr/>
                    <a:lstStyle/>
                    <a:p>
                      <a:pPr algn="ctr" fontAlgn="b"/>
                      <a:r>
                        <a:rPr lang="lt-LT" sz="900" u="none" strike="noStrike">
                          <a:solidFill>
                            <a:schemeClr val="tx1"/>
                          </a:solidFill>
                          <a:effectLst/>
                        </a:rPr>
                        <a:t>5</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Bendruomeniškumo </a:t>
                      </a:r>
                      <a:br>
                        <a:rPr lang="lt-LT" sz="900" u="none" strike="noStrike">
                          <a:solidFill>
                            <a:schemeClr val="tx1"/>
                          </a:solidFill>
                          <a:effectLst/>
                        </a:rPr>
                      </a:br>
                      <a:r>
                        <a:rPr lang="lt-LT" sz="900" u="none" strike="noStrike">
                          <a:solidFill>
                            <a:schemeClr val="tx1"/>
                          </a:solidFill>
                          <a:effectLst/>
                        </a:rPr>
                        <a:t>skatinimo programa (05)</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395,289</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497,480</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408,950</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603144762"/>
                  </a:ext>
                </a:extLst>
              </a:tr>
              <a:tr h="175291">
                <a:tc>
                  <a:txBody>
                    <a:bodyPr/>
                    <a:lstStyle/>
                    <a:p>
                      <a:pPr algn="ctr" fontAlgn="b"/>
                      <a:r>
                        <a:rPr lang="lt-LT" sz="900" u="none" strike="noStrike">
                          <a:solidFill>
                            <a:schemeClr val="tx1"/>
                          </a:solidFill>
                          <a:effectLst/>
                        </a:rPr>
                        <a:t>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Socialinės paramos programa (06)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14381,856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15032,177</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14323,558</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1378803669"/>
                  </a:ext>
                </a:extLst>
              </a:tr>
              <a:tr h="210970">
                <a:tc>
                  <a:txBody>
                    <a:bodyPr/>
                    <a:lstStyle/>
                    <a:p>
                      <a:pPr algn="ctr" fontAlgn="b"/>
                      <a:r>
                        <a:rPr lang="lt-LT" sz="900" u="none" strike="noStrike">
                          <a:solidFill>
                            <a:schemeClr val="tx1"/>
                          </a:solidFill>
                          <a:effectLst/>
                        </a:rPr>
                        <a:t>7</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Sveikatos apsaugos paslaugų kokybės gerinimo programa (07)</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893,416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2218,438</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1760,551</a:t>
                      </a:r>
                      <a:endParaRPr lang="lt-LT" sz="900" b="0" i="0" u="none" strike="noStrike">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1750669772"/>
                  </a:ext>
                </a:extLst>
              </a:tr>
              <a:tr h="193906">
                <a:tc>
                  <a:txBody>
                    <a:bodyPr/>
                    <a:lstStyle/>
                    <a:p>
                      <a:pPr algn="ctr" fontAlgn="b"/>
                      <a:r>
                        <a:rPr lang="lt-LT" sz="900" u="none" strike="noStrike">
                          <a:solidFill>
                            <a:schemeClr val="tx1"/>
                          </a:solidFill>
                          <a:effectLst/>
                        </a:rPr>
                        <a:t>8</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Aplinkos apsaugos programa (08)</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4362,719</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4689,392</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4440,152</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1102842330"/>
                  </a:ext>
                </a:extLst>
              </a:tr>
              <a:tr h="170638">
                <a:tc>
                  <a:txBody>
                    <a:bodyPr/>
                    <a:lstStyle/>
                    <a:p>
                      <a:pPr algn="ctr" fontAlgn="b"/>
                      <a:r>
                        <a:rPr lang="lt-LT" sz="900" u="none" strike="noStrike">
                          <a:solidFill>
                            <a:schemeClr val="tx1"/>
                          </a:solidFill>
                          <a:effectLst/>
                        </a:rPr>
                        <a:t>9</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Ekonominės plėtros programa (09)</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2017,916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6329,096</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7736,008</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2185672036"/>
                  </a:ext>
                </a:extLst>
              </a:tr>
              <a:tr h="198559">
                <a:tc>
                  <a:txBody>
                    <a:bodyPr/>
                    <a:lstStyle/>
                    <a:p>
                      <a:pPr algn="ctr" fontAlgn="b"/>
                      <a:r>
                        <a:rPr lang="lt-LT" sz="900" u="none" strike="noStrike">
                          <a:solidFill>
                            <a:schemeClr val="tx1"/>
                          </a:solidFill>
                          <a:effectLst/>
                        </a:rPr>
                        <a:t>10</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l" fontAlgn="b"/>
                      <a:r>
                        <a:rPr lang="lt-LT" sz="900" u="none" strike="noStrike">
                          <a:solidFill>
                            <a:schemeClr val="tx1"/>
                          </a:solidFill>
                          <a:effectLst/>
                        </a:rPr>
                        <a:t>Viešosios infrastruktūros </a:t>
                      </a:r>
                      <a:br>
                        <a:rPr lang="lt-LT" sz="900" u="none" strike="noStrike">
                          <a:solidFill>
                            <a:schemeClr val="tx1"/>
                          </a:solidFill>
                          <a:effectLst/>
                        </a:rPr>
                      </a:br>
                      <a:r>
                        <a:rPr lang="lt-LT" sz="900" u="none" strike="noStrike">
                          <a:solidFill>
                            <a:schemeClr val="tx1"/>
                          </a:solidFill>
                          <a:effectLst/>
                        </a:rPr>
                        <a:t>programa (10)</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5702,282</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7909,18</a:t>
                      </a:r>
                      <a:endParaRPr lang="lt-LT" sz="900" b="0"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8065,18</a:t>
                      </a:r>
                      <a:endParaRPr lang="lt-LT" sz="900" b="0"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1579502413"/>
                  </a:ext>
                </a:extLst>
              </a:tr>
              <a:tr h="271470">
                <a:tc gridSpan="2">
                  <a:txBody>
                    <a:bodyPr/>
                    <a:lstStyle/>
                    <a:p>
                      <a:pPr algn="l" fontAlgn="ctr"/>
                      <a:r>
                        <a:rPr lang="lt-LT" sz="900" u="none" strike="noStrike">
                          <a:solidFill>
                            <a:schemeClr val="tx1"/>
                          </a:solidFill>
                          <a:effectLst/>
                        </a:rPr>
                        <a:t>1. Savivaldybės biudžetas (įskaitant skolintas lėšas)</a:t>
                      </a:r>
                      <a:endParaRPr lang="lt-LT" sz="900" b="1"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51226,403</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56704,173</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53564,126</a:t>
                      </a:r>
                      <a:endParaRPr lang="lt-LT" sz="9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3685087352"/>
                  </a:ext>
                </a:extLst>
              </a:tr>
              <a:tr h="217176">
                <a:tc gridSpan="2">
                  <a:txBody>
                    <a:bodyPr/>
                    <a:lstStyle/>
                    <a:p>
                      <a:pPr algn="l" fontAlgn="ctr"/>
                      <a:r>
                        <a:rPr lang="lt-LT" sz="900" u="none" strike="noStrike">
                          <a:solidFill>
                            <a:schemeClr val="tx1"/>
                          </a:solidFill>
                          <a:effectLst/>
                        </a:rPr>
                        <a:t>Iš jo:</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l" fontAlgn="ctr"/>
                      <a:r>
                        <a:rPr lang="lt-LT" sz="900" u="none" strike="noStrike">
                          <a:solidFill>
                            <a:schemeClr val="tx1"/>
                          </a:solidFill>
                          <a:effectLst/>
                        </a:rPr>
                        <a:t> </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l" fontAlgn="ctr"/>
                      <a:r>
                        <a:rPr lang="lt-LT" sz="900" u="none" strike="noStrike">
                          <a:solidFill>
                            <a:schemeClr val="tx1"/>
                          </a:solidFill>
                          <a:effectLst/>
                        </a:rPr>
                        <a:t> </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l" fontAlgn="ctr"/>
                      <a:r>
                        <a:rPr lang="lt-LT" sz="900" u="none" strike="noStrike">
                          <a:solidFill>
                            <a:schemeClr val="tx1"/>
                          </a:solidFill>
                          <a:effectLst/>
                        </a:rPr>
                        <a:t> </a:t>
                      </a:r>
                      <a:endParaRPr lang="lt-LT" sz="900" b="1" i="0" u="none" strike="noStrike">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733642333"/>
                  </a:ext>
                </a:extLst>
              </a:tr>
              <a:tr h="254405">
                <a:tc gridSpan="2">
                  <a:txBody>
                    <a:bodyPr/>
                    <a:lstStyle/>
                    <a:p>
                      <a:pPr algn="l" fontAlgn="ctr"/>
                      <a:r>
                        <a:rPr lang="lt-LT" sz="900" u="none" strike="noStrike">
                          <a:solidFill>
                            <a:schemeClr val="tx1"/>
                          </a:solidFill>
                          <a:effectLst/>
                        </a:rPr>
                        <a:t>1.1. savivaldybės biudžeto lėšos (nuosavos, be ankstesnių metų likučio)</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31928,98</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33004,48</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32844,57</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3013421433"/>
                  </a:ext>
                </a:extLst>
              </a:tr>
              <a:tr h="155126">
                <a:tc gridSpan="2">
                  <a:txBody>
                    <a:bodyPr/>
                    <a:lstStyle/>
                    <a:p>
                      <a:pPr algn="l" fontAlgn="ctr"/>
                      <a:r>
                        <a:rPr lang="lt-LT" sz="900" u="none" strike="noStrike">
                          <a:solidFill>
                            <a:schemeClr val="tx1"/>
                          </a:solidFill>
                          <a:effectLst/>
                        </a:rPr>
                        <a:t>1.2. Lietuvos Respublikos valstybės biudžeto dotacijos</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13097,949</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13307,41</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13419,655</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018578495"/>
                  </a:ext>
                </a:extLst>
              </a:tr>
              <a:tr h="175291">
                <a:tc gridSpan="2">
                  <a:txBody>
                    <a:bodyPr/>
                    <a:lstStyle/>
                    <a:p>
                      <a:pPr algn="l" fontAlgn="ctr"/>
                      <a:r>
                        <a:rPr lang="pt-BR" sz="900" u="none" strike="noStrike">
                          <a:solidFill>
                            <a:schemeClr val="tx1"/>
                          </a:solidFill>
                          <a:effectLst/>
                        </a:rPr>
                        <a:t>1.3. Pajamų įmokos ir kitos pajamos</a:t>
                      </a:r>
                      <a:endParaRPr lang="pt-BR"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1568,600</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1566,182</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1582,318</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994142430"/>
                  </a:ext>
                </a:extLst>
              </a:tr>
              <a:tr h="229585">
                <a:tc gridSpan="2">
                  <a:txBody>
                    <a:bodyPr/>
                    <a:lstStyle/>
                    <a:p>
                      <a:pPr algn="l" fontAlgn="ctr"/>
                      <a:r>
                        <a:rPr lang="lt-LT" sz="900" u="none" strike="noStrike">
                          <a:solidFill>
                            <a:schemeClr val="tx1"/>
                          </a:solidFill>
                          <a:effectLst/>
                        </a:rPr>
                        <a:t>1.4. Europos Sąjungos ir kitos tarptautinės finansinės paramos lėšos (ES, EGDAP)</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4305,816</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8826,097</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5717,578</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4105179273"/>
                  </a:ext>
                </a:extLst>
              </a:tr>
              <a:tr h="179945">
                <a:tc gridSpan="2">
                  <a:txBody>
                    <a:bodyPr/>
                    <a:lstStyle/>
                    <a:p>
                      <a:pPr algn="l" fontAlgn="ctr"/>
                      <a:r>
                        <a:rPr lang="lt-LT" sz="900" u="none" strike="noStrike">
                          <a:solidFill>
                            <a:schemeClr val="tx1"/>
                          </a:solidFill>
                          <a:effectLst/>
                        </a:rPr>
                        <a:t>1.5. Skolintos lėšos</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325,057</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0,000</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0,000</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986841872"/>
                  </a:ext>
                </a:extLst>
              </a:tr>
              <a:tr h="186150">
                <a:tc gridSpan="2">
                  <a:txBody>
                    <a:bodyPr/>
                    <a:lstStyle/>
                    <a:p>
                      <a:pPr algn="l" fontAlgn="ctr"/>
                      <a:r>
                        <a:rPr lang="lt-LT" sz="900" u="none" strike="noStrike">
                          <a:solidFill>
                            <a:schemeClr val="tx1"/>
                          </a:solidFill>
                          <a:effectLst/>
                        </a:rPr>
                        <a:t>1.6. Ankstesnių metų likučiai</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0,000</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0,000</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0,000</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2786341"/>
                  </a:ext>
                </a:extLst>
              </a:tr>
              <a:tr h="361441">
                <a:tc gridSpan="2">
                  <a:txBody>
                    <a:bodyPr/>
                    <a:lstStyle/>
                    <a:p>
                      <a:pPr algn="l" fontAlgn="ctr"/>
                      <a:r>
                        <a:rPr lang="lt-LT" sz="900" u="none" strike="noStrike">
                          <a:solidFill>
                            <a:schemeClr val="tx1"/>
                          </a:solidFill>
                          <a:effectLst/>
                        </a:rPr>
                        <a:t>2. Kiti šaltiniai (Europos Sąjungos finansinė parama projektams įgyvendinti ir kitos teisėtai gautos lėšos, nurodant atskirus šaltinius)</a:t>
                      </a:r>
                      <a:endParaRPr lang="lt-LT" sz="900" b="1"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6892,322</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9032,534</a:t>
                      </a:r>
                      <a:endParaRPr lang="lt-LT" sz="900" b="0"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10260,077</a:t>
                      </a:r>
                      <a:endParaRPr lang="lt-LT" sz="900" b="0"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052551383"/>
                  </a:ext>
                </a:extLst>
              </a:tr>
              <a:tr h="260611">
                <a:tc gridSpan="2">
                  <a:txBody>
                    <a:bodyPr/>
                    <a:lstStyle/>
                    <a:p>
                      <a:pPr algn="l" fontAlgn="ctr"/>
                      <a:r>
                        <a:rPr lang="lt-LT" sz="900" u="none" strike="noStrike">
                          <a:solidFill>
                            <a:schemeClr val="tx1"/>
                          </a:solidFill>
                          <a:effectLst/>
                        </a:rPr>
                        <a:t>IŠ VISO programai finansuoti pagal finansavimo šaltinius (1 ir 2 punktai)</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b"/>
                      <a:r>
                        <a:rPr lang="lt-LT" sz="900" u="none" strike="noStrike">
                          <a:solidFill>
                            <a:schemeClr val="tx1"/>
                          </a:solidFill>
                          <a:effectLst/>
                        </a:rPr>
                        <a:t>58118,725</a:t>
                      </a:r>
                      <a:endParaRPr lang="lt-LT" sz="900" b="1"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65736,707</a:t>
                      </a:r>
                      <a:endParaRPr lang="lt-LT" sz="900" b="1"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63824,202</a:t>
                      </a:r>
                      <a:endParaRPr lang="lt-LT" sz="900" b="1"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3892814933"/>
                  </a:ext>
                </a:extLst>
              </a:tr>
              <a:tr h="260611">
                <a:tc gridSpan="2">
                  <a:txBody>
                    <a:bodyPr/>
                    <a:lstStyle/>
                    <a:p>
                      <a:pPr algn="l" fontAlgn="ctr"/>
                      <a:r>
                        <a:rPr lang="lt-LT" sz="900" u="none" strike="noStrike">
                          <a:solidFill>
                            <a:schemeClr val="tx1"/>
                          </a:solidFill>
                          <a:effectLst/>
                        </a:rPr>
                        <a:t>Iš jų: regioninių pažangos priemonių lėšos (RP)</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b"/>
                      <a:r>
                        <a:rPr lang="lt-LT" sz="900" u="none" strike="noStrike">
                          <a:solidFill>
                            <a:schemeClr val="tx1"/>
                          </a:solidFill>
                          <a:effectLst/>
                        </a:rPr>
                        <a:t>3553,578</a:t>
                      </a:r>
                      <a:endParaRPr lang="lt-LT" sz="900" b="1"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a:solidFill>
                            <a:schemeClr val="tx1"/>
                          </a:solidFill>
                          <a:effectLst/>
                        </a:rPr>
                        <a:t>8252,309</a:t>
                      </a:r>
                      <a:endParaRPr lang="lt-LT" sz="900" b="1" i="0" u="none" strike="noStrike">
                        <a:solidFill>
                          <a:schemeClr val="tx1"/>
                        </a:solidFill>
                        <a:effectLst/>
                        <a:latin typeface="Arial" panose="020B0604020202020204" pitchFamily="34" charset="0"/>
                      </a:endParaRPr>
                    </a:p>
                  </a:txBody>
                  <a:tcPr marL="0" marR="0" marT="0" marB="0" anchor="b">
                    <a:noFill/>
                  </a:tcPr>
                </a:tc>
                <a:tc>
                  <a:txBody>
                    <a:bodyPr/>
                    <a:lstStyle/>
                    <a:p>
                      <a:pPr algn="ctr" fontAlgn="b"/>
                      <a:r>
                        <a:rPr lang="lt-LT" sz="900" u="none" strike="noStrike" dirty="0">
                          <a:solidFill>
                            <a:schemeClr val="tx1"/>
                          </a:solidFill>
                          <a:effectLst/>
                        </a:rPr>
                        <a:t>5380,728</a:t>
                      </a:r>
                      <a:endParaRPr lang="lt-LT" sz="900" b="1" i="0" u="none" strike="noStrike" dirty="0">
                        <a:solidFill>
                          <a:schemeClr val="tx1"/>
                        </a:solidFill>
                        <a:effectLst/>
                        <a:latin typeface="Arial" panose="020B0604020202020204" pitchFamily="34" charset="0"/>
                      </a:endParaRPr>
                    </a:p>
                  </a:txBody>
                  <a:tcPr marL="0" marR="0" marT="0" marB="0" anchor="b">
                    <a:noFill/>
                  </a:tcPr>
                </a:tc>
                <a:extLst>
                  <a:ext uri="{0D108BD9-81ED-4DB2-BD59-A6C34878D82A}">
                    <a16:rowId xmlns:a16="http://schemas.microsoft.com/office/drawing/2014/main" val="4121339332"/>
                  </a:ext>
                </a:extLst>
              </a:tr>
              <a:tr h="268367">
                <a:tc gridSpan="2">
                  <a:txBody>
                    <a:bodyPr/>
                    <a:lstStyle/>
                    <a:p>
                      <a:pPr algn="l" fontAlgn="ctr"/>
                      <a:r>
                        <a:rPr lang="lt-LT" sz="900" u="none" strike="noStrike">
                          <a:solidFill>
                            <a:schemeClr val="tx1"/>
                          </a:solidFill>
                          <a:effectLst/>
                        </a:rPr>
                        <a:t>Asignavimų ir kitų lėšų pokytis, palyginti su ankstesnių metų patvirtintų asignavimų ir kitų lėšų planu</a:t>
                      </a:r>
                      <a:endParaRPr lang="lt-LT" sz="900" b="0" i="0" u="none" strike="noStrike">
                        <a:solidFill>
                          <a:schemeClr val="tx1"/>
                        </a:solidFill>
                        <a:effectLst/>
                        <a:latin typeface="Arial" panose="020B0604020202020204" pitchFamily="34" charset="0"/>
                      </a:endParaRPr>
                    </a:p>
                  </a:txBody>
                  <a:tcPr marL="0" marR="0" marT="0" marB="0" anchor="ctr">
                    <a:noFill/>
                  </a:tcPr>
                </a:tc>
                <a:tc hMerge="1">
                  <a:txBody>
                    <a:bodyPr/>
                    <a:lstStyle/>
                    <a:p>
                      <a:endParaRPr lang="lt-LT"/>
                    </a:p>
                  </a:txBody>
                  <a:tcPr/>
                </a:tc>
                <a:tc>
                  <a:txBody>
                    <a:bodyPr/>
                    <a:lstStyle/>
                    <a:p>
                      <a:pPr algn="ctr" fontAlgn="ctr"/>
                      <a:r>
                        <a:rPr lang="lt-LT" sz="900" u="none" strike="noStrike">
                          <a:solidFill>
                            <a:schemeClr val="tx1"/>
                          </a:solidFill>
                          <a:effectLst/>
                        </a:rPr>
                        <a:t>4%</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a:solidFill>
                            <a:schemeClr val="tx1"/>
                          </a:solidFill>
                          <a:effectLst/>
                        </a:rPr>
                        <a:t>13%</a:t>
                      </a:r>
                      <a:endParaRPr lang="lt-LT" sz="900" b="1"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900" u="none" strike="noStrike" dirty="0">
                          <a:solidFill>
                            <a:schemeClr val="tx1"/>
                          </a:solidFill>
                          <a:effectLst/>
                        </a:rPr>
                        <a:t>-3%</a:t>
                      </a:r>
                      <a:endParaRPr lang="lt-LT" sz="9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1794784743"/>
                  </a:ext>
                </a:extLst>
              </a:tr>
            </a:tbl>
          </a:graphicData>
        </a:graphic>
      </p:graphicFrame>
    </p:spTree>
    <p:extLst>
      <p:ext uri="{BB962C8B-B14F-4D97-AF65-F5344CB8AC3E}">
        <p14:creationId xmlns:p14="http://schemas.microsoft.com/office/powerpoint/2010/main" val="1819486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132575D-65AB-490C-A4FB-1A7F73FA2997}"/>
              </a:ext>
            </a:extLst>
          </p:cNvPr>
          <p:cNvSpPr>
            <a:spLocks noGrp="1"/>
          </p:cNvSpPr>
          <p:nvPr>
            <p:ph type="title"/>
          </p:nvPr>
        </p:nvSpPr>
        <p:spPr>
          <a:xfrm>
            <a:off x="531812" y="193170"/>
            <a:ext cx="11277600" cy="720080"/>
          </a:xfrm>
        </p:spPr>
        <p:txBody>
          <a:bodyPr>
            <a:noAutofit/>
          </a:bodyPr>
          <a:lstStyle/>
          <a:p>
            <a:pPr algn="ctr"/>
            <a:r>
              <a:rPr lang="lt-LT" sz="2800" dirty="0">
                <a:latin typeface="+mn-lt"/>
                <a:cs typeface="Times New Roman" panose="02020603050405020304" pitchFamily="18" charset="0"/>
              </a:rPr>
              <a:t>Asignavimų pasiskirstymas pagal programas 2024-2026 m.</a:t>
            </a:r>
          </a:p>
        </p:txBody>
      </p:sp>
      <p:pic>
        <p:nvPicPr>
          <p:cNvPr id="4" name="Grafinis elementas 3" descr="Open hand with plant outline">
            <a:extLst>
              <a:ext uri="{FF2B5EF4-FFF2-40B4-BE49-F238E27FC236}">
                <a16:creationId xmlns:a16="http://schemas.microsoft.com/office/drawing/2014/main" id="{2927495C-0A2F-4D90-8254-5F20D4C652C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16595" y="5911773"/>
            <a:ext cx="783872" cy="783872"/>
          </a:xfrm>
          <a:prstGeom prst="rect">
            <a:avLst/>
          </a:prstGeom>
        </p:spPr>
      </p:pic>
      <p:pic>
        <p:nvPicPr>
          <p:cNvPr id="5" name="Grafinis elementas 4" descr="Supply And Demand outline">
            <a:extLst>
              <a:ext uri="{FF2B5EF4-FFF2-40B4-BE49-F238E27FC236}">
                <a16:creationId xmlns:a16="http://schemas.microsoft.com/office/drawing/2014/main" id="{1F163677-BF8F-4EEE-9828-49AB4FF8B6F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513191" y="5863334"/>
            <a:ext cx="790294" cy="790294"/>
          </a:xfrm>
          <a:prstGeom prst="rect">
            <a:avLst/>
          </a:prstGeom>
        </p:spPr>
      </p:pic>
      <p:pic>
        <p:nvPicPr>
          <p:cNvPr id="6" name="Grafinis elementas 5" descr="Inpatient outline">
            <a:extLst>
              <a:ext uri="{FF2B5EF4-FFF2-40B4-BE49-F238E27FC236}">
                <a16:creationId xmlns:a16="http://schemas.microsoft.com/office/drawing/2014/main" id="{7FF47843-8EA5-4D99-9557-C99B47C403A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531985" y="5881742"/>
            <a:ext cx="771886" cy="771886"/>
          </a:xfrm>
          <a:prstGeom prst="rect">
            <a:avLst/>
          </a:prstGeom>
        </p:spPr>
      </p:pic>
      <p:pic>
        <p:nvPicPr>
          <p:cNvPr id="7" name="Grafinis elementas 6" descr="Drama outline">
            <a:extLst>
              <a:ext uri="{FF2B5EF4-FFF2-40B4-BE49-F238E27FC236}">
                <a16:creationId xmlns:a16="http://schemas.microsoft.com/office/drawing/2014/main" id="{F13171D2-B82A-4A0F-9D60-C8BA6445B43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162344" y="5928757"/>
            <a:ext cx="776295" cy="776295"/>
          </a:xfrm>
          <a:prstGeom prst="rect">
            <a:avLst/>
          </a:prstGeom>
        </p:spPr>
      </p:pic>
      <p:pic>
        <p:nvPicPr>
          <p:cNvPr id="8" name="Grafinis elementas 7" descr="Soccer outline">
            <a:extLst>
              <a:ext uri="{FF2B5EF4-FFF2-40B4-BE49-F238E27FC236}">
                <a16:creationId xmlns:a16="http://schemas.microsoft.com/office/drawing/2014/main" id="{3A685650-821C-4EEA-B8BB-C787BA9CF4D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016053" y="5947536"/>
            <a:ext cx="756428" cy="756428"/>
          </a:xfrm>
          <a:prstGeom prst="rect">
            <a:avLst/>
          </a:prstGeom>
        </p:spPr>
      </p:pic>
      <p:pic>
        <p:nvPicPr>
          <p:cNvPr id="9" name="Grafinis elementas 8" descr="Classroom outline">
            <a:extLst>
              <a:ext uri="{FF2B5EF4-FFF2-40B4-BE49-F238E27FC236}">
                <a16:creationId xmlns:a16="http://schemas.microsoft.com/office/drawing/2014/main" id="{BEB70EC0-D818-4A61-A740-5C49C6402C2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001456" y="5884299"/>
            <a:ext cx="819665" cy="819665"/>
          </a:xfrm>
          <a:prstGeom prst="rect">
            <a:avLst/>
          </a:prstGeom>
        </p:spPr>
      </p:pic>
      <p:pic>
        <p:nvPicPr>
          <p:cNvPr id="10" name="Grafinis elementas 9" descr="Board Of Directors outline">
            <a:extLst>
              <a:ext uri="{FF2B5EF4-FFF2-40B4-BE49-F238E27FC236}">
                <a16:creationId xmlns:a16="http://schemas.microsoft.com/office/drawing/2014/main" id="{BE6877A3-8218-49F6-A9AD-CF4B6A42E72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845741" y="5919770"/>
            <a:ext cx="831802" cy="831802"/>
          </a:xfrm>
          <a:prstGeom prst="rect">
            <a:avLst/>
          </a:prstGeom>
        </p:spPr>
      </p:pic>
      <p:pic>
        <p:nvPicPr>
          <p:cNvPr id="11" name="Grafinis elementas 10" descr="Road outline">
            <a:extLst>
              <a:ext uri="{FF2B5EF4-FFF2-40B4-BE49-F238E27FC236}">
                <a16:creationId xmlns:a16="http://schemas.microsoft.com/office/drawing/2014/main" id="{691A4DE7-1E63-425B-9E01-072288401807}"/>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0629758" y="5863334"/>
            <a:ext cx="734345" cy="734345"/>
          </a:xfrm>
          <a:prstGeom prst="rect">
            <a:avLst/>
          </a:prstGeom>
        </p:spPr>
      </p:pic>
      <p:pic>
        <p:nvPicPr>
          <p:cNvPr id="12" name="Grafinis elementas 11" descr="Group success outline">
            <a:extLst>
              <a:ext uri="{FF2B5EF4-FFF2-40B4-BE49-F238E27FC236}">
                <a16:creationId xmlns:a16="http://schemas.microsoft.com/office/drawing/2014/main" id="{A998DA56-E61F-49E2-89EF-1AEB72DBAF8C}"/>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5244755" y="5924437"/>
            <a:ext cx="868464" cy="868464"/>
          </a:xfrm>
          <a:prstGeom prst="rect">
            <a:avLst/>
          </a:prstGeom>
        </p:spPr>
      </p:pic>
      <p:pic>
        <p:nvPicPr>
          <p:cNvPr id="13" name="Grafinis elementas 12" descr="Universal access outline">
            <a:extLst>
              <a:ext uri="{FF2B5EF4-FFF2-40B4-BE49-F238E27FC236}">
                <a16:creationId xmlns:a16="http://schemas.microsoft.com/office/drawing/2014/main" id="{7BA7323D-0EB0-4D43-97AF-1EE8A7A9218E}"/>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6474794" y="5869477"/>
            <a:ext cx="868464" cy="868464"/>
          </a:xfrm>
          <a:prstGeom prst="rect">
            <a:avLst/>
          </a:prstGeom>
        </p:spPr>
      </p:pic>
      <p:graphicFrame>
        <p:nvGraphicFramePr>
          <p:cNvPr id="16" name="Turinio vietos rezervavimo ženklas 15">
            <a:extLst>
              <a:ext uri="{FF2B5EF4-FFF2-40B4-BE49-F238E27FC236}">
                <a16:creationId xmlns:a16="http://schemas.microsoft.com/office/drawing/2014/main" id="{1F209D8D-AE36-C43C-D2B6-B9014B6139F4}"/>
              </a:ext>
            </a:extLst>
          </p:cNvPr>
          <p:cNvGraphicFramePr>
            <a:graphicFrameLocks noGrp="1"/>
          </p:cNvGraphicFramePr>
          <p:nvPr>
            <p:ph idx="1"/>
            <p:extLst>
              <p:ext uri="{D42A27DB-BD31-4B8C-83A1-F6EECF244321}">
                <p14:modId xmlns:p14="http://schemas.microsoft.com/office/powerpoint/2010/main" val="1205644601"/>
              </p:ext>
            </p:extLst>
          </p:nvPr>
        </p:nvGraphicFramePr>
        <p:xfrm>
          <a:off x="531812" y="913250"/>
          <a:ext cx="11201400" cy="5034286"/>
        </p:xfrm>
        <a:graphic>
          <a:graphicData uri="http://schemas.openxmlformats.org/drawingml/2006/chart">
            <c:chart xmlns:c="http://schemas.openxmlformats.org/drawingml/2006/chart" xmlns:r="http://schemas.openxmlformats.org/officeDocument/2006/relationships" r:id="rId23"/>
          </a:graphicData>
        </a:graphic>
      </p:graphicFrame>
    </p:spTree>
    <p:extLst>
      <p:ext uri="{BB962C8B-B14F-4D97-AF65-F5344CB8AC3E}">
        <p14:creationId xmlns:p14="http://schemas.microsoft.com/office/powerpoint/2010/main" val="47261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Lentelė 3">
            <a:extLst>
              <a:ext uri="{FF2B5EF4-FFF2-40B4-BE49-F238E27FC236}">
                <a16:creationId xmlns:a16="http://schemas.microsoft.com/office/drawing/2014/main" id="{0CE72E6A-21FA-482A-CDA5-24176EDF69BB}"/>
              </a:ext>
            </a:extLst>
          </p:cNvPr>
          <p:cNvGraphicFramePr>
            <a:graphicFrameLocks noGrp="1"/>
          </p:cNvGraphicFramePr>
          <p:nvPr>
            <p:extLst>
              <p:ext uri="{D42A27DB-BD31-4B8C-83A1-F6EECF244321}">
                <p14:modId xmlns:p14="http://schemas.microsoft.com/office/powerpoint/2010/main" val="3533667836"/>
              </p:ext>
            </p:extLst>
          </p:nvPr>
        </p:nvGraphicFramePr>
        <p:xfrm>
          <a:off x="1065212" y="533400"/>
          <a:ext cx="9829800" cy="5486400"/>
        </p:xfrm>
        <a:graphic>
          <a:graphicData uri="http://schemas.openxmlformats.org/drawingml/2006/table">
            <a:tbl>
              <a:tblPr>
                <a:tableStyleId>{5C22544A-7EE6-4342-B048-85BDC9FD1C3A}</a:tableStyleId>
              </a:tblPr>
              <a:tblGrid>
                <a:gridCol w="3569891">
                  <a:extLst>
                    <a:ext uri="{9D8B030D-6E8A-4147-A177-3AD203B41FA5}">
                      <a16:colId xmlns:a16="http://schemas.microsoft.com/office/drawing/2014/main" val="58327774"/>
                    </a:ext>
                  </a:extLst>
                </a:gridCol>
                <a:gridCol w="2732655">
                  <a:extLst>
                    <a:ext uri="{9D8B030D-6E8A-4147-A177-3AD203B41FA5}">
                      <a16:colId xmlns:a16="http://schemas.microsoft.com/office/drawing/2014/main" val="4182766258"/>
                    </a:ext>
                  </a:extLst>
                </a:gridCol>
                <a:gridCol w="1860530">
                  <a:extLst>
                    <a:ext uri="{9D8B030D-6E8A-4147-A177-3AD203B41FA5}">
                      <a16:colId xmlns:a16="http://schemas.microsoft.com/office/drawing/2014/main" val="647630910"/>
                    </a:ext>
                  </a:extLst>
                </a:gridCol>
                <a:gridCol w="1666724">
                  <a:extLst>
                    <a:ext uri="{9D8B030D-6E8A-4147-A177-3AD203B41FA5}">
                      <a16:colId xmlns:a16="http://schemas.microsoft.com/office/drawing/2014/main" val="580590082"/>
                    </a:ext>
                  </a:extLst>
                </a:gridCol>
              </a:tblGrid>
              <a:tr h="1330588">
                <a:tc>
                  <a:txBody>
                    <a:bodyPr/>
                    <a:lstStyle/>
                    <a:p>
                      <a:pPr algn="ctr" fontAlgn="ctr"/>
                      <a:r>
                        <a:rPr lang="pt-BR" sz="1200" u="none" strike="noStrike" dirty="0">
                          <a:solidFill>
                            <a:schemeClr val="tx1"/>
                          </a:solidFill>
                          <a:effectLst/>
                        </a:rPr>
                        <a:t>2023-2030 m. plėtros plano prioritetiniai tikslai</a:t>
                      </a:r>
                      <a:endParaRPr lang="pt-BR"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dirty="0">
                          <a:solidFill>
                            <a:schemeClr val="tx1"/>
                          </a:solidFill>
                          <a:effectLst/>
                        </a:rPr>
                        <a:t>Įgyvendinamos programos </a:t>
                      </a:r>
                      <a:endParaRPr lang="lt-LT"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dirty="0">
                          <a:solidFill>
                            <a:schemeClr val="tx1"/>
                          </a:solidFill>
                          <a:effectLst/>
                        </a:rPr>
                        <a:t>2024 m. išlaidų planas, tūkst. Eur</a:t>
                      </a:r>
                      <a:endParaRPr lang="lt-LT"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dirty="0">
                          <a:solidFill>
                            <a:schemeClr val="tx1"/>
                          </a:solidFill>
                          <a:effectLst/>
                        </a:rPr>
                        <a:t>2024 m., proc.</a:t>
                      </a:r>
                      <a:endParaRPr lang="lt-LT" sz="12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649304261"/>
                  </a:ext>
                </a:extLst>
              </a:tr>
              <a:tr h="1057180">
                <a:tc>
                  <a:txBody>
                    <a:bodyPr/>
                    <a:lstStyle/>
                    <a:p>
                      <a:pPr algn="l" fontAlgn="ctr"/>
                      <a:r>
                        <a:rPr lang="lt-LT" sz="1200" u="none" strike="noStrike">
                          <a:solidFill>
                            <a:schemeClr val="tx1"/>
                          </a:solidFill>
                          <a:effectLst/>
                        </a:rPr>
                        <a:t>I PRIORITETINIS TIKSLAS.  </a:t>
                      </a:r>
                      <a:br>
                        <a:rPr lang="lt-LT" sz="1200" u="none" strike="noStrike">
                          <a:solidFill>
                            <a:schemeClr val="tx1"/>
                          </a:solidFill>
                          <a:effectLst/>
                        </a:rPr>
                      </a:br>
                      <a:r>
                        <a:rPr lang="lt-LT" sz="1200" u="none" strike="noStrike">
                          <a:solidFill>
                            <a:schemeClr val="tx1"/>
                          </a:solidFill>
                          <a:effectLst/>
                        </a:rPr>
                        <a:t>KONKURENCINGO VERSLO SKATINIMAS </a:t>
                      </a:r>
                      <a:br>
                        <a:rPr lang="lt-LT" sz="1200" u="none" strike="noStrike">
                          <a:solidFill>
                            <a:schemeClr val="tx1"/>
                          </a:solidFill>
                          <a:effectLst/>
                        </a:rPr>
                      </a:br>
                      <a:r>
                        <a:rPr lang="lt-LT" sz="1200" u="none" strike="noStrike">
                          <a:solidFill>
                            <a:schemeClr val="tx1"/>
                          </a:solidFill>
                          <a:effectLst/>
                        </a:rPr>
                        <a:t>IR VIETINĖS EKONOMIKOS TVARI PLĖTRA</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a:solidFill>
                            <a:schemeClr val="tx1"/>
                          </a:solidFill>
                          <a:effectLst/>
                        </a:rPr>
                        <a:t>9 programa </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r" fontAlgn="ctr"/>
                      <a:r>
                        <a:rPr lang="lt-LT" sz="1200" u="none" strike="noStrike" dirty="0">
                          <a:solidFill>
                            <a:schemeClr val="tx1"/>
                          </a:solidFill>
                          <a:effectLst/>
                        </a:rPr>
                        <a:t>2002,916</a:t>
                      </a:r>
                      <a:endParaRPr lang="lt-LT"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1200" u="none" strike="noStrike" dirty="0">
                          <a:solidFill>
                            <a:schemeClr val="tx1"/>
                          </a:solidFill>
                          <a:effectLst/>
                        </a:rPr>
                        <a:t>3,45</a:t>
                      </a:r>
                      <a:endParaRPr lang="lt-LT" sz="12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3699367858"/>
                  </a:ext>
                </a:extLst>
              </a:tr>
              <a:tr h="2187269">
                <a:tc>
                  <a:txBody>
                    <a:bodyPr/>
                    <a:lstStyle/>
                    <a:p>
                      <a:pPr algn="l" fontAlgn="ctr"/>
                      <a:r>
                        <a:rPr lang="lt-LT" sz="1200" u="none" strike="noStrike">
                          <a:solidFill>
                            <a:schemeClr val="tx1"/>
                          </a:solidFill>
                          <a:effectLst/>
                        </a:rPr>
                        <a:t>II PRIORITETINIS TIKSLAS. </a:t>
                      </a:r>
                      <a:br>
                        <a:rPr lang="lt-LT" sz="1200" u="none" strike="noStrike">
                          <a:solidFill>
                            <a:schemeClr val="tx1"/>
                          </a:solidFill>
                          <a:effectLst/>
                        </a:rPr>
                      </a:br>
                      <a:r>
                        <a:rPr lang="lt-LT" sz="1200" u="none" strike="noStrike">
                          <a:solidFill>
                            <a:schemeClr val="tx1"/>
                          </a:solidFill>
                          <a:effectLst/>
                        </a:rPr>
                        <a:t>SOCIALINĖS GEROVĖS KŪRIMAS, </a:t>
                      </a:r>
                      <a:br>
                        <a:rPr lang="lt-LT" sz="1200" u="none" strike="noStrike">
                          <a:solidFill>
                            <a:schemeClr val="tx1"/>
                          </a:solidFill>
                          <a:effectLst/>
                        </a:rPr>
                      </a:br>
                      <a:r>
                        <a:rPr lang="lt-LT" sz="1200" u="none" strike="noStrike">
                          <a:solidFill>
                            <a:schemeClr val="tx1"/>
                          </a:solidFill>
                          <a:effectLst/>
                        </a:rPr>
                        <a:t>SUMANIAI, PAŽANGIAI, BESIMOKANČIAI, </a:t>
                      </a:r>
                      <a:br>
                        <a:rPr lang="lt-LT" sz="1200" u="none" strike="noStrike">
                          <a:solidFill>
                            <a:schemeClr val="tx1"/>
                          </a:solidFill>
                          <a:effectLst/>
                        </a:rPr>
                      </a:br>
                      <a:r>
                        <a:rPr lang="lt-LT" sz="1200" u="none" strike="noStrike">
                          <a:solidFill>
                            <a:schemeClr val="tx1"/>
                          </a:solidFill>
                          <a:effectLst/>
                        </a:rPr>
                        <a:t>MODERNIAI IR LAIMINGAI  BENDRUOMENEI</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dirty="0">
                          <a:solidFill>
                            <a:schemeClr val="tx1"/>
                          </a:solidFill>
                          <a:effectLst/>
                        </a:rPr>
                        <a:t>1 programa</a:t>
                      </a:r>
                      <a:br>
                        <a:rPr lang="lt-LT" sz="1200" u="none" strike="noStrike" dirty="0">
                          <a:solidFill>
                            <a:schemeClr val="tx1"/>
                          </a:solidFill>
                          <a:effectLst/>
                        </a:rPr>
                      </a:br>
                      <a:r>
                        <a:rPr lang="lt-LT" sz="1200" u="none" strike="noStrike" dirty="0">
                          <a:solidFill>
                            <a:schemeClr val="tx1"/>
                          </a:solidFill>
                          <a:effectLst/>
                        </a:rPr>
                        <a:t>2 programa</a:t>
                      </a:r>
                      <a:br>
                        <a:rPr lang="lt-LT" sz="1200" u="none" strike="noStrike" dirty="0">
                          <a:solidFill>
                            <a:schemeClr val="tx1"/>
                          </a:solidFill>
                          <a:effectLst/>
                        </a:rPr>
                      </a:br>
                      <a:r>
                        <a:rPr lang="lt-LT" sz="1200" u="none" strike="noStrike" dirty="0">
                          <a:solidFill>
                            <a:schemeClr val="tx1"/>
                          </a:solidFill>
                          <a:effectLst/>
                        </a:rPr>
                        <a:t>3 programa</a:t>
                      </a:r>
                      <a:br>
                        <a:rPr lang="lt-LT" sz="1200" u="none" strike="noStrike" dirty="0">
                          <a:solidFill>
                            <a:schemeClr val="tx1"/>
                          </a:solidFill>
                          <a:effectLst/>
                        </a:rPr>
                      </a:br>
                      <a:r>
                        <a:rPr lang="lt-LT" sz="1200" u="none" strike="noStrike" dirty="0">
                          <a:solidFill>
                            <a:schemeClr val="tx1"/>
                          </a:solidFill>
                          <a:effectLst/>
                        </a:rPr>
                        <a:t>4 programa</a:t>
                      </a:r>
                      <a:br>
                        <a:rPr lang="lt-LT" sz="1200" u="none" strike="noStrike" dirty="0">
                          <a:solidFill>
                            <a:schemeClr val="tx1"/>
                          </a:solidFill>
                          <a:effectLst/>
                        </a:rPr>
                      </a:br>
                      <a:r>
                        <a:rPr lang="lt-LT" sz="1200" u="none" strike="noStrike" dirty="0">
                          <a:solidFill>
                            <a:schemeClr val="tx1"/>
                          </a:solidFill>
                          <a:effectLst/>
                        </a:rPr>
                        <a:t>5 programa</a:t>
                      </a:r>
                      <a:br>
                        <a:rPr lang="lt-LT" sz="1200" u="none" strike="noStrike" dirty="0">
                          <a:solidFill>
                            <a:schemeClr val="tx1"/>
                          </a:solidFill>
                          <a:effectLst/>
                        </a:rPr>
                      </a:br>
                      <a:r>
                        <a:rPr lang="lt-LT" sz="1200" u="none" strike="noStrike" dirty="0">
                          <a:solidFill>
                            <a:schemeClr val="tx1"/>
                          </a:solidFill>
                          <a:effectLst/>
                        </a:rPr>
                        <a:t>6 programa </a:t>
                      </a:r>
                      <a:br>
                        <a:rPr lang="lt-LT" sz="1200" u="none" strike="noStrike" dirty="0">
                          <a:solidFill>
                            <a:schemeClr val="tx1"/>
                          </a:solidFill>
                          <a:effectLst/>
                        </a:rPr>
                      </a:br>
                      <a:r>
                        <a:rPr lang="lt-LT" sz="1200" u="none" strike="noStrike" dirty="0">
                          <a:solidFill>
                            <a:schemeClr val="tx1"/>
                          </a:solidFill>
                          <a:effectLst/>
                        </a:rPr>
                        <a:t>7 programa </a:t>
                      </a:r>
                      <a:endParaRPr lang="lt-LT"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r" fontAlgn="ctr"/>
                      <a:r>
                        <a:rPr lang="lt-LT" sz="1200" u="none" strike="noStrike" dirty="0">
                          <a:solidFill>
                            <a:schemeClr val="tx1"/>
                          </a:solidFill>
                          <a:effectLst/>
                        </a:rPr>
                        <a:t>46035,808</a:t>
                      </a:r>
                      <a:endParaRPr lang="lt-LT" sz="1200" b="1" i="0" u="none" strike="noStrike" dirty="0">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1200" u="none" strike="noStrike" dirty="0">
                          <a:solidFill>
                            <a:schemeClr val="tx1"/>
                          </a:solidFill>
                          <a:effectLst/>
                        </a:rPr>
                        <a:t>79,21</a:t>
                      </a:r>
                      <a:endParaRPr lang="lt-LT" sz="12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3795751730"/>
                  </a:ext>
                </a:extLst>
              </a:tr>
              <a:tr h="911363">
                <a:tc>
                  <a:txBody>
                    <a:bodyPr/>
                    <a:lstStyle/>
                    <a:p>
                      <a:pPr algn="l" fontAlgn="ctr"/>
                      <a:r>
                        <a:rPr lang="lt-LT" sz="1200" u="none" strike="noStrike">
                          <a:solidFill>
                            <a:schemeClr val="tx1"/>
                          </a:solidFill>
                          <a:effectLst/>
                        </a:rPr>
                        <a:t> III PRIORITETINIS TIKSLAS. </a:t>
                      </a:r>
                      <a:br>
                        <a:rPr lang="lt-LT" sz="1200" u="none" strike="noStrike">
                          <a:solidFill>
                            <a:schemeClr val="tx1"/>
                          </a:solidFill>
                          <a:effectLst/>
                        </a:rPr>
                      </a:br>
                      <a:r>
                        <a:rPr lang="lt-LT" sz="1200" u="none" strike="noStrike">
                          <a:solidFill>
                            <a:schemeClr val="tx1"/>
                          </a:solidFill>
                          <a:effectLst/>
                        </a:rPr>
                        <a:t>TVARUS, SUBALANSUOTAS SAVIVALDYBĖS </a:t>
                      </a:r>
                      <a:br>
                        <a:rPr lang="lt-LT" sz="1200" u="none" strike="noStrike">
                          <a:solidFill>
                            <a:schemeClr val="tx1"/>
                          </a:solidFill>
                          <a:effectLst/>
                        </a:rPr>
                      </a:br>
                      <a:r>
                        <a:rPr lang="lt-LT" sz="1200" u="none" strike="noStrike">
                          <a:solidFill>
                            <a:schemeClr val="tx1"/>
                          </a:solidFill>
                          <a:effectLst/>
                        </a:rPr>
                        <a:t>APLINKOS VYSTYMAS IR PLĖTRA</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l" fontAlgn="ctr"/>
                      <a:r>
                        <a:rPr lang="lt-LT" sz="1200" u="none" strike="noStrike">
                          <a:solidFill>
                            <a:schemeClr val="tx1"/>
                          </a:solidFill>
                          <a:effectLst/>
                        </a:rPr>
                        <a:t>8 programa</a:t>
                      </a:r>
                      <a:br>
                        <a:rPr lang="lt-LT" sz="1200" u="none" strike="noStrike">
                          <a:solidFill>
                            <a:schemeClr val="tx1"/>
                          </a:solidFill>
                          <a:effectLst/>
                        </a:rPr>
                      </a:br>
                      <a:r>
                        <a:rPr lang="lt-LT" sz="1200" u="none" strike="noStrike">
                          <a:solidFill>
                            <a:schemeClr val="tx1"/>
                          </a:solidFill>
                          <a:effectLst/>
                        </a:rPr>
                        <a:t>10 programa</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r" fontAlgn="ctr"/>
                      <a:r>
                        <a:rPr lang="lt-LT" sz="1200" u="none" strike="noStrike">
                          <a:solidFill>
                            <a:schemeClr val="tx1"/>
                          </a:solidFill>
                          <a:effectLst/>
                        </a:rPr>
                        <a:t>10080,001</a:t>
                      </a:r>
                      <a:endParaRPr lang="lt-LT" sz="1200" b="1" i="0" u="none" strike="noStrike">
                        <a:solidFill>
                          <a:schemeClr val="tx1"/>
                        </a:solidFill>
                        <a:effectLst/>
                        <a:latin typeface="Arial" panose="020B0604020202020204" pitchFamily="34" charset="0"/>
                      </a:endParaRPr>
                    </a:p>
                  </a:txBody>
                  <a:tcPr marL="0" marR="0" marT="0" marB="0" anchor="ctr">
                    <a:noFill/>
                  </a:tcPr>
                </a:tc>
                <a:tc>
                  <a:txBody>
                    <a:bodyPr/>
                    <a:lstStyle/>
                    <a:p>
                      <a:pPr algn="ctr" fontAlgn="ctr"/>
                      <a:r>
                        <a:rPr lang="lt-LT" sz="1200" u="none" strike="noStrike" dirty="0">
                          <a:solidFill>
                            <a:schemeClr val="tx1"/>
                          </a:solidFill>
                          <a:effectLst/>
                        </a:rPr>
                        <a:t>17,34</a:t>
                      </a:r>
                      <a:endParaRPr lang="lt-LT" sz="1200" b="1" i="0" u="none" strike="noStrike" dirty="0">
                        <a:solidFill>
                          <a:schemeClr val="tx1"/>
                        </a:solidFill>
                        <a:effectLst/>
                        <a:latin typeface="Arial" panose="020B0604020202020204" pitchFamily="34" charset="0"/>
                      </a:endParaRPr>
                    </a:p>
                  </a:txBody>
                  <a:tcPr marL="0" marR="0" marT="0" marB="0" anchor="ctr">
                    <a:noFill/>
                  </a:tcPr>
                </a:tc>
                <a:extLst>
                  <a:ext uri="{0D108BD9-81ED-4DB2-BD59-A6C34878D82A}">
                    <a16:rowId xmlns:a16="http://schemas.microsoft.com/office/drawing/2014/main" val="208668789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5869" y="8467"/>
            <a:ext cx="3809008"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6579" y="91545"/>
            <a:ext cx="607907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3940" y="228600"/>
            <a:ext cx="495171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3926" y="32278"/>
            <a:ext cx="4851725"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3382" y="609601"/>
            <a:ext cx="4342268"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9" name="Rectangle 18">
            <a:extLst>
              <a:ext uri="{FF2B5EF4-FFF2-40B4-BE49-F238E27FC236}">
                <a16:creationId xmlns:a16="http://schemas.microsoft.com/office/drawing/2014/main" id="{762362DE-7747-4D8B-99FA-8E36F0B15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1 antraštė"/>
          <p:cNvSpPr>
            <a:spLocks noGrp="1"/>
          </p:cNvSpPr>
          <p:nvPr>
            <p:ph type="title"/>
          </p:nvPr>
        </p:nvSpPr>
        <p:spPr>
          <a:xfrm>
            <a:off x="2414341" y="499930"/>
            <a:ext cx="5730562" cy="437127"/>
          </a:xfrm>
        </p:spPr>
        <p:txBody>
          <a:bodyPr vert="horz" lIns="91440" tIns="45720" rIns="91440" bIns="45720" rtlCol="0" anchor="b">
            <a:noAutofit/>
          </a:bodyPr>
          <a:lstStyle/>
          <a:p>
            <a:pPr algn="ctr" defTabSz="457200"/>
            <a:r>
              <a:rPr lang="en-US" sz="3200" dirty="0"/>
              <a:t>Program</a:t>
            </a:r>
            <a:r>
              <a:rPr lang="lt-LT" sz="3200" dirty="0"/>
              <a:t>ų vykdytojai</a:t>
            </a:r>
            <a:endParaRPr lang="en-US" sz="3200" dirty="0"/>
          </a:p>
        </p:txBody>
      </p:sp>
      <p:grpSp>
        <p:nvGrpSpPr>
          <p:cNvPr id="21" name="Group 20">
            <a:extLst>
              <a:ext uri="{FF2B5EF4-FFF2-40B4-BE49-F238E27FC236}">
                <a16:creationId xmlns:a16="http://schemas.microsoft.com/office/drawing/2014/main" id="{25123E6E-F713-4254-A6BF-358CC8EC6C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4571" y="2963333"/>
            <a:ext cx="2981081" cy="3208867"/>
            <a:chOff x="9206969" y="2963333"/>
            <a:chExt cx="2981858" cy="3208867"/>
          </a:xfrm>
        </p:grpSpPr>
        <p:cxnSp>
          <p:nvCxnSpPr>
            <p:cNvPr id="22" name="Straight Connector 21">
              <a:extLst>
                <a:ext uri="{FF2B5EF4-FFF2-40B4-BE49-F238E27FC236}">
                  <a16:creationId xmlns:a16="http://schemas.microsoft.com/office/drawing/2014/main" id="{2F690FE0-5412-4598-8AD6-769BB36E2C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B4850BB6-6709-408E-BEFD-24DC5E3C29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4A03B410-983E-40D8-A4EA-2BB747CB00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12B92421-6A58-4A51-AB7D-B97EA85E30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9D092B0B-C6FB-4CDC-ABE8-5C817CAC6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pic>
        <p:nvPicPr>
          <p:cNvPr id="10" name="Grafinis elementas 9" descr="Puzzle pieces outline">
            <a:extLst>
              <a:ext uri="{FF2B5EF4-FFF2-40B4-BE49-F238E27FC236}">
                <a16:creationId xmlns:a16="http://schemas.microsoft.com/office/drawing/2014/main" id="{209177AE-1D37-4E39-A139-1222495DB3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9909" y="187952"/>
            <a:ext cx="1055392" cy="914400"/>
          </a:xfrm>
          <a:prstGeom prst="rect">
            <a:avLst/>
          </a:prstGeom>
        </p:spPr>
      </p:pic>
      <p:pic>
        <p:nvPicPr>
          <p:cNvPr id="4" name="Grafinis elementas 3" descr="Open hand with plant outline">
            <a:extLst>
              <a:ext uri="{FF2B5EF4-FFF2-40B4-BE49-F238E27FC236}">
                <a16:creationId xmlns:a16="http://schemas.microsoft.com/office/drawing/2014/main" id="{6525B69C-BDA9-409C-9825-A412BF297A4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093" y="5910408"/>
            <a:ext cx="783872" cy="783872"/>
          </a:xfrm>
          <a:prstGeom prst="rect">
            <a:avLst/>
          </a:prstGeom>
        </p:spPr>
      </p:pic>
      <p:pic>
        <p:nvPicPr>
          <p:cNvPr id="8" name="Grafinis elementas 7" descr="Supply And Demand outline">
            <a:extLst>
              <a:ext uri="{FF2B5EF4-FFF2-40B4-BE49-F238E27FC236}">
                <a16:creationId xmlns:a16="http://schemas.microsoft.com/office/drawing/2014/main" id="{CECF0AD8-49F0-44A8-9D33-0A44537D3EF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654380" y="5903986"/>
            <a:ext cx="790294" cy="790294"/>
          </a:xfrm>
          <a:prstGeom prst="rect">
            <a:avLst/>
          </a:prstGeom>
        </p:spPr>
      </p:pic>
      <p:pic>
        <p:nvPicPr>
          <p:cNvPr id="46" name="Grafinis elementas 45" descr="Inpatient outline">
            <a:extLst>
              <a:ext uri="{FF2B5EF4-FFF2-40B4-BE49-F238E27FC236}">
                <a16:creationId xmlns:a16="http://schemas.microsoft.com/office/drawing/2014/main" id="{A72A32B8-9D7A-4118-B86C-D7D80B0CA96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299520" y="5891520"/>
            <a:ext cx="771886" cy="771886"/>
          </a:xfrm>
          <a:prstGeom prst="rect">
            <a:avLst/>
          </a:prstGeom>
        </p:spPr>
      </p:pic>
      <p:pic>
        <p:nvPicPr>
          <p:cNvPr id="50" name="Grafinis elementas 49" descr="Drama outline">
            <a:extLst>
              <a:ext uri="{FF2B5EF4-FFF2-40B4-BE49-F238E27FC236}">
                <a16:creationId xmlns:a16="http://schemas.microsoft.com/office/drawing/2014/main" id="{E41954CC-E644-4878-92FD-2F326E0565A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29387" y="5908818"/>
            <a:ext cx="776295" cy="776295"/>
          </a:xfrm>
          <a:prstGeom prst="rect">
            <a:avLst/>
          </a:prstGeom>
        </p:spPr>
      </p:pic>
      <p:pic>
        <p:nvPicPr>
          <p:cNvPr id="52" name="Grafinis elementas 51" descr="Soccer outline">
            <a:extLst>
              <a:ext uri="{FF2B5EF4-FFF2-40B4-BE49-F238E27FC236}">
                <a16:creationId xmlns:a16="http://schemas.microsoft.com/office/drawing/2014/main" id="{068846DA-B67C-43B1-8378-C9C660F57C3F}"/>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495019" y="5957135"/>
            <a:ext cx="756428" cy="756428"/>
          </a:xfrm>
          <a:prstGeom prst="rect">
            <a:avLst/>
          </a:prstGeom>
        </p:spPr>
      </p:pic>
      <p:pic>
        <p:nvPicPr>
          <p:cNvPr id="56" name="Grafinis elementas 55" descr="Classroom outline">
            <a:extLst>
              <a:ext uri="{FF2B5EF4-FFF2-40B4-BE49-F238E27FC236}">
                <a16:creationId xmlns:a16="http://schemas.microsoft.com/office/drawing/2014/main" id="{C0674390-44F3-438E-A359-202998858D6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240377" y="5893898"/>
            <a:ext cx="819665" cy="819665"/>
          </a:xfrm>
          <a:prstGeom prst="rect">
            <a:avLst/>
          </a:prstGeom>
        </p:spPr>
      </p:pic>
      <p:pic>
        <p:nvPicPr>
          <p:cNvPr id="58" name="Grafinis elementas 57" descr="Board Of Directors outline">
            <a:extLst>
              <a:ext uri="{FF2B5EF4-FFF2-40B4-BE49-F238E27FC236}">
                <a16:creationId xmlns:a16="http://schemas.microsoft.com/office/drawing/2014/main" id="{C7EEE197-6E2C-454C-9DAB-9D03EB0CE587}"/>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18365" y="5916605"/>
            <a:ext cx="831802" cy="831802"/>
          </a:xfrm>
          <a:prstGeom prst="rect">
            <a:avLst/>
          </a:prstGeom>
        </p:spPr>
      </p:pic>
      <p:pic>
        <p:nvPicPr>
          <p:cNvPr id="60" name="Grafinis elementas 59" descr="Road outline">
            <a:extLst>
              <a:ext uri="{FF2B5EF4-FFF2-40B4-BE49-F238E27FC236}">
                <a16:creationId xmlns:a16="http://schemas.microsoft.com/office/drawing/2014/main" id="{6692D8C3-26D1-4AFA-B2D6-67B2B75A4B47}"/>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1106551" y="5910291"/>
            <a:ext cx="734345" cy="734345"/>
          </a:xfrm>
          <a:prstGeom prst="rect">
            <a:avLst/>
          </a:prstGeom>
        </p:spPr>
      </p:pic>
      <p:pic>
        <p:nvPicPr>
          <p:cNvPr id="62" name="Grafinis elementas 61" descr="Group success outline">
            <a:extLst>
              <a:ext uri="{FF2B5EF4-FFF2-40B4-BE49-F238E27FC236}">
                <a16:creationId xmlns:a16="http://schemas.microsoft.com/office/drawing/2014/main" id="{A66B7423-DA56-4595-ADDD-4CEBFA8FC0AF}"/>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4736756" y="5882999"/>
            <a:ext cx="868464" cy="868464"/>
          </a:xfrm>
          <a:prstGeom prst="rect">
            <a:avLst/>
          </a:prstGeom>
        </p:spPr>
      </p:pic>
      <p:pic>
        <p:nvPicPr>
          <p:cNvPr id="64" name="Grafinis elementas 63" descr="Universal access outline">
            <a:extLst>
              <a:ext uri="{FF2B5EF4-FFF2-40B4-BE49-F238E27FC236}">
                <a16:creationId xmlns:a16="http://schemas.microsoft.com/office/drawing/2014/main" id="{103281D5-F0EB-4F04-986A-7D9DE5E5B628}"/>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6064612" y="5856678"/>
            <a:ext cx="868464" cy="868464"/>
          </a:xfrm>
          <a:prstGeom prst="rect">
            <a:avLst/>
          </a:prstGeom>
        </p:spPr>
      </p:pic>
      <p:pic>
        <p:nvPicPr>
          <p:cNvPr id="3" name="Paveikslėlis 2">
            <a:extLst>
              <a:ext uri="{FF2B5EF4-FFF2-40B4-BE49-F238E27FC236}">
                <a16:creationId xmlns:a16="http://schemas.microsoft.com/office/drawing/2014/main" id="{9D58FBC3-2804-4800-B754-0C1CD6F163EA}"/>
              </a:ext>
            </a:extLst>
          </p:cNvPr>
          <p:cNvPicPr>
            <a:picLocks noChangeAspect="1"/>
          </p:cNvPicPr>
          <p:nvPr/>
        </p:nvPicPr>
        <p:blipFill>
          <a:blip r:embed="rId25"/>
          <a:stretch>
            <a:fillRect/>
          </a:stretch>
        </p:blipFill>
        <p:spPr>
          <a:xfrm>
            <a:off x="49666" y="5558341"/>
            <a:ext cx="924587" cy="298373"/>
          </a:xfrm>
          <a:prstGeom prst="rect">
            <a:avLst/>
          </a:prstGeom>
        </p:spPr>
      </p:pic>
      <p:pic>
        <p:nvPicPr>
          <p:cNvPr id="5" name="Paveikslėlis 4">
            <a:extLst>
              <a:ext uri="{FF2B5EF4-FFF2-40B4-BE49-F238E27FC236}">
                <a16:creationId xmlns:a16="http://schemas.microsoft.com/office/drawing/2014/main" id="{C0587CBF-421A-45E8-AAFF-0E0B4E0BA4E9}"/>
              </a:ext>
            </a:extLst>
          </p:cNvPr>
          <p:cNvPicPr>
            <a:picLocks noChangeAspect="1"/>
          </p:cNvPicPr>
          <p:nvPr/>
        </p:nvPicPr>
        <p:blipFill>
          <a:blip r:embed="rId26"/>
          <a:stretch>
            <a:fillRect/>
          </a:stretch>
        </p:blipFill>
        <p:spPr>
          <a:xfrm>
            <a:off x="1208036" y="5558341"/>
            <a:ext cx="969944" cy="338644"/>
          </a:xfrm>
          <a:prstGeom prst="rect">
            <a:avLst/>
          </a:prstGeom>
        </p:spPr>
      </p:pic>
      <p:sp>
        <p:nvSpPr>
          <p:cNvPr id="32" name="TextBox 31">
            <a:extLst>
              <a:ext uri="{FF2B5EF4-FFF2-40B4-BE49-F238E27FC236}">
                <a16:creationId xmlns:a16="http://schemas.microsoft.com/office/drawing/2014/main" id="{3C3BA32C-E5C0-4610-9CB3-ECE29BBC47B5}"/>
              </a:ext>
            </a:extLst>
          </p:cNvPr>
          <p:cNvSpPr txBox="1"/>
          <p:nvPr/>
        </p:nvSpPr>
        <p:spPr>
          <a:xfrm>
            <a:off x="2433177" y="3155094"/>
            <a:ext cx="1049830" cy="2185214"/>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pt-BR" sz="800" b="1" dirty="0">
                <a:latin typeface="Century Gothic" panose="020B0502020202020204" pitchFamily="34" charset="0"/>
                <a:ea typeface="Batang" panose="02030600000101010101" pitchFamily="18" charset="-127"/>
              </a:rPr>
              <a:t>avivaldybės administracija</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pt-BR" sz="800" b="1" dirty="0">
                <a:latin typeface="Century Gothic" panose="020B0502020202020204" pitchFamily="34" charset="0"/>
                <a:ea typeface="Batang" panose="02030600000101010101" pitchFamily="18" charset="-127"/>
              </a:rPr>
              <a:t>porto ir rekreacijos cent</a:t>
            </a:r>
            <a:r>
              <a:rPr lang="lt-LT" sz="800" b="1" dirty="0">
                <a:latin typeface="Century Gothic" panose="020B0502020202020204" pitchFamily="34" charset="0"/>
                <a:ea typeface="Batang" panose="02030600000101010101" pitchFamily="18" charset="-127"/>
              </a:rPr>
              <a:t>ras</a:t>
            </a:r>
            <a:r>
              <a:rPr lang="pt-BR" sz="800" b="1" dirty="0">
                <a:latin typeface="Century Gothic" panose="020B0502020202020204" pitchFamily="34" charset="0"/>
                <a:ea typeface="Batang" panose="02030600000101010101" pitchFamily="18" charset="-127"/>
              </a:rPr>
              <a:t> </a:t>
            </a: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endParaRPr lang="pt-BR"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Krepšinio mokykla</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Futbolo centras</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Graikų-romėnų imtynių centras</a:t>
            </a:r>
            <a:endParaRPr lang="pt-BR" sz="800" b="1" dirty="0">
              <a:latin typeface="Century Gothic" panose="020B0502020202020204" pitchFamily="34" charset="0"/>
              <a:ea typeface="Batang" panose="02030600000101010101" pitchFamily="18" charset="-127"/>
            </a:endParaRPr>
          </a:p>
        </p:txBody>
      </p:sp>
      <p:sp>
        <p:nvSpPr>
          <p:cNvPr id="38" name="TextBox 37">
            <a:extLst>
              <a:ext uri="{FF2B5EF4-FFF2-40B4-BE49-F238E27FC236}">
                <a16:creationId xmlns:a16="http://schemas.microsoft.com/office/drawing/2014/main" id="{899A9B41-0291-46D5-8A51-3F90B98E8974}"/>
              </a:ext>
            </a:extLst>
          </p:cNvPr>
          <p:cNvSpPr txBox="1"/>
          <p:nvPr/>
        </p:nvSpPr>
        <p:spPr>
          <a:xfrm>
            <a:off x="1145685" y="2102008"/>
            <a:ext cx="1319317" cy="3416320"/>
          </a:xfrm>
          <a:prstGeom prst="rect">
            <a:avLst/>
          </a:prstGeom>
          <a:noFill/>
        </p:spPr>
        <p:txBody>
          <a:bodyPr wrap="square">
            <a:spAutoFit/>
          </a:bodyPr>
          <a:lstStyle/>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Savivaldybės administracija</a:t>
            </a:r>
          </a:p>
          <a:p>
            <a:pPr marL="171450" indent="-171450">
              <a:buFont typeface="Wingdings" panose="05000000000000000000" pitchFamily="2" charset="2"/>
              <a:buChar char="ü"/>
            </a:pPr>
            <a:endParaRPr lang="lt-LT" sz="800" b="1" dirty="0">
              <a:effectLst/>
              <a:latin typeface="Century Gothic" panose="020B0502020202020204" pitchFamily="34" charset="0"/>
              <a:ea typeface="Batang" panose="02030600000101010101" pitchFamily="18" charset="-127"/>
              <a:cs typeface="Arial" panose="020B0604020202020204" pitchFamily="34" charset="0"/>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Verdenės gimnazija</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Atgimimo gimnazija</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Draugystės progimnazija</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Gerosios vilties progimnazija</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Žiburio pagrindinė mokykla</a:t>
            </a:r>
          </a:p>
          <a:p>
            <a:pPr marL="171450" indent="-171450">
              <a:buFont typeface="Wingdings" panose="05000000000000000000" pitchFamily="2" charset="2"/>
              <a:buChar char="ü"/>
            </a:pPr>
            <a:endParaRPr lang="lt-LT" sz="800" b="1" dirty="0">
              <a:effectLst/>
              <a:latin typeface="Century Gothic" panose="020B0502020202020204" pitchFamily="34" charset="0"/>
              <a:ea typeface="Batang" panose="02030600000101010101" pitchFamily="18" charset="-127"/>
              <a:cs typeface="Arial" panose="020B0604020202020204" pitchFamily="34" charset="0"/>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l/d „Auksinis gaidelis“</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l/d „Auksinis raktelis“ </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l/d „Ąžuoliukas“ </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l/d „Gintarėlis“ </a:t>
            </a: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cs typeface="Arial" panose="020B0604020202020204" pitchFamily="34" charset="0"/>
              </a:rPr>
              <a:t>l/d „Kūlverstukas“</a:t>
            </a:r>
          </a:p>
          <a:p>
            <a:endParaRPr lang="lt-LT" sz="800" b="1" dirty="0">
              <a:effectLst/>
              <a:latin typeface="Century Gothic" panose="020B0502020202020204" pitchFamily="34" charset="0"/>
              <a:ea typeface="Batang" panose="02030600000101010101" pitchFamily="18" charset="-127"/>
              <a:cs typeface="Arial" panose="020B0604020202020204" pitchFamily="34" charset="0"/>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cs typeface="Arial" panose="020B0604020202020204" pitchFamily="34" charset="0"/>
              </a:rPr>
              <a:t>K</a:t>
            </a:r>
            <a:r>
              <a:rPr lang="lt-LT" sz="800" b="1" dirty="0">
                <a:effectLst/>
                <a:latin typeface="Century Gothic" panose="020B0502020202020204" pitchFamily="34" charset="0"/>
                <a:ea typeface="Batang" panose="02030600000101010101" pitchFamily="18" charset="-127"/>
                <a:cs typeface="Arial" panose="020B0604020202020204" pitchFamily="34" charset="0"/>
              </a:rPr>
              <a:t>ūrybos ir menų akademija</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cs typeface="Arial" panose="020B0604020202020204" pitchFamily="34" charset="0"/>
              </a:rPr>
              <a:t>E</a:t>
            </a:r>
            <a:r>
              <a:rPr lang="lt-LT" sz="800" b="1" dirty="0">
                <a:effectLst/>
                <a:latin typeface="Century Gothic" panose="020B0502020202020204" pitchFamily="34" charset="0"/>
                <a:ea typeface="Batang" panose="02030600000101010101" pitchFamily="18" charset="-127"/>
                <a:cs typeface="Arial" panose="020B0604020202020204" pitchFamily="34" charset="0"/>
              </a:rPr>
              <a:t>dukacijų centras</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cs typeface="Arial" panose="020B0604020202020204" pitchFamily="34" charset="0"/>
              </a:rPr>
              <a:t>Š</a:t>
            </a:r>
            <a:r>
              <a:rPr lang="lt-LT" sz="800" b="1" dirty="0">
                <a:effectLst/>
                <a:latin typeface="Century Gothic" panose="020B0502020202020204" pitchFamily="34" charset="0"/>
                <a:ea typeface="Batang" panose="02030600000101010101" pitchFamily="18" charset="-127"/>
                <a:cs typeface="Arial" panose="020B0604020202020204" pitchFamily="34" charset="0"/>
              </a:rPr>
              <a:t>vietimo pagalbos tarnyba</a:t>
            </a:r>
          </a:p>
        </p:txBody>
      </p:sp>
      <p:pic>
        <p:nvPicPr>
          <p:cNvPr id="18" name="Paveikslėlis 17">
            <a:extLst>
              <a:ext uri="{FF2B5EF4-FFF2-40B4-BE49-F238E27FC236}">
                <a16:creationId xmlns:a16="http://schemas.microsoft.com/office/drawing/2014/main" id="{AB79F9C4-4A4C-40AC-ADF3-B71A4DB36C0E}"/>
              </a:ext>
            </a:extLst>
          </p:cNvPr>
          <p:cNvPicPr>
            <a:picLocks noChangeAspect="1"/>
          </p:cNvPicPr>
          <p:nvPr/>
        </p:nvPicPr>
        <p:blipFill>
          <a:blip r:embed="rId27"/>
          <a:stretch>
            <a:fillRect/>
          </a:stretch>
        </p:blipFill>
        <p:spPr>
          <a:xfrm>
            <a:off x="2473010" y="5555491"/>
            <a:ext cx="898585" cy="353327"/>
          </a:xfrm>
          <a:prstGeom prst="rect">
            <a:avLst/>
          </a:prstGeom>
        </p:spPr>
      </p:pic>
      <p:sp>
        <p:nvSpPr>
          <p:cNvPr id="41" name="TextBox 40">
            <a:extLst>
              <a:ext uri="{FF2B5EF4-FFF2-40B4-BE49-F238E27FC236}">
                <a16:creationId xmlns:a16="http://schemas.microsoft.com/office/drawing/2014/main" id="{8C91D9D0-671F-4383-964A-385095F79178}"/>
              </a:ext>
            </a:extLst>
          </p:cNvPr>
          <p:cNvSpPr txBox="1"/>
          <p:nvPr/>
        </p:nvSpPr>
        <p:spPr>
          <a:xfrm>
            <a:off x="3425067" y="3900933"/>
            <a:ext cx="1057751" cy="1446550"/>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Savivaldybės administracija </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Viešoji biblioteka </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Kultūros centras </a:t>
            </a:r>
          </a:p>
          <a:p>
            <a:pPr marL="171450" indent="-171450">
              <a:buFont typeface="Wingdings" panose="05000000000000000000" pitchFamily="2" charset="2"/>
              <a:buChar char="ü"/>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Miesto muziejus</a:t>
            </a:r>
          </a:p>
        </p:txBody>
      </p:sp>
      <p:pic>
        <p:nvPicPr>
          <p:cNvPr id="27" name="Paveikslėlis 26">
            <a:extLst>
              <a:ext uri="{FF2B5EF4-FFF2-40B4-BE49-F238E27FC236}">
                <a16:creationId xmlns:a16="http://schemas.microsoft.com/office/drawing/2014/main" id="{5AEA77CC-D28A-4266-98A8-E2BC89F229D7}"/>
              </a:ext>
            </a:extLst>
          </p:cNvPr>
          <p:cNvPicPr>
            <a:picLocks noChangeAspect="1"/>
          </p:cNvPicPr>
          <p:nvPr/>
        </p:nvPicPr>
        <p:blipFill>
          <a:blip r:embed="rId28"/>
          <a:stretch>
            <a:fillRect/>
          </a:stretch>
        </p:blipFill>
        <p:spPr>
          <a:xfrm>
            <a:off x="3497533" y="5552039"/>
            <a:ext cx="1014463" cy="387602"/>
          </a:xfrm>
          <a:prstGeom prst="rect">
            <a:avLst/>
          </a:prstGeom>
        </p:spPr>
      </p:pic>
      <p:sp>
        <p:nvSpPr>
          <p:cNvPr id="44" name="TextBox 43">
            <a:extLst>
              <a:ext uri="{FF2B5EF4-FFF2-40B4-BE49-F238E27FC236}">
                <a16:creationId xmlns:a16="http://schemas.microsoft.com/office/drawing/2014/main" id="{4C0224E0-CDE6-4C5B-ABC8-314E21EE6B7D}"/>
              </a:ext>
            </a:extLst>
          </p:cNvPr>
          <p:cNvSpPr txBox="1"/>
          <p:nvPr/>
        </p:nvSpPr>
        <p:spPr>
          <a:xfrm>
            <a:off x="4416411" y="5068991"/>
            <a:ext cx="1327954" cy="461665"/>
          </a:xfrm>
          <a:prstGeom prst="rect">
            <a:avLst/>
          </a:prstGeom>
          <a:noFill/>
        </p:spPr>
        <p:txBody>
          <a:bodyPr wrap="square">
            <a:spAutoFit/>
          </a:bodyPr>
          <a:lstStyle/>
          <a:p>
            <a:pPr marL="171450" indent="-171450" algn="just">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Savivaldybės administracija</a:t>
            </a:r>
          </a:p>
          <a:p>
            <a:pPr marL="171450" indent="-171450" algn="just">
              <a:buFont typeface="Wingdings" panose="05000000000000000000" pitchFamily="2" charset="2"/>
              <a:buChar char="ü"/>
              <a:tabLst>
                <a:tab pos="2637155" algn="ctr"/>
                <a:tab pos="5274310" algn="r"/>
              </a:tabLst>
            </a:pPr>
            <a:endParaRPr lang="lt-LT" sz="800" b="1" dirty="0">
              <a:effectLst/>
              <a:latin typeface="Century Gothic" panose="020B0502020202020204" pitchFamily="34" charset="0"/>
              <a:ea typeface="Batang" panose="02030600000101010101" pitchFamily="18" charset="-127"/>
            </a:endParaRPr>
          </a:p>
        </p:txBody>
      </p:sp>
      <p:pic>
        <p:nvPicPr>
          <p:cNvPr id="30" name="Paveikslėlis 29">
            <a:extLst>
              <a:ext uri="{FF2B5EF4-FFF2-40B4-BE49-F238E27FC236}">
                <a16:creationId xmlns:a16="http://schemas.microsoft.com/office/drawing/2014/main" id="{AD8B32A9-A5A7-4F81-A13A-F202C9A556A9}"/>
              </a:ext>
            </a:extLst>
          </p:cNvPr>
          <p:cNvPicPr>
            <a:picLocks noChangeAspect="1"/>
          </p:cNvPicPr>
          <p:nvPr/>
        </p:nvPicPr>
        <p:blipFill>
          <a:blip r:embed="rId29"/>
          <a:stretch>
            <a:fillRect/>
          </a:stretch>
        </p:blipFill>
        <p:spPr>
          <a:xfrm>
            <a:off x="4458088" y="5545005"/>
            <a:ext cx="1477620" cy="408985"/>
          </a:xfrm>
          <a:prstGeom prst="rect">
            <a:avLst/>
          </a:prstGeom>
        </p:spPr>
      </p:pic>
      <p:sp>
        <p:nvSpPr>
          <p:cNvPr id="47" name="TextBox 46">
            <a:extLst>
              <a:ext uri="{FF2B5EF4-FFF2-40B4-BE49-F238E27FC236}">
                <a16:creationId xmlns:a16="http://schemas.microsoft.com/office/drawing/2014/main" id="{BABE46D7-696C-4FB7-A8BB-D4D5B1D8ADE8}"/>
              </a:ext>
            </a:extLst>
          </p:cNvPr>
          <p:cNvSpPr txBox="1"/>
          <p:nvPr/>
        </p:nvSpPr>
        <p:spPr>
          <a:xfrm>
            <a:off x="5713334" y="2695072"/>
            <a:ext cx="1392240" cy="2923877"/>
          </a:xfrm>
          <a:prstGeom prst="rect">
            <a:avLst/>
          </a:prstGeom>
          <a:noFill/>
        </p:spPr>
        <p:txBody>
          <a:bodyPr wrap="square">
            <a:spAutoFit/>
          </a:bodyPr>
          <a:lstStyle/>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pPr>
              <a:tabLst>
                <a:tab pos="2637155" algn="ctr"/>
                <a:tab pos="5274310" algn="r"/>
              </a:tabLst>
            </a:pPr>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Atgimimo gimnazija</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Draugystės progimnazija</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Gerosios vilties progimnazija</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Verdenės gimnazija</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Žiburio pagrindinė mokykla</a:t>
            </a:r>
          </a:p>
          <a:p>
            <a:pPr>
              <a:tabLst>
                <a:tab pos="2637155" algn="ctr"/>
                <a:tab pos="5274310" algn="r"/>
              </a:tabLst>
            </a:pPr>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l/d </a:t>
            </a:r>
            <a:r>
              <a:rPr lang="lt-LT" sz="800" b="1" dirty="0">
                <a:effectLst/>
                <a:latin typeface="Century Gothic" panose="020B0502020202020204" pitchFamily="34" charset="0"/>
                <a:ea typeface="Batang" panose="02030600000101010101" pitchFamily="18" charset="-127"/>
              </a:rPr>
              <a:t>„Auksinis gaidelis“</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l/d „Auksinis raktelis“</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l/d „Ąžuoliukas“</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l/d „Gintarėlis“</a:t>
            </a: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l/d „Kūlverstukas“</a:t>
            </a:r>
          </a:p>
          <a:p>
            <a:pPr marL="171450" indent="-171450">
              <a:buFont typeface="Wingdings" panose="05000000000000000000" pitchFamily="2" charset="2"/>
              <a:buChar char="ü"/>
              <a:tabLst>
                <a:tab pos="2637155" algn="ctr"/>
                <a:tab pos="5274310" algn="r"/>
              </a:tabLst>
            </a:pPr>
            <a:endParaRPr lang="lt-LT" sz="800" b="1" dirty="0">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eimos ir vaiko gerovės centras</a:t>
            </a:r>
          </a:p>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ocialinių paslaugų centras</a:t>
            </a:r>
          </a:p>
        </p:txBody>
      </p:sp>
      <p:pic>
        <p:nvPicPr>
          <p:cNvPr id="33" name="Paveikslėlis 32">
            <a:extLst>
              <a:ext uri="{FF2B5EF4-FFF2-40B4-BE49-F238E27FC236}">
                <a16:creationId xmlns:a16="http://schemas.microsoft.com/office/drawing/2014/main" id="{FE8DBDA2-1B76-40A8-919C-4BEF6EF30CF2}"/>
              </a:ext>
            </a:extLst>
          </p:cNvPr>
          <p:cNvPicPr>
            <a:picLocks noChangeAspect="1"/>
          </p:cNvPicPr>
          <p:nvPr/>
        </p:nvPicPr>
        <p:blipFill>
          <a:blip r:embed="rId30"/>
          <a:stretch>
            <a:fillRect/>
          </a:stretch>
        </p:blipFill>
        <p:spPr>
          <a:xfrm>
            <a:off x="6004955" y="5561276"/>
            <a:ext cx="997057" cy="368282"/>
          </a:xfrm>
          <a:prstGeom prst="rect">
            <a:avLst/>
          </a:prstGeom>
        </p:spPr>
      </p:pic>
      <p:sp>
        <p:nvSpPr>
          <p:cNvPr id="53" name="TextBox 52">
            <a:extLst>
              <a:ext uri="{FF2B5EF4-FFF2-40B4-BE49-F238E27FC236}">
                <a16:creationId xmlns:a16="http://schemas.microsoft.com/office/drawing/2014/main" id="{21325899-9207-4BC0-8E45-843069EC7F44}"/>
              </a:ext>
            </a:extLst>
          </p:cNvPr>
          <p:cNvSpPr txBox="1"/>
          <p:nvPr/>
        </p:nvSpPr>
        <p:spPr>
          <a:xfrm>
            <a:off x="8156750" y="1590303"/>
            <a:ext cx="1383923" cy="4031873"/>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Verdenės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Atgimimo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Draugystės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Gerosios vilties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Žiburio pagrindinės mokykla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gaidelis“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raktelis“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„Ąžuoliukas“ </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„Gintarėlis“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„Kūlverstukas“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ūrybos ir menų akademija</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ultūros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E</a:t>
            </a:r>
            <a:r>
              <a:rPr lang="lt-LT" sz="800" b="1" dirty="0">
                <a:effectLst/>
                <a:latin typeface="Century Gothic" panose="020B0502020202020204" pitchFamily="34" charset="0"/>
                <a:ea typeface="Batang" panose="02030600000101010101" pitchFamily="18" charset="-127"/>
              </a:rPr>
              <a:t>dukacijos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V</a:t>
            </a:r>
            <a:r>
              <a:rPr lang="lt-LT" sz="800" b="1" dirty="0">
                <a:effectLst/>
                <a:latin typeface="Century Gothic" panose="020B0502020202020204" pitchFamily="34" charset="0"/>
                <a:ea typeface="Batang" panose="02030600000101010101" pitchFamily="18" charset="-127"/>
              </a:rPr>
              <a:t>iešoji  biblioteka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vietimo pagalbos tarnyba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R</a:t>
            </a:r>
            <a:r>
              <a:rPr lang="lt-LT" sz="800" b="1" dirty="0">
                <a:effectLst/>
                <a:latin typeface="Century Gothic" panose="020B0502020202020204" pitchFamily="34" charset="0"/>
                <a:ea typeface="Batang" panose="02030600000101010101" pitchFamily="18" charset="-127"/>
              </a:rPr>
              <a:t>ekreacijos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ocialinių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eimos ir vaiko gerovės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porto ir rekreacijos centras</a:t>
            </a:r>
            <a:endParaRPr lang="lt-LT" sz="800" dirty="0">
              <a:latin typeface="Century Gothic" panose="020B0502020202020204" pitchFamily="34" charset="0"/>
              <a:ea typeface="Batang" panose="02030600000101010101" pitchFamily="18" charset="-127"/>
            </a:endParaRPr>
          </a:p>
        </p:txBody>
      </p:sp>
      <p:pic>
        <p:nvPicPr>
          <p:cNvPr id="37" name="Paveikslėlis 36">
            <a:extLst>
              <a:ext uri="{FF2B5EF4-FFF2-40B4-BE49-F238E27FC236}">
                <a16:creationId xmlns:a16="http://schemas.microsoft.com/office/drawing/2014/main" id="{22390120-E242-48C7-AF9B-BB3D66F29F04}"/>
              </a:ext>
            </a:extLst>
          </p:cNvPr>
          <p:cNvPicPr>
            <a:picLocks noChangeAspect="1"/>
          </p:cNvPicPr>
          <p:nvPr/>
        </p:nvPicPr>
        <p:blipFill>
          <a:blip r:embed="rId31"/>
          <a:stretch>
            <a:fillRect/>
          </a:stretch>
        </p:blipFill>
        <p:spPr>
          <a:xfrm>
            <a:off x="7189530" y="5561276"/>
            <a:ext cx="1035981" cy="367751"/>
          </a:xfrm>
          <a:prstGeom prst="rect">
            <a:avLst/>
          </a:prstGeom>
        </p:spPr>
      </p:pic>
      <p:pic>
        <p:nvPicPr>
          <p:cNvPr id="39" name="Paveikslėlis 38">
            <a:extLst>
              <a:ext uri="{FF2B5EF4-FFF2-40B4-BE49-F238E27FC236}">
                <a16:creationId xmlns:a16="http://schemas.microsoft.com/office/drawing/2014/main" id="{DEBC8920-102F-4AB8-ABC7-6444D64D674F}"/>
              </a:ext>
            </a:extLst>
          </p:cNvPr>
          <p:cNvPicPr>
            <a:picLocks noChangeAspect="1"/>
          </p:cNvPicPr>
          <p:nvPr/>
        </p:nvPicPr>
        <p:blipFill>
          <a:blip r:embed="rId32"/>
          <a:stretch>
            <a:fillRect/>
          </a:stretch>
        </p:blipFill>
        <p:spPr>
          <a:xfrm>
            <a:off x="8408408" y="5564510"/>
            <a:ext cx="919111" cy="373104"/>
          </a:xfrm>
          <a:prstGeom prst="rect">
            <a:avLst/>
          </a:prstGeom>
        </p:spPr>
      </p:pic>
      <p:pic>
        <p:nvPicPr>
          <p:cNvPr id="40" name="Paveikslėlis 39">
            <a:extLst>
              <a:ext uri="{FF2B5EF4-FFF2-40B4-BE49-F238E27FC236}">
                <a16:creationId xmlns:a16="http://schemas.microsoft.com/office/drawing/2014/main" id="{AC60AB15-8712-4D9B-9638-0A8A4FBEA727}"/>
              </a:ext>
            </a:extLst>
          </p:cNvPr>
          <p:cNvPicPr>
            <a:picLocks noChangeAspect="1"/>
          </p:cNvPicPr>
          <p:nvPr/>
        </p:nvPicPr>
        <p:blipFill>
          <a:blip r:embed="rId33"/>
          <a:stretch>
            <a:fillRect/>
          </a:stretch>
        </p:blipFill>
        <p:spPr>
          <a:xfrm>
            <a:off x="9570489" y="5580507"/>
            <a:ext cx="1336091" cy="336098"/>
          </a:xfrm>
          <a:prstGeom prst="rect">
            <a:avLst/>
          </a:prstGeom>
        </p:spPr>
      </p:pic>
      <p:sp>
        <p:nvSpPr>
          <p:cNvPr id="57" name="TextBox 56">
            <a:extLst>
              <a:ext uri="{FF2B5EF4-FFF2-40B4-BE49-F238E27FC236}">
                <a16:creationId xmlns:a16="http://schemas.microsoft.com/office/drawing/2014/main" id="{F3A0FAD4-D04A-4354-82F6-6051A88D0F56}"/>
              </a:ext>
            </a:extLst>
          </p:cNvPr>
          <p:cNvSpPr txBox="1"/>
          <p:nvPr/>
        </p:nvSpPr>
        <p:spPr>
          <a:xfrm>
            <a:off x="9479125" y="3243715"/>
            <a:ext cx="1110272" cy="2308324"/>
          </a:xfrm>
          <a:prstGeom prst="rect">
            <a:avLst/>
          </a:prstGeom>
          <a:noFill/>
        </p:spPr>
        <p:txBody>
          <a:bodyPr wrap="square">
            <a:spAutoFit/>
          </a:bodyPr>
          <a:lstStyle/>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pPr>
              <a:tabLst>
                <a:tab pos="2637155" algn="ctr"/>
                <a:tab pos="5274310" algn="r"/>
              </a:tabLst>
            </a:pP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r>
              <a:rPr lang="lt-LT" sz="800" b="1" dirty="0">
                <a:latin typeface="Century Gothic" panose="020B0502020202020204" pitchFamily="34" charset="0"/>
                <a:ea typeface="Batang" panose="02030600000101010101" pitchFamily="18" charset="-127"/>
              </a:rPr>
              <a:t>R</a:t>
            </a:r>
            <a:r>
              <a:rPr lang="lt-LT" sz="800" b="1" dirty="0">
                <a:effectLst/>
                <a:latin typeface="Century Gothic" panose="020B0502020202020204" pitchFamily="34" charset="0"/>
                <a:ea typeface="Batang" panose="02030600000101010101" pitchFamily="18" charset="-127"/>
              </a:rPr>
              <a:t>ekreacijos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tabLst>
                <a:tab pos="2637155" algn="ctr"/>
                <a:tab pos="5274310" algn="r"/>
              </a:tabLst>
            </a:pPr>
            <a:r>
              <a:rPr lang="lt-LT" sz="800" b="1" dirty="0">
                <a:effectLst/>
                <a:latin typeface="Century Gothic" panose="020B0502020202020204" pitchFamily="34" charset="0"/>
                <a:ea typeface="Batang" panose="02030600000101010101" pitchFamily="18" charset="-127"/>
              </a:rPr>
              <a:t>Visagino turizmo plėtros centras </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Visagino ekonominės plėtros agentūra</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Euroregiono Ežerų kraštas direktorato biuras</a:t>
            </a:r>
            <a:endParaRPr lang="lt-LT" sz="800" dirty="0">
              <a:latin typeface="Century Gothic" panose="020B0502020202020204" pitchFamily="34" charset="0"/>
              <a:ea typeface="Batang" panose="02030600000101010101" pitchFamily="18" charset="-127"/>
            </a:endParaRPr>
          </a:p>
        </p:txBody>
      </p:sp>
      <p:pic>
        <p:nvPicPr>
          <p:cNvPr id="43" name="Paveikslėlis 42">
            <a:extLst>
              <a:ext uri="{FF2B5EF4-FFF2-40B4-BE49-F238E27FC236}">
                <a16:creationId xmlns:a16="http://schemas.microsoft.com/office/drawing/2014/main" id="{54512076-1C80-4F5A-B01B-A842E9353019}"/>
              </a:ext>
            </a:extLst>
          </p:cNvPr>
          <p:cNvPicPr>
            <a:picLocks noChangeAspect="1"/>
          </p:cNvPicPr>
          <p:nvPr/>
        </p:nvPicPr>
        <p:blipFill>
          <a:blip r:embed="rId34"/>
          <a:stretch>
            <a:fillRect/>
          </a:stretch>
        </p:blipFill>
        <p:spPr>
          <a:xfrm>
            <a:off x="10715033" y="5587431"/>
            <a:ext cx="1479970" cy="321388"/>
          </a:xfrm>
          <a:prstGeom prst="rect">
            <a:avLst/>
          </a:prstGeom>
        </p:spPr>
      </p:pic>
      <p:sp>
        <p:nvSpPr>
          <p:cNvPr id="49" name="TextBox 48">
            <a:extLst>
              <a:ext uri="{FF2B5EF4-FFF2-40B4-BE49-F238E27FC236}">
                <a16:creationId xmlns:a16="http://schemas.microsoft.com/office/drawing/2014/main" id="{E93BD46B-75A1-440A-AF9B-FF908EF31452}"/>
              </a:ext>
            </a:extLst>
          </p:cNvPr>
          <p:cNvSpPr txBox="1"/>
          <p:nvPr/>
        </p:nvSpPr>
        <p:spPr>
          <a:xfrm>
            <a:off x="-19040" y="1047956"/>
            <a:ext cx="1286980" cy="4524315"/>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Verdenės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Atgimimo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Draugystės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Gerosios vilties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Žiburio pagrindinė mokykla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gaidelis“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raktelis“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„Ąžuoliukas“ </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„Gintarėlis“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„Kūlverstukas“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ūrybos ir menų akademija</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ultūros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E</a:t>
            </a:r>
            <a:r>
              <a:rPr lang="lt-LT" sz="800" b="1" dirty="0">
                <a:effectLst/>
                <a:latin typeface="Century Gothic" panose="020B0502020202020204" pitchFamily="34" charset="0"/>
                <a:ea typeface="Batang" panose="02030600000101010101" pitchFamily="18" charset="-127"/>
              </a:rPr>
              <a:t>dukacijos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V</a:t>
            </a:r>
            <a:r>
              <a:rPr lang="lt-LT" sz="800" b="1" dirty="0">
                <a:effectLst/>
                <a:latin typeface="Century Gothic" panose="020B0502020202020204" pitchFamily="34" charset="0"/>
                <a:ea typeface="Batang" panose="02030600000101010101" pitchFamily="18" charset="-127"/>
              </a:rPr>
              <a:t>iešoji  biblioteka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vietimo pagalbos tarnyba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R</a:t>
            </a:r>
            <a:r>
              <a:rPr lang="lt-LT" sz="800" b="1" dirty="0">
                <a:effectLst/>
                <a:latin typeface="Century Gothic" panose="020B0502020202020204" pitchFamily="34" charset="0"/>
                <a:ea typeface="Batang" panose="02030600000101010101" pitchFamily="18" charset="-127"/>
              </a:rPr>
              <a:t>ekreacijos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ocialinių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eimos ir vaiko gerovės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porto ir rekreacijos centras</a:t>
            </a:r>
            <a:endParaRPr lang="lt-LT" sz="800" dirty="0">
              <a:latin typeface="Century Gothic" panose="020B0502020202020204" pitchFamily="34" charset="0"/>
              <a:ea typeface="Batang" panose="02030600000101010101" pitchFamily="18" charset="-127"/>
            </a:endParaRPr>
          </a:p>
        </p:txBody>
      </p:sp>
      <p:sp>
        <p:nvSpPr>
          <p:cNvPr id="54" name="TextBox 53">
            <a:extLst>
              <a:ext uri="{FF2B5EF4-FFF2-40B4-BE49-F238E27FC236}">
                <a16:creationId xmlns:a16="http://schemas.microsoft.com/office/drawing/2014/main" id="{1DC94E9B-568E-43B0-ABA8-A39EEC6E90DC}"/>
              </a:ext>
            </a:extLst>
          </p:cNvPr>
          <p:cNvSpPr txBox="1"/>
          <p:nvPr/>
        </p:nvSpPr>
        <p:spPr>
          <a:xfrm>
            <a:off x="7026346" y="1713414"/>
            <a:ext cx="1286980" cy="3908762"/>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Verdenės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Atgimimo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Draugystės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Gerosios vilties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Žiburio pagrindinė mokykla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gaidelis“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raktelis“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„Ąžuoliukas“ </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„Gintarėlis“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„Kūlverstukas“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ultūros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V</a:t>
            </a:r>
            <a:r>
              <a:rPr lang="lt-LT" sz="800" b="1" dirty="0">
                <a:effectLst/>
                <a:latin typeface="Century Gothic" panose="020B0502020202020204" pitchFamily="34" charset="0"/>
                <a:ea typeface="Batang" panose="02030600000101010101" pitchFamily="18" charset="-127"/>
              </a:rPr>
              <a:t>iešoji  biblioteka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R</a:t>
            </a:r>
            <a:r>
              <a:rPr lang="lt-LT" sz="800" b="1" dirty="0">
                <a:effectLst/>
                <a:latin typeface="Century Gothic" panose="020B0502020202020204" pitchFamily="34" charset="0"/>
                <a:ea typeface="Batang" panose="02030600000101010101" pitchFamily="18" charset="-127"/>
              </a:rPr>
              <a:t>ekreacijos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ocialinių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eimos ir vaiko gerovės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dirty="0">
                <a:latin typeface="Century Gothic" panose="020B0502020202020204" pitchFamily="34" charset="0"/>
                <a:ea typeface="Batang" panose="02030600000101010101" pitchFamily="18" charset="-127"/>
              </a:rPr>
              <a:t>Rokiškio r. sav. visuomenės sveikatos biuras</a:t>
            </a:r>
          </a:p>
        </p:txBody>
      </p:sp>
      <p:sp>
        <p:nvSpPr>
          <p:cNvPr id="51" name="TextBox 50">
            <a:extLst>
              <a:ext uri="{FF2B5EF4-FFF2-40B4-BE49-F238E27FC236}">
                <a16:creationId xmlns:a16="http://schemas.microsoft.com/office/drawing/2014/main" id="{F6B04A2F-D422-4E5B-AC39-5FEAF968624B}"/>
              </a:ext>
            </a:extLst>
          </p:cNvPr>
          <p:cNvSpPr txBox="1"/>
          <p:nvPr/>
        </p:nvSpPr>
        <p:spPr>
          <a:xfrm>
            <a:off x="10737382" y="1041958"/>
            <a:ext cx="1286980" cy="4524315"/>
          </a:xfrm>
          <a:prstGeom prst="rect">
            <a:avLst/>
          </a:prstGeom>
          <a:noFill/>
        </p:spPr>
        <p:txBody>
          <a:bodyPr wrap="square">
            <a:spAutoFit/>
          </a:bodyPr>
          <a:lstStyle/>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avivaldybės administracija</a:t>
            </a:r>
          </a:p>
          <a:p>
            <a:endParaRPr lang="lt-LT" sz="800" b="1"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Verdenės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Atgimimo 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Draugystės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Gerosios vilties progimnazija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Žiburio pagrindinė mokykla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gaidelis“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„Auksinis raktelis“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„Ąžuoliukas“ </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„Gintarėlis“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effectLst/>
                <a:latin typeface="Century Gothic" panose="020B0502020202020204" pitchFamily="34" charset="0"/>
                <a:ea typeface="Batang" panose="02030600000101010101" pitchFamily="18" charset="-127"/>
              </a:rPr>
              <a:t>l/d „Kūlverstukas“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ūrybos ir menų akademija</a:t>
            </a: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K</a:t>
            </a:r>
            <a:r>
              <a:rPr lang="lt-LT" sz="800" b="1" dirty="0">
                <a:effectLst/>
                <a:latin typeface="Century Gothic" panose="020B0502020202020204" pitchFamily="34" charset="0"/>
                <a:ea typeface="Batang" panose="02030600000101010101" pitchFamily="18" charset="-127"/>
              </a:rPr>
              <a:t>ultūros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E</a:t>
            </a:r>
            <a:r>
              <a:rPr lang="lt-LT" sz="800" b="1" dirty="0">
                <a:effectLst/>
                <a:latin typeface="Century Gothic" panose="020B0502020202020204" pitchFamily="34" charset="0"/>
                <a:ea typeface="Batang" panose="02030600000101010101" pitchFamily="18" charset="-127"/>
              </a:rPr>
              <a:t>dukacijos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V</a:t>
            </a:r>
            <a:r>
              <a:rPr lang="lt-LT" sz="800" b="1" dirty="0">
                <a:effectLst/>
                <a:latin typeface="Century Gothic" panose="020B0502020202020204" pitchFamily="34" charset="0"/>
                <a:ea typeface="Batang" panose="02030600000101010101" pitchFamily="18" charset="-127"/>
              </a:rPr>
              <a:t>iešoji  biblioteka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vietimo pagalbos tarnyba</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R</a:t>
            </a:r>
            <a:r>
              <a:rPr lang="lt-LT" sz="800" b="1" dirty="0">
                <a:effectLst/>
                <a:latin typeface="Century Gothic" panose="020B0502020202020204" pitchFamily="34" charset="0"/>
                <a:ea typeface="Batang" panose="02030600000101010101" pitchFamily="18" charset="-127"/>
              </a:rPr>
              <a:t>ekreacijos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ocialinių paslaugų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Š</a:t>
            </a:r>
            <a:r>
              <a:rPr lang="lt-LT" sz="800" b="1" dirty="0">
                <a:effectLst/>
                <a:latin typeface="Century Gothic" panose="020B0502020202020204" pitchFamily="34" charset="0"/>
                <a:ea typeface="Batang" panose="02030600000101010101" pitchFamily="18" charset="-127"/>
              </a:rPr>
              <a:t>eimos ir vaiko gerovės centras</a:t>
            </a:r>
            <a:endParaRPr lang="lt-LT" sz="800" dirty="0">
              <a:effectLst/>
              <a:latin typeface="Century Gothic" panose="020B0502020202020204" pitchFamily="34" charset="0"/>
              <a:ea typeface="Batang" panose="02030600000101010101" pitchFamily="18" charset="-127"/>
            </a:endParaRPr>
          </a:p>
          <a:p>
            <a:pPr marL="171450" indent="-171450">
              <a:buFont typeface="Wingdings" panose="05000000000000000000" pitchFamily="2" charset="2"/>
              <a:buChar char="ü"/>
            </a:pPr>
            <a:r>
              <a:rPr lang="lt-LT" sz="800" b="1" dirty="0">
                <a:latin typeface="Century Gothic" panose="020B0502020202020204" pitchFamily="34" charset="0"/>
                <a:ea typeface="Batang" panose="02030600000101010101" pitchFamily="18" charset="-127"/>
              </a:rPr>
              <a:t>S</a:t>
            </a:r>
            <a:r>
              <a:rPr lang="lt-LT" sz="800" b="1" dirty="0">
                <a:effectLst/>
                <a:latin typeface="Century Gothic" panose="020B0502020202020204" pitchFamily="34" charset="0"/>
                <a:ea typeface="Batang" panose="02030600000101010101" pitchFamily="18" charset="-127"/>
              </a:rPr>
              <a:t>porto ir rekreacijos centras</a:t>
            </a:r>
            <a:endParaRPr lang="lt-LT" sz="800" dirty="0">
              <a:latin typeface="Century Gothic" panose="020B0502020202020204" pitchFamily="34" charset="0"/>
              <a:ea typeface="Batang" panose="02030600000101010101" pitchFamily="18" charset="-127"/>
            </a:endParaRPr>
          </a:p>
        </p:txBody>
      </p:sp>
    </p:spTree>
    <p:extLst>
      <p:ext uri="{BB962C8B-B14F-4D97-AF65-F5344CB8AC3E}">
        <p14:creationId xmlns:p14="http://schemas.microsoft.com/office/powerpoint/2010/main" val="2506662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antraštė"/>
          <p:cNvSpPr>
            <a:spLocks noGrp="1"/>
          </p:cNvSpPr>
          <p:nvPr>
            <p:ph type="title"/>
          </p:nvPr>
        </p:nvSpPr>
        <p:spPr>
          <a:xfrm>
            <a:off x="2741289" y="3047597"/>
            <a:ext cx="6913091" cy="762806"/>
          </a:xfrm>
        </p:spPr>
        <p:txBody>
          <a:bodyPr vert="horz" lIns="91440" tIns="45720" rIns="91440" bIns="45720" rtlCol="0" anchor="b">
            <a:normAutofit fontScale="90000"/>
          </a:bodyPr>
          <a:lstStyle/>
          <a:p>
            <a:pPr algn="ctr" defTabSz="457200"/>
            <a:br>
              <a:rPr lang="lt-LT" sz="4100" dirty="0"/>
            </a:br>
            <a:endParaRPr lang="en-US" sz="4100" dirty="0"/>
          </a:p>
        </p:txBody>
      </p:sp>
      <p:pic>
        <p:nvPicPr>
          <p:cNvPr id="10" name="Grafinis elementas 9" descr="Puzzle pieces outline">
            <a:extLst>
              <a:ext uri="{FF2B5EF4-FFF2-40B4-BE49-F238E27FC236}">
                <a16:creationId xmlns:a16="http://schemas.microsoft.com/office/drawing/2014/main" id="{209177AE-1D37-4E39-A139-1222495DB3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4826" y="238811"/>
            <a:ext cx="1055392" cy="914400"/>
          </a:xfrm>
          <a:prstGeom prst="rect">
            <a:avLst/>
          </a:prstGeom>
        </p:spPr>
      </p:pic>
      <p:pic>
        <p:nvPicPr>
          <p:cNvPr id="4" name="Grafinis elementas 3" descr="Open hand with plant outline">
            <a:extLst>
              <a:ext uri="{FF2B5EF4-FFF2-40B4-BE49-F238E27FC236}">
                <a16:creationId xmlns:a16="http://schemas.microsoft.com/office/drawing/2014/main" id="{6525B69C-BDA9-409C-9825-A412BF297A4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37093" y="5910408"/>
            <a:ext cx="783872" cy="783872"/>
          </a:xfrm>
          <a:prstGeom prst="rect">
            <a:avLst/>
          </a:prstGeom>
        </p:spPr>
      </p:pic>
      <p:pic>
        <p:nvPicPr>
          <p:cNvPr id="8" name="Grafinis elementas 7" descr="Supply And Demand outline">
            <a:extLst>
              <a:ext uri="{FF2B5EF4-FFF2-40B4-BE49-F238E27FC236}">
                <a16:creationId xmlns:a16="http://schemas.microsoft.com/office/drawing/2014/main" id="{CECF0AD8-49F0-44A8-9D33-0A44537D3EF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654380" y="5903986"/>
            <a:ext cx="790294" cy="790294"/>
          </a:xfrm>
          <a:prstGeom prst="rect">
            <a:avLst/>
          </a:prstGeom>
        </p:spPr>
      </p:pic>
      <p:pic>
        <p:nvPicPr>
          <p:cNvPr id="46" name="Grafinis elementas 45" descr="Inpatient outline">
            <a:extLst>
              <a:ext uri="{FF2B5EF4-FFF2-40B4-BE49-F238E27FC236}">
                <a16:creationId xmlns:a16="http://schemas.microsoft.com/office/drawing/2014/main" id="{A72A32B8-9D7A-4118-B86C-D7D80B0CA96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299520" y="5891520"/>
            <a:ext cx="771886" cy="771886"/>
          </a:xfrm>
          <a:prstGeom prst="rect">
            <a:avLst/>
          </a:prstGeom>
        </p:spPr>
      </p:pic>
      <p:pic>
        <p:nvPicPr>
          <p:cNvPr id="50" name="Grafinis elementas 49" descr="Drama outline">
            <a:extLst>
              <a:ext uri="{FF2B5EF4-FFF2-40B4-BE49-F238E27FC236}">
                <a16:creationId xmlns:a16="http://schemas.microsoft.com/office/drawing/2014/main" id="{E41954CC-E644-4878-92FD-2F326E0565A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29387" y="5908818"/>
            <a:ext cx="776295" cy="776295"/>
          </a:xfrm>
          <a:prstGeom prst="rect">
            <a:avLst/>
          </a:prstGeom>
        </p:spPr>
      </p:pic>
      <p:pic>
        <p:nvPicPr>
          <p:cNvPr id="52" name="Grafinis elementas 51" descr="Soccer outline">
            <a:extLst>
              <a:ext uri="{FF2B5EF4-FFF2-40B4-BE49-F238E27FC236}">
                <a16:creationId xmlns:a16="http://schemas.microsoft.com/office/drawing/2014/main" id="{068846DA-B67C-43B1-8378-C9C660F57C3F}"/>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495019" y="5957135"/>
            <a:ext cx="756428" cy="756428"/>
          </a:xfrm>
          <a:prstGeom prst="rect">
            <a:avLst/>
          </a:prstGeom>
        </p:spPr>
      </p:pic>
      <p:pic>
        <p:nvPicPr>
          <p:cNvPr id="56" name="Grafinis elementas 55" descr="Classroom outline">
            <a:extLst>
              <a:ext uri="{FF2B5EF4-FFF2-40B4-BE49-F238E27FC236}">
                <a16:creationId xmlns:a16="http://schemas.microsoft.com/office/drawing/2014/main" id="{C0674390-44F3-438E-A359-202998858D6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240377" y="5893898"/>
            <a:ext cx="819665" cy="819665"/>
          </a:xfrm>
          <a:prstGeom prst="rect">
            <a:avLst/>
          </a:prstGeom>
        </p:spPr>
      </p:pic>
      <p:pic>
        <p:nvPicPr>
          <p:cNvPr id="58" name="Grafinis elementas 57" descr="Board Of Directors outline">
            <a:extLst>
              <a:ext uri="{FF2B5EF4-FFF2-40B4-BE49-F238E27FC236}">
                <a16:creationId xmlns:a16="http://schemas.microsoft.com/office/drawing/2014/main" id="{C7EEE197-6E2C-454C-9DAB-9D03EB0CE587}"/>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118365" y="5916605"/>
            <a:ext cx="831802" cy="831802"/>
          </a:xfrm>
          <a:prstGeom prst="rect">
            <a:avLst/>
          </a:prstGeom>
        </p:spPr>
      </p:pic>
      <p:pic>
        <p:nvPicPr>
          <p:cNvPr id="60" name="Grafinis elementas 59" descr="Road outline">
            <a:extLst>
              <a:ext uri="{FF2B5EF4-FFF2-40B4-BE49-F238E27FC236}">
                <a16:creationId xmlns:a16="http://schemas.microsoft.com/office/drawing/2014/main" id="{6692D8C3-26D1-4AFA-B2D6-67B2B75A4B47}"/>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1106551" y="5910291"/>
            <a:ext cx="734345" cy="734345"/>
          </a:xfrm>
          <a:prstGeom prst="rect">
            <a:avLst/>
          </a:prstGeom>
        </p:spPr>
      </p:pic>
      <p:pic>
        <p:nvPicPr>
          <p:cNvPr id="62" name="Grafinis elementas 61" descr="Group success outline">
            <a:extLst>
              <a:ext uri="{FF2B5EF4-FFF2-40B4-BE49-F238E27FC236}">
                <a16:creationId xmlns:a16="http://schemas.microsoft.com/office/drawing/2014/main" id="{A66B7423-DA56-4595-ADDD-4CEBFA8FC0AF}"/>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4736756" y="5882999"/>
            <a:ext cx="868464" cy="868464"/>
          </a:xfrm>
          <a:prstGeom prst="rect">
            <a:avLst/>
          </a:prstGeom>
        </p:spPr>
      </p:pic>
      <p:pic>
        <p:nvPicPr>
          <p:cNvPr id="64" name="Grafinis elementas 63" descr="Universal access outline">
            <a:extLst>
              <a:ext uri="{FF2B5EF4-FFF2-40B4-BE49-F238E27FC236}">
                <a16:creationId xmlns:a16="http://schemas.microsoft.com/office/drawing/2014/main" id="{103281D5-F0EB-4F04-986A-7D9DE5E5B628}"/>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6064612" y="5856678"/>
            <a:ext cx="868464" cy="868464"/>
          </a:xfrm>
          <a:prstGeom prst="rect">
            <a:avLst/>
          </a:prstGeom>
        </p:spPr>
      </p:pic>
      <p:pic>
        <p:nvPicPr>
          <p:cNvPr id="3" name="Paveikslėlis 2">
            <a:extLst>
              <a:ext uri="{FF2B5EF4-FFF2-40B4-BE49-F238E27FC236}">
                <a16:creationId xmlns:a16="http://schemas.microsoft.com/office/drawing/2014/main" id="{9D58FBC3-2804-4800-B754-0C1CD6F163EA}"/>
              </a:ext>
            </a:extLst>
          </p:cNvPr>
          <p:cNvPicPr>
            <a:picLocks noChangeAspect="1"/>
          </p:cNvPicPr>
          <p:nvPr/>
        </p:nvPicPr>
        <p:blipFill>
          <a:blip r:embed="rId25"/>
          <a:stretch>
            <a:fillRect/>
          </a:stretch>
        </p:blipFill>
        <p:spPr>
          <a:xfrm>
            <a:off x="49666" y="5558341"/>
            <a:ext cx="924587" cy="298373"/>
          </a:xfrm>
          <a:prstGeom prst="rect">
            <a:avLst/>
          </a:prstGeom>
        </p:spPr>
      </p:pic>
      <p:pic>
        <p:nvPicPr>
          <p:cNvPr id="5" name="Paveikslėlis 4">
            <a:extLst>
              <a:ext uri="{FF2B5EF4-FFF2-40B4-BE49-F238E27FC236}">
                <a16:creationId xmlns:a16="http://schemas.microsoft.com/office/drawing/2014/main" id="{C0587CBF-421A-45E8-AAFF-0E0B4E0BA4E9}"/>
              </a:ext>
            </a:extLst>
          </p:cNvPr>
          <p:cNvPicPr>
            <a:picLocks noChangeAspect="1"/>
          </p:cNvPicPr>
          <p:nvPr/>
        </p:nvPicPr>
        <p:blipFill>
          <a:blip r:embed="rId26"/>
          <a:stretch>
            <a:fillRect/>
          </a:stretch>
        </p:blipFill>
        <p:spPr>
          <a:xfrm>
            <a:off x="1208036" y="5558341"/>
            <a:ext cx="969944" cy="338644"/>
          </a:xfrm>
          <a:prstGeom prst="rect">
            <a:avLst/>
          </a:prstGeom>
        </p:spPr>
      </p:pic>
      <p:pic>
        <p:nvPicPr>
          <p:cNvPr id="18" name="Paveikslėlis 17">
            <a:extLst>
              <a:ext uri="{FF2B5EF4-FFF2-40B4-BE49-F238E27FC236}">
                <a16:creationId xmlns:a16="http://schemas.microsoft.com/office/drawing/2014/main" id="{AB79F9C4-4A4C-40AC-ADF3-B71A4DB36C0E}"/>
              </a:ext>
            </a:extLst>
          </p:cNvPr>
          <p:cNvPicPr>
            <a:picLocks noChangeAspect="1"/>
          </p:cNvPicPr>
          <p:nvPr/>
        </p:nvPicPr>
        <p:blipFill>
          <a:blip r:embed="rId27"/>
          <a:stretch>
            <a:fillRect/>
          </a:stretch>
        </p:blipFill>
        <p:spPr>
          <a:xfrm>
            <a:off x="2473010" y="5555491"/>
            <a:ext cx="898585" cy="353327"/>
          </a:xfrm>
          <a:prstGeom prst="rect">
            <a:avLst/>
          </a:prstGeom>
        </p:spPr>
      </p:pic>
      <p:pic>
        <p:nvPicPr>
          <p:cNvPr id="27" name="Paveikslėlis 26">
            <a:extLst>
              <a:ext uri="{FF2B5EF4-FFF2-40B4-BE49-F238E27FC236}">
                <a16:creationId xmlns:a16="http://schemas.microsoft.com/office/drawing/2014/main" id="{5AEA77CC-D28A-4266-98A8-E2BC89F229D7}"/>
              </a:ext>
            </a:extLst>
          </p:cNvPr>
          <p:cNvPicPr>
            <a:picLocks noChangeAspect="1"/>
          </p:cNvPicPr>
          <p:nvPr/>
        </p:nvPicPr>
        <p:blipFill>
          <a:blip r:embed="rId28"/>
          <a:stretch>
            <a:fillRect/>
          </a:stretch>
        </p:blipFill>
        <p:spPr>
          <a:xfrm>
            <a:off x="3497533" y="5552039"/>
            <a:ext cx="1014463" cy="387602"/>
          </a:xfrm>
          <a:prstGeom prst="rect">
            <a:avLst/>
          </a:prstGeom>
        </p:spPr>
      </p:pic>
      <p:pic>
        <p:nvPicPr>
          <p:cNvPr id="30" name="Paveikslėlis 29">
            <a:extLst>
              <a:ext uri="{FF2B5EF4-FFF2-40B4-BE49-F238E27FC236}">
                <a16:creationId xmlns:a16="http://schemas.microsoft.com/office/drawing/2014/main" id="{AD8B32A9-A5A7-4F81-A13A-F202C9A556A9}"/>
              </a:ext>
            </a:extLst>
          </p:cNvPr>
          <p:cNvPicPr>
            <a:picLocks noChangeAspect="1"/>
          </p:cNvPicPr>
          <p:nvPr/>
        </p:nvPicPr>
        <p:blipFill>
          <a:blip r:embed="rId29"/>
          <a:stretch>
            <a:fillRect/>
          </a:stretch>
        </p:blipFill>
        <p:spPr>
          <a:xfrm>
            <a:off x="4458088" y="5545005"/>
            <a:ext cx="1477620" cy="408985"/>
          </a:xfrm>
          <a:prstGeom prst="rect">
            <a:avLst/>
          </a:prstGeom>
        </p:spPr>
      </p:pic>
      <p:pic>
        <p:nvPicPr>
          <p:cNvPr id="33" name="Paveikslėlis 32">
            <a:extLst>
              <a:ext uri="{FF2B5EF4-FFF2-40B4-BE49-F238E27FC236}">
                <a16:creationId xmlns:a16="http://schemas.microsoft.com/office/drawing/2014/main" id="{FE8DBDA2-1B76-40A8-919C-4BEF6EF30CF2}"/>
              </a:ext>
            </a:extLst>
          </p:cNvPr>
          <p:cNvPicPr>
            <a:picLocks noChangeAspect="1"/>
          </p:cNvPicPr>
          <p:nvPr/>
        </p:nvPicPr>
        <p:blipFill>
          <a:blip r:embed="rId30"/>
          <a:stretch>
            <a:fillRect/>
          </a:stretch>
        </p:blipFill>
        <p:spPr>
          <a:xfrm>
            <a:off x="6004955" y="5561276"/>
            <a:ext cx="997057" cy="368282"/>
          </a:xfrm>
          <a:prstGeom prst="rect">
            <a:avLst/>
          </a:prstGeom>
        </p:spPr>
      </p:pic>
      <p:pic>
        <p:nvPicPr>
          <p:cNvPr id="37" name="Paveikslėlis 36">
            <a:extLst>
              <a:ext uri="{FF2B5EF4-FFF2-40B4-BE49-F238E27FC236}">
                <a16:creationId xmlns:a16="http://schemas.microsoft.com/office/drawing/2014/main" id="{22390120-E242-48C7-AF9B-BB3D66F29F04}"/>
              </a:ext>
            </a:extLst>
          </p:cNvPr>
          <p:cNvPicPr>
            <a:picLocks noChangeAspect="1"/>
          </p:cNvPicPr>
          <p:nvPr/>
        </p:nvPicPr>
        <p:blipFill>
          <a:blip r:embed="rId31"/>
          <a:stretch>
            <a:fillRect/>
          </a:stretch>
        </p:blipFill>
        <p:spPr>
          <a:xfrm>
            <a:off x="7189530" y="5561276"/>
            <a:ext cx="1035981" cy="367751"/>
          </a:xfrm>
          <a:prstGeom prst="rect">
            <a:avLst/>
          </a:prstGeom>
        </p:spPr>
      </p:pic>
      <p:pic>
        <p:nvPicPr>
          <p:cNvPr id="39" name="Paveikslėlis 38">
            <a:extLst>
              <a:ext uri="{FF2B5EF4-FFF2-40B4-BE49-F238E27FC236}">
                <a16:creationId xmlns:a16="http://schemas.microsoft.com/office/drawing/2014/main" id="{DEBC8920-102F-4AB8-ABC7-6444D64D674F}"/>
              </a:ext>
            </a:extLst>
          </p:cNvPr>
          <p:cNvPicPr>
            <a:picLocks noChangeAspect="1"/>
          </p:cNvPicPr>
          <p:nvPr/>
        </p:nvPicPr>
        <p:blipFill>
          <a:blip r:embed="rId32"/>
          <a:stretch>
            <a:fillRect/>
          </a:stretch>
        </p:blipFill>
        <p:spPr>
          <a:xfrm>
            <a:off x="8408408" y="5564510"/>
            <a:ext cx="919111" cy="373104"/>
          </a:xfrm>
          <a:prstGeom prst="rect">
            <a:avLst/>
          </a:prstGeom>
        </p:spPr>
      </p:pic>
      <p:pic>
        <p:nvPicPr>
          <p:cNvPr id="40" name="Paveikslėlis 39">
            <a:extLst>
              <a:ext uri="{FF2B5EF4-FFF2-40B4-BE49-F238E27FC236}">
                <a16:creationId xmlns:a16="http://schemas.microsoft.com/office/drawing/2014/main" id="{AC60AB15-8712-4D9B-9638-0A8A4FBEA727}"/>
              </a:ext>
            </a:extLst>
          </p:cNvPr>
          <p:cNvPicPr>
            <a:picLocks noChangeAspect="1"/>
          </p:cNvPicPr>
          <p:nvPr/>
        </p:nvPicPr>
        <p:blipFill>
          <a:blip r:embed="rId33"/>
          <a:stretch>
            <a:fillRect/>
          </a:stretch>
        </p:blipFill>
        <p:spPr>
          <a:xfrm>
            <a:off x="9570489" y="5580507"/>
            <a:ext cx="1336091" cy="336098"/>
          </a:xfrm>
          <a:prstGeom prst="rect">
            <a:avLst/>
          </a:prstGeom>
        </p:spPr>
      </p:pic>
      <p:pic>
        <p:nvPicPr>
          <p:cNvPr id="43" name="Paveikslėlis 42">
            <a:extLst>
              <a:ext uri="{FF2B5EF4-FFF2-40B4-BE49-F238E27FC236}">
                <a16:creationId xmlns:a16="http://schemas.microsoft.com/office/drawing/2014/main" id="{54512076-1C80-4F5A-B01B-A842E9353019}"/>
              </a:ext>
            </a:extLst>
          </p:cNvPr>
          <p:cNvPicPr>
            <a:picLocks noChangeAspect="1"/>
          </p:cNvPicPr>
          <p:nvPr/>
        </p:nvPicPr>
        <p:blipFill>
          <a:blip r:embed="rId34"/>
          <a:stretch>
            <a:fillRect/>
          </a:stretch>
        </p:blipFill>
        <p:spPr>
          <a:xfrm>
            <a:off x="10715033" y="5587431"/>
            <a:ext cx="1479970" cy="321388"/>
          </a:xfrm>
          <a:prstGeom prst="rect">
            <a:avLst/>
          </a:prstGeom>
        </p:spPr>
      </p:pic>
      <p:sp>
        <p:nvSpPr>
          <p:cNvPr id="48" name="TextBox 47">
            <a:extLst>
              <a:ext uri="{FF2B5EF4-FFF2-40B4-BE49-F238E27FC236}">
                <a16:creationId xmlns:a16="http://schemas.microsoft.com/office/drawing/2014/main" id="{F60689B8-2C0F-4F97-A49B-A2AD1C4CFE18}"/>
              </a:ext>
            </a:extLst>
          </p:cNvPr>
          <p:cNvSpPr txBox="1"/>
          <p:nvPr/>
        </p:nvSpPr>
        <p:spPr>
          <a:xfrm>
            <a:off x="379412" y="2644170"/>
            <a:ext cx="11429999" cy="1569660"/>
          </a:xfrm>
          <a:prstGeom prst="rect">
            <a:avLst/>
          </a:prstGeom>
          <a:noFill/>
        </p:spPr>
        <p:txBody>
          <a:bodyPr wrap="square">
            <a:spAutoFit/>
          </a:bodyPr>
          <a:lstStyle/>
          <a:p>
            <a:pPr algn="ctr"/>
            <a:r>
              <a:rPr lang="lt-LT" sz="2400" b="1" dirty="0"/>
              <a:t>Visagino savivaldybės 2024 – 2026 m. strateginis veiklos planas</a:t>
            </a:r>
            <a:endParaRPr lang="en-US" sz="2400" b="1" dirty="0"/>
          </a:p>
          <a:p>
            <a:pPr algn="ctr"/>
            <a:endParaRPr lang="lt-LT" sz="2400" b="1" dirty="0"/>
          </a:p>
          <a:p>
            <a:pPr algn="ctr"/>
            <a:r>
              <a:rPr lang="lt-LT" sz="2400" dirty="0"/>
              <a:t>https://visaginas.lt/strateginis-planavimas/strateginiai-veiklos-planai/293</a:t>
            </a:r>
          </a:p>
          <a:p>
            <a:pPr algn="ctr"/>
            <a:endParaRPr lang="lt-LT" sz="2400" dirty="0"/>
          </a:p>
        </p:txBody>
      </p:sp>
    </p:spTree>
    <p:extLst>
      <p:ext uri="{BB962C8B-B14F-4D97-AF65-F5344CB8AC3E}">
        <p14:creationId xmlns:p14="http://schemas.microsoft.com/office/powerpoint/2010/main" val="907023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alis">
  <a:themeElements>
    <a:clrScheme name="Dalis">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Dalis">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alis">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ema">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ema">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7CB30B94-6D3B-4C91-947C-5EB8E8EFFE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3E1689-1E09-4ADC-A5E7-6718BF79A8A6}">
  <ds:schemaRefs>
    <ds:schemaRef ds:uri="http://schemas.microsoft.com/sharepoint/v3/contenttype/forms"/>
  </ds:schemaRefs>
</ds:datastoreItem>
</file>

<file path=customXml/itemProps3.xml><?xml version="1.0" encoding="utf-8"?>
<ds:datastoreItem xmlns:ds="http://schemas.openxmlformats.org/officeDocument/2006/customXml" ds:itemID="{3FFF1070-8794-47AC-90B7-1F2E078096FF}">
  <ds:schemaRefs>
    <ds:schemaRef ds:uri="http://schemas.microsoft.com/office/2006/metadata/properties"/>
    <ds:schemaRef ds:uri="http://schemas.microsoft.com/office/infopath/2007/PartnerControls"/>
    <ds:schemaRef ds:uri="http://purl.org/dc/elements/1.1/"/>
    <ds:schemaRef ds:uri="http://www.w3.org/XML/1998/namespace"/>
    <ds:schemaRef ds:uri="http://purl.org/dc/terms/"/>
    <ds:schemaRef ds:uri="http://purl.org/dc/dcmitype/"/>
    <ds:schemaRef ds:uri="a4f35948-e619-41b3-aa29-22878b09cfd2"/>
    <ds:schemaRef ds:uri="http://schemas.microsoft.com/office/2006/documentManagement/types"/>
    <ds:schemaRef ds:uri="http://schemas.openxmlformats.org/package/2006/metadata/core-properties"/>
    <ds:schemaRef ds:uri="40262f94-9f35-4ac3-9a90-690165a166b7"/>
  </ds:schemaRefs>
</ds:datastoreItem>
</file>

<file path=docProps/app.xml><?xml version="1.0" encoding="utf-8"?>
<Properties xmlns="http://schemas.openxmlformats.org/officeDocument/2006/extended-properties" xmlns:vt="http://schemas.openxmlformats.org/officeDocument/2006/docPropsVTypes">
  <Template/>
  <TotalTime>15985</TotalTime>
  <Words>3766</Words>
  <Application>Microsoft Office PowerPoint</Application>
  <PresentationFormat>Pasirinktinai</PresentationFormat>
  <Paragraphs>621</Paragraphs>
  <Slides>21</Slides>
  <Notes>20</Notes>
  <HiddenSlides>0</HiddenSlides>
  <MMClips>0</MMClips>
  <ScaleCrop>false</ScaleCrop>
  <HeadingPairs>
    <vt:vector size="8" baseType="variant">
      <vt:variant>
        <vt:lpstr>Naudojami šriftai</vt:lpstr>
      </vt:variant>
      <vt:variant>
        <vt:i4>7</vt:i4>
      </vt:variant>
      <vt:variant>
        <vt:lpstr>Tema</vt:lpstr>
      </vt:variant>
      <vt:variant>
        <vt:i4>1</vt:i4>
      </vt:variant>
      <vt:variant>
        <vt:lpstr>Įdėtosios OLE paslaugos</vt:lpstr>
      </vt:variant>
      <vt:variant>
        <vt:i4>1</vt:i4>
      </vt:variant>
      <vt:variant>
        <vt:lpstr>Skaidrių pavadinimai</vt:lpstr>
      </vt:variant>
      <vt:variant>
        <vt:i4>21</vt:i4>
      </vt:variant>
    </vt:vector>
  </HeadingPairs>
  <TitlesOfParts>
    <vt:vector size="30" baseType="lpstr">
      <vt:lpstr>Arial</vt:lpstr>
      <vt:lpstr>Calibri</vt:lpstr>
      <vt:lpstr>Century Gothic</vt:lpstr>
      <vt:lpstr>Palatino Linotype</vt:lpstr>
      <vt:lpstr>Roboto</vt:lpstr>
      <vt:lpstr>Wingdings</vt:lpstr>
      <vt:lpstr>Wingdings 3</vt:lpstr>
      <vt:lpstr>Dalis</vt:lpstr>
      <vt:lpstr>Bitmap Image</vt:lpstr>
      <vt:lpstr>Visagino savivaldybės  2024-2026 m. strateginio veiklos plano projekto pristatymas  2024-01-18  </vt:lpstr>
      <vt:lpstr>MISIJA.VIZIJA. Prioritetai.</vt:lpstr>
      <vt:lpstr>Utenos regiono plėtros planas  Visagino savivaldybės 2023-2030 m. strateginis plėtros planas  2021-2027 m. ES paramos investicijų programa Lietuvai</vt:lpstr>
      <vt:lpstr>„PowerPoint“ pateiktis</vt:lpstr>
      <vt:lpstr>I prioritetas. KONKURENCINGO VERSLO SKATINIMAS IR VIETINĖS EKONOMIKOS TVARI PLĖTRA</vt:lpstr>
      <vt:lpstr>II. Prioritetas. SOCIALINĖS GEROVĖS KŪRIMAS, SUMANIAI, PAŽANGIAI, BESIMOKANČIAI, MODERNIAI IR LAIMINGAI  BENDRUOMENEI</vt:lpstr>
      <vt:lpstr>II. Prioritetas. SOCIALINĖS GEROVĖS KŪRIMAS, SUMANIAI, PAŽANGIAI, BESIMOKANČIAI, MODERNIAI IR LAIMINGAI  BENDRUOMENEI</vt:lpstr>
      <vt:lpstr>„PowerPoint“ pateiktis</vt:lpstr>
      <vt:lpstr>II. Prioritetas. SOCIALINĖS GEROVĖS KŪRIMAS, SUMANIAI, PAŽANGIAI, BESIMOKANČIAI, MODERNIAI IR LAIMINGAI  BENDRUOMENEI </vt:lpstr>
      <vt:lpstr>II. Prioritetas. SOCIALINĖS GEROVĖS KŪRIMAS, SUMANIAI, PAŽANGIAI, BESIMOKANČIAI, MODERNIAI IR LAIMINGAI  BENDRUOMENEI </vt:lpstr>
      <vt:lpstr>II. Prioritetas. SOCIALINĖS GEROVĖS KŪRIMAS, SUMANIAI, PAŽANGIAI, BESIMOKANČIAI, MODERNIAI IR LAIMINGAI  BENDRUOMENEI </vt:lpstr>
      <vt:lpstr>II. Prioritetas. SOCIALINĖS GEROVĖS KŪRIMAS, SUMANIAI, PAŽANGIAI, BESIMOKANČIAI, MODERNIAI IR LAIMINGAI  BENDRUOMENEI  </vt:lpstr>
      <vt:lpstr>II. Prioritetas. SOCIALINĖS GEROVĖS KŪRIMAS, SUMANIAI, PAŽANGIAI, BESIMOKANČIAI, MODERNIAI IR LAIMINGAI  BENDRUOMENEI</vt:lpstr>
      <vt:lpstr> III PRIORITETINIS TIKSLAS. TVARUS, SUBALANSUOTAS SAVIVALDYBĖS APLINKOS VYSTYMAS IR PLĖTRA</vt:lpstr>
      <vt:lpstr> III PRIORITETINIS TIKSLAS. TVARUS, SUBALANSUOTAS SAVIVALDYBĖS APLINKOS VYSTYMAS IR PLĖTRA</vt:lpstr>
      <vt:lpstr>III PRIORITETINIS TIKSLAS. TVARUS, SUBALANSUOTAS SAVIVALDYBĖS APLINKOS VYSTYMAS IR PLĖTRA</vt:lpstr>
      <vt:lpstr>Programų finansavimas</vt:lpstr>
      <vt:lpstr>Asignavimų pasiskirstymas pagal programas 2024-2026 m.</vt:lpstr>
      <vt:lpstr>„PowerPoint“ pateiktis</vt:lpstr>
      <vt:lpstr>Programų vykdytojai</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Rekomenduojama strategija</dc:title>
  <dc:creator>Viktorija</dc:creator>
  <cp:lastModifiedBy>bendras9</cp:lastModifiedBy>
  <cp:revision>240</cp:revision>
  <cp:lastPrinted>2023-01-11T10:55:41Z</cp:lastPrinted>
  <dcterms:created xsi:type="dcterms:W3CDTF">2012-05-29T23:29:28Z</dcterms:created>
  <dcterms:modified xsi:type="dcterms:W3CDTF">2024-01-19T13:23:15Z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74069400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