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9" r:id="rId2"/>
    <p:sldId id="258" r:id="rId3"/>
    <p:sldId id="260" r:id="rId4"/>
    <p:sldId id="261" r:id="rId5"/>
    <p:sldId id="262" r:id="rId6"/>
    <p:sldId id="263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5ECDE9"/>
    <a:srgbClr val="62D1ED"/>
    <a:srgbClr val="62D2ED"/>
    <a:srgbClr val="5FCDEA"/>
    <a:srgbClr val="61CFEB"/>
    <a:srgbClr val="0A5D92"/>
    <a:srgbClr val="136A9C"/>
    <a:srgbClr val="11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32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2573898209883604"/>
          <c:y val="0"/>
          <c:w val="0.53114788656701928"/>
          <c:h val="0.84237678623505396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tx2">
                <a:lumMod val="50000"/>
              </a:schemeClr>
            </a:solidFill>
            <a:ln>
              <a:solidFill>
                <a:schemeClr val="tx1"/>
              </a:solidFill>
            </a:ln>
            <a:effectLst>
              <a:outerShdw blurRad="57150" dist="19050" dir="5400000" algn="ctr" rotWithShape="0">
                <a:schemeClr val="tx1">
                  <a:alpha val="63000"/>
                </a:schemeClr>
              </a:outerShdw>
            </a:effectLst>
            <a:scene3d>
              <a:camera prst="orthographicFront">
                <a:rot lat="0" lon="0" rev="0"/>
              </a:camera>
              <a:lightRig rig="threePt" dir="t"/>
            </a:scene3d>
            <a:sp3d prstMaterial="plastic">
              <a:bevelT w="25400" h="25400"/>
            </a:sp3d>
          </c:spPr>
          <c:invertIfNegative val="0"/>
          <c:dPt>
            <c:idx val="2"/>
            <c:invertIfNegative val="0"/>
            <c:bubble3D val="0"/>
            <c:spPr>
              <a:solidFill>
                <a:schemeClr val="tx2">
                  <a:lumMod val="50000"/>
                </a:schemeClr>
              </a:soli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chemeClr val="tx1">
                    <a:lumMod val="95000"/>
                    <a:alpha val="63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plastic">
                <a:bevelT w="25400" h="25400"/>
              </a:sp3d>
            </c:spPr>
            <c:extLst>
              <c:ext xmlns:c16="http://schemas.microsoft.com/office/drawing/2014/chart" uri="{C3380CC4-5D6E-409C-BE32-E72D297353CC}">
                <c16:uniqueId val="{00000001-FFFE-4ACC-86C9-5746C7CE011E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Lapas1!$A$2:$A$7</c:f>
              <c:strCache>
                <c:ptCount val="6"/>
                <c:pt idx="0">
                  <c:v>Per portalą Tvarkau Visaginą (Через портал „Tvarkau Visaginą“)</c:v>
                </c:pt>
                <c:pt idx="1">
                  <c:v>Per elektroninių paslaugų portalą (Через портал электронных услуг)</c:v>
                </c:pt>
                <c:pt idx="2">
                  <c:v>Elektroniniu paštu (По электронной почте)</c:v>
                </c:pt>
                <c:pt idx="3">
                  <c:v>Paštu (Выслали прошение по почте)</c:v>
                </c:pt>
                <c:pt idx="4">
                  <c:v>Telefonu (по телефону)</c:v>
                </c:pt>
                <c:pt idx="5">
                  <c:v>Buvote atvykęs (лично обращались)</c:v>
                </c:pt>
              </c:strCache>
            </c:strRef>
          </c:cat>
          <c:val>
            <c:numRef>
              <c:f>Lapas1!$B$2:$B$7</c:f>
              <c:numCache>
                <c:formatCode>0%</c:formatCode>
                <c:ptCount val="6"/>
                <c:pt idx="0">
                  <c:v>0.15</c:v>
                </c:pt>
                <c:pt idx="1">
                  <c:v>0.2</c:v>
                </c:pt>
                <c:pt idx="2">
                  <c:v>0.35</c:v>
                </c:pt>
                <c:pt idx="3">
                  <c:v>0.05</c:v>
                </c:pt>
                <c:pt idx="4">
                  <c:v>0.55000000000000004</c:v>
                </c:pt>
                <c:pt idx="5">
                  <c:v>0.75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FFE-4ACC-86C9-5746C7CE011E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15"/>
        <c:overlap val="-20"/>
        <c:axId val="48852976"/>
        <c:axId val="1983057792"/>
      </c:barChart>
      <c:catAx>
        <c:axId val="488529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1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983057792"/>
        <c:crosses val="autoZero"/>
        <c:auto val="0"/>
        <c:lblAlgn val="ctr"/>
        <c:lblOffset val="100"/>
        <c:noMultiLvlLbl val="0"/>
      </c:catAx>
      <c:valAx>
        <c:axId val="198305779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488529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b="1">
          <a:solidFill>
            <a:schemeClr val="tx1"/>
          </a:solidFill>
        </a:defRPr>
      </a:pPr>
      <a:endParaRPr lang="lt-LT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1683942582521368E-2"/>
          <c:y val="8.6778166506104967E-2"/>
          <c:w val="0.94831605836529098"/>
          <c:h val="0.5611629153199936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Lapas1!$A$2</c:f>
              <c:strCache>
                <c:ptCount val="1"/>
                <c:pt idx="0">
                  <c:v>Telefono ryšys (Телефонная связь)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>
              <a:outerShdw blurRad="50800" dist="38100" dir="5400000" rotWithShape="0">
                <a:srgbClr val="000000">
                  <a:alpha val="46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/>
            </a:scene3d>
            <a:sp3d prstMaterial="plastic">
              <a:bevelT w="25400" h="25400"/>
            </a:sp3d>
          </c:spPr>
          <c:invertIfNegative val="0"/>
          <c:cat>
            <c:strRef>
              <c:f>Lapas1!$B$1:$F$1</c:f>
              <c:strCache>
                <c:ptCount val="5"/>
                <c:pt idx="0">
                  <c:v>Labai patekintas (Очень доволен)</c:v>
                </c:pt>
                <c:pt idx="1">
                  <c:v>Patenkintas (Доволен)</c:v>
                </c:pt>
                <c:pt idx="2">
                  <c:v>Nesinaudoju paslauga (Не пользуюсь)</c:v>
                </c:pt>
                <c:pt idx="3">
                  <c:v>Nepatenkintas (Недоволен)</c:v>
                </c:pt>
                <c:pt idx="4">
                  <c:v>Labai nepatenkintas (Очень недоволен)</c:v>
                </c:pt>
              </c:strCache>
            </c:strRef>
          </c:cat>
          <c:val>
            <c:numRef>
              <c:f>Lapas1!$B$2:$F$2</c:f>
              <c:numCache>
                <c:formatCode>General</c:formatCode>
                <c:ptCount val="5"/>
                <c:pt idx="0">
                  <c:v>5</c:v>
                </c:pt>
                <c:pt idx="1">
                  <c:v>8</c:v>
                </c:pt>
                <c:pt idx="2">
                  <c:v>2</c:v>
                </c:pt>
                <c:pt idx="3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05C-4D6B-B3E1-5D3737279881}"/>
            </c:ext>
          </c:extLst>
        </c:ser>
        <c:ser>
          <c:idx val="1"/>
          <c:order val="1"/>
          <c:tx>
            <c:strRef>
              <c:f>Lapas1!$A$3</c:f>
              <c:strCache>
                <c:ptCount val="1"/>
                <c:pt idx="0">
                  <c:v>Elektroninis paštas (Электронная почта)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>
              <a:outerShdw blurRad="50800" dist="38100" dir="5400000" rotWithShape="0">
                <a:srgbClr val="000000">
                  <a:alpha val="46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/>
            </a:scene3d>
            <a:sp3d prstMaterial="plastic">
              <a:bevelT w="25400" h="25400"/>
            </a:sp3d>
          </c:spPr>
          <c:invertIfNegative val="0"/>
          <c:cat>
            <c:strRef>
              <c:f>Lapas1!$B$1:$F$1</c:f>
              <c:strCache>
                <c:ptCount val="5"/>
                <c:pt idx="0">
                  <c:v>Labai patekintas (Очень доволен)</c:v>
                </c:pt>
                <c:pt idx="1">
                  <c:v>Patenkintas (Доволен)</c:v>
                </c:pt>
                <c:pt idx="2">
                  <c:v>Nesinaudoju paslauga (Не пользуюсь)</c:v>
                </c:pt>
                <c:pt idx="3">
                  <c:v>Nepatenkintas (Недоволен)</c:v>
                </c:pt>
                <c:pt idx="4">
                  <c:v>Labai nepatenkintas (Очень недоволен)</c:v>
                </c:pt>
              </c:strCache>
            </c:strRef>
          </c:cat>
          <c:val>
            <c:numRef>
              <c:f>Lapas1!$B$3:$F$3</c:f>
              <c:numCache>
                <c:formatCode>General</c:formatCode>
                <c:ptCount val="5"/>
                <c:pt idx="0">
                  <c:v>6</c:v>
                </c:pt>
                <c:pt idx="1">
                  <c:v>5</c:v>
                </c:pt>
                <c:pt idx="2">
                  <c:v>6</c:v>
                </c:pt>
                <c:pt idx="3">
                  <c:v>2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05C-4D6B-B3E1-5D3737279881}"/>
            </c:ext>
          </c:extLst>
        </c:ser>
        <c:ser>
          <c:idx val="2"/>
          <c:order val="2"/>
          <c:tx>
            <c:strRef>
              <c:f>Lapas1!$A$4</c:f>
              <c:strCache>
                <c:ptCount val="1"/>
                <c:pt idx="0">
                  <c:v>Prašymai teikiami raštu (Письменное заявление)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>
              <a:outerShdw blurRad="50800" dist="38100" dir="5400000" rotWithShape="0">
                <a:srgbClr val="000000">
                  <a:alpha val="46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/>
            </a:scene3d>
            <a:sp3d prstMaterial="plastic">
              <a:bevelT w="25400" h="25400"/>
            </a:sp3d>
          </c:spPr>
          <c:invertIfNegative val="0"/>
          <c:cat>
            <c:strRef>
              <c:f>Lapas1!$B$1:$F$1</c:f>
              <c:strCache>
                <c:ptCount val="5"/>
                <c:pt idx="0">
                  <c:v>Labai patekintas (Очень доволен)</c:v>
                </c:pt>
                <c:pt idx="1">
                  <c:v>Patenkintas (Доволен)</c:v>
                </c:pt>
                <c:pt idx="2">
                  <c:v>Nesinaudoju paslauga (Не пользуюсь)</c:v>
                </c:pt>
                <c:pt idx="3">
                  <c:v>Nepatenkintas (Недоволен)</c:v>
                </c:pt>
                <c:pt idx="4">
                  <c:v>Labai nepatenkintas (Очень недоволен)</c:v>
                </c:pt>
              </c:strCache>
            </c:strRef>
          </c:cat>
          <c:val>
            <c:numRef>
              <c:f>Lapas1!$B$4:$F$4</c:f>
              <c:numCache>
                <c:formatCode>General</c:formatCode>
                <c:ptCount val="5"/>
                <c:pt idx="0">
                  <c:v>4</c:v>
                </c:pt>
                <c:pt idx="1">
                  <c:v>5</c:v>
                </c:pt>
                <c:pt idx="2">
                  <c:v>8</c:v>
                </c:pt>
                <c:pt idx="3">
                  <c:v>2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05C-4D6B-B3E1-5D3737279881}"/>
            </c:ext>
          </c:extLst>
        </c:ser>
        <c:ser>
          <c:idx val="3"/>
          <c:order val="3"/>
          <c:tx>
            <c:strRef>
              <c:f>Lapas1!$A$5</c:f>
              <c:strCache>
                <c:ptCount val="1"/>
                <c:pt idx="0">
                  <c:v>Elektroninių paslaugų portalas (pažymų užsakymas, prašymų pildymas ir kt.) (Портал электронных услуг)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50800" dist="38100" dir="5400000" rotWithShape="0">
                <a:srgbClr val="000000">
                  <a:alpha val="46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/>
            </a:scene3d>
            <a:sp3d prstMaterial="plastic">
              <a:bevelT w="25400" h="25400"/>
            </a:sp3d>
          </c:spPr>
          <c:invertIfNegative val="0"/>
          <c:cat>
            <c:strRef>
              <c:f>Lapas1!$B$1:$F$1</c:f>
              <c:strCache>
                <c:ptCount val="5"/>
                <c:pt idx="0">
                  <c:v>Labai patekintas (Очень доволен)</c:v>
                </c:pt>
                <c:pt idx="1">
                  <c:v>Patenkintas (Доволен)</c:v>
                </c:pt>
                <c:pt idx="2">
                  <c:v>Nesinaudoju paslauga (Не пользуюсь)</c:v>
                </c:pt>
                <c:pt idx="3">
                  <c:v>Nepatenkintas (Недоволен)</c:v>
                </c:pt>
                <c:pt idx="4">
                  <c:v>Labai nepatenkintas (Очень недоволен)</c:v>
                </c:pt>
              </c:strCache>
            </c:strRef>
          </c:cat>
          <c:val>
            <c:numRef>
              <c:f>Lapas1!$B$5:$F$5</c:f>
              <c:numCache>
                <c:formatCode>General</c:formatCode>
                <c:ptCount val="5"/>
                <c:pt idx="0">
                  <c:v>4</c:v>
                </c:pt>
                <c:pt idx="1">
                  <c:v>6</c:v>
                </c:pt>
                <c:pt idx="2">
                  <c:v>8</c:v>
                </c:pt>
                <c:pt idx="3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05C-4D6B-B3E1-5D3737279881}"/>
            </c:ext>
          </c:extLst>
        </c:ser>
        <c:ser>
          <c:idx val="4"/>
          <c:order val="4"/>
          <c:tx>
            <c:strRef>
              <c:f>Lapas1!$A$6</c:f>
              <c:strCache>
                <c:ptCount val="1"/>
                <c:pt idx="0">
                  <c:v>Portalas Tvarkau Visaginą (Портал „Tvarkau Visaginą“)</c:v>
                </c:pt>
              </c:strCache>
            </c:strRef>
          </c:tx>
          <c:spPr>
            <a:solidFill>
              <a:schemeClr val="bg2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5400000" rotWithShape="0">
                <a:srgbClr val="000000">
                  <a:alpha val="46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/>
            </a:scene3d>
            <a:sp3d prstMaterial="plastic">
              <a:bevelT w="25400" h="25400"/>
            </a:sp3d>
          </c:spPr>
          <c:invertIfNegative val="0"/>
          <c:cat>
            <c:strRef>
              <c:f>Lapas1!$B$1:$F$1</c:f>
              <c:strCache>
                <c:ptCount val="5"/>
                <c:pt idx="0">
                  <c:v>Labai patekintas (Очень доволен)</c:v>
                </c:pt>
                <c:pt idx="1">
                  <c:v>Patenkintas (Доволен)</c:v>
                </c:pt>
                <c:pt idx="2">
                  <c:v>Nesinaudoju paslauga (Не пользуюсь)</c:v>
                </c:pt>
                <c:pt idx="3">
                  <c:v>Nepatenkintas (Недоволен)</c:v>
                </c:pt>
                <c:pt idx="4">
                  <c:v>Labai nepatenkintas (Очень недоволен)</c:v>
                </c:pt>
              </c:strCache>
            </c:strRef>
          </c:cat>
          <c:val>
            <c:numRef>
              <c:f>Lapas1!$B$6:$F$6</c:f>
              <c:numCache>
                <c:formatCode>General</c:formatCode>
                <c:ptCount val="5"/>
                <c:pt idx="0">
                  <c:v>3</c:v>
                </c:pt>
                <c:pt idx="1">
                  <c:v>4</c:v>
                </c:pt>
                <c:pt idx="2">
                  <c:v>11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05C-4D6B-B3E1-5D373727988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448893296"/>
        <c:axId val="788508752"/>
      </c:barChart>
      <c:catAx>
        <c:axId val="14488932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788508752"/>
        <c:crosses val="autoZero"/>
        <c:auto val="1"/>
        <c:lblAlgn val="ctr"/>
        <c:lblOffset val="100"/>
        <c:noMultiLvlLbl val="0"/>
      </c:catAx>
      <c:valAx>
        <c:axId val="7885087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448893296"/>
        <c:crosses val="autoZero"/>
        <c:crossBetween val="between"/>
      </c:valAx>
      <c:spPr>
        <a:noFill/>
        <a:ln>
          <a:solidFill>
            <a:srgbClr val="61CFEB"/>
          </a:solidFill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showDLblsOverMax val="0"/>
  </c:chart>
  <c:spPr>
    <a:noFill/>
    <a:ln>
      <a:solidFill>
        <a:srgbClr val="62D2ED"/>
      </a:solidFill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5621204339086471E-2"/>
          <c:y val="6.0794466615591194E-2"/>
          <c:w val="0.5456552564922148"/>
          <c:h val="0.93920553338440882"/>
        </c:manualLayout>
      </c:layout>
      <c:pieChart>
        <c:varyColors val="1"/>
        <c:ser>
          <c:idx val="0"/>
          <c:order val="0"/>
          <c:spPr>
            <a:solidFill>
              <a:srgbClr val="00B050"/>
            </a:solidFill>
          </c:spPr>
          <c:dPt>
            <c:idx val="0"/>
            <c:bubble3D val="0"/>
            <c:spPr>
              <a:solidFill>
                <a:srgbClr val="00B05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E881-4924-B67D-9F0831D3A08A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E881-4924-B67D-9F0831D3A08A}"/>
              </c:ext>
            </c:extLst>
          </c:dPt>
          <c:dPt>
            <c:idx val="2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E881-4924-B67D-9F0831D3A08A}"/>
              </c:ext>
            </c:extLst>
          </c:dPt>
          <c:dPt>
            <c:idx val="3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E881-4924-B67D-9F0831D3A08A}"/>
              </c:ext>
            </c:extLst>
          </c:dPt>
          <c:dPt>
            <c:idx val="4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E881-4924-B67D-9F0831D3A08A}"/>
              </c:ext>
            </c:extLst>
          </c:dPt>
          <c:dPt>
            <c:idx val="5"/>
            <c:bubble3D val="0"/>
            <c:spPr>
              <a:solidFill>
                <a:srgbClr val="00B05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E881-4924-B67D-9F0831D3A08A}"/>
              </c:ext>
            </c:extLst>
          </c:dPt>
          <c:dPt>
            <c:idx val="6"/>
            <c:bubble3D val="0"/>
            <c:spPr>
              <a:solidFill>
                <a:srgbClr val="00B0F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E881-4924-B67D-9F0831D3A08A}"/>
              </c:ext>
            </c:extLst>
          </c:dPt>
          <c:dLbls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E881-4924-B67D-9F0831D3A08A}"/>
                </c:ext>
              </c:extLst>
            </c:dLbl>
            <c:spPr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Lapas1!$A$2:$A$8</c:f>
              <c:strCache>
                <c:ptCount val="7"/>
                <c:pt idx="0">
                  <c:v>Paslaugą gavau, su sunkumais nebuvau susidūręs (услугу получил (-а) </c:v>
                </c:pt>
                <c:pt idx="1">
                  <c:v>Negalėjau prisiskambinti nurodytais telefonų numeriais informacijai gauti (не смог дозвониться по указанным телефонным номерам для получения информации)</c:v>
                </c:pt>
                <c:pt idx="2">
                  <c:v>Į mano užklausimą el. paštu nebuvo atsakyta (не ответили на мой запрос по эл. почте)</c:v>
                </c:pt>
                <c:pt idx="3">
                  <c:v>Neturiu galimybės užsakyti paslaugą elektroniniu būdu (не имею возможности заказать услугу в электронном виде)</c:v>
                </c:pt>
                <c:pt idx="4">
                  <c:v>Nežinojau kaip užsisakyti paslaugą elektroniniu būdu (не знал (-а) как заказать услугу электронным способом)</c:v>
                </c:pt>
                <c:pt idx="5">
                  <c:v>Nežinojau, kad paslaugas galima užsakyti elektroniniu būdu (не знал, что услугу можно заказать электронным способом)</c:v>
                </c:pt>
                <c:pt idx="6">
                  <c:v>Visiškai negavau paslaugos (не получил (-а) услугу)</c:v>
                </c:pt>
              </c:strCache>
            </c:strRef>
          </c:cat>
          <c:val>
            <c:numRef>
              <c:f>Lapas1!$B$2:$B$8</c:f>
              <c:numCache>
                <c:formatCode>0%</c:formatCode>
                <c:ptCount val="7"/>
                <c:pt idx="0">
                  <c:v>0.6</c:v>
                </c:pt>
                <c:pt idx="1">
                  <c:v>0.1</c:v>
                </c:pt>
                <c:pt idx="2">
                  <c:v>0.05</c:v>
                </c:pt>
                <c:pt idx="3">
                  <c:v>0.05</c:v>
                </c:pt>
                <c:pt idx="4">
                  <c:v>0.05</c:v>
                </c:pt>
                <c:pt idx="5">
                  <c:v>0</c:v>
                </c:pt>
                <c:pt idx="6">
                  <c:v>0.15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E881-4924-B67D-9F0831D3A08A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</c:legendEntry>
      <c:legendEntry>
        <c:idx val="4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</c:legendEntry>
      <c:legendEntry>
        <c:idx val="5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</c:legendEntry>
      <c:layout>
        <c:manualLayout>
          <c:xMode val="edge"/>
          <c:yMode val="edge"/>
          <c:x val="0.52336943922618806"/>
          <c:y val="4.0081265273412998E-2"/>
          <c:w val="0.46986237126450564"/>
          <c:h val="0.89496700583770483"/>
        </c:manualLayout>
      </c:layout>
      <c:overlay val="0"/>
      <c:spPr>
        <a:noFill/>
        <a:ln>
          <a:solidFill>
            <a:schemeClr val="tx1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7919-4FAF-9E0D-003FBC99326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7919-4FAF-9E0D-003FBC99326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7919-4FAF-9E0D-003FBC99326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7919-4FAF-9E0D-003FBC99326E}"/>
              </c:ext>
            </c:extLst>
          </c:dPt>
          <c:dLbls>
            <c:spPr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Lapas1!$A$2:$A$5</c:f>
              <c:strCache>
                <c:ptCount val="4"/>
                <c:pt idx="0">
                  <c:v>Paslauga buvo suteikta kokybiškai, profesionaliai ir greitai, specialistas bendravo mandagiai (услугу предоставили качественно, профессионально и быстро, специалист разговаривал вежливо)</c:v>
                </c:pt>
                <c:pt idx="1">
                  <c:v>Paslauga suteikta kokybiškai, tačiau teko kreiptis papildomai, dėl informacijos (услугу предоставили качественно, но пришлось дополнительно обращаться за информацией)</c:v>
                </c:pt>
                <c:pt idx="2">
                  <c:v>Paslauga suteikta nekokybiškai dėl darbuotojo neapdairumo (услуга предоставлена некачественно из-за неосмотрительности работника)</c:v>
                </c:pt>
                <c:pt idx="3">
                  <c:v>Paslauga suteikta nekokybiškai dėl specialisto nemandagumo (услуга предоставлена некачественно из-за невежливости работника)</c:v>
                </c:pt>
              </c:strCache>
            </c:strRef>
          </c:cat>
          <c:val>
            <c:numRef>
              <c:f>Lapas1!$B$2:$B$5</c:f>
              <c:numCache>
                <c:formatCode>0%</c:formatCode>
                <c:ptCount val="4"/>
                <c:pt idx="0">
                  <c:v>0.55000000000000004</c:v>
                </c:pt>
                <c:pt idx="1">
                  <c:v>0.25</c:v>
                </c:pt>
                <c:pt idx="2">
                  <c:v>0.05</c:v>
                </c:pt>
                <c:pt idx="3">
                  <c:v>0.15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7919-4FAF-9E0D-003FBC99326E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4025181993080107"/>
          <c:y val="3.0274915690258124E-2"/>
          <c:w val="0.45865123784315937"/>
          <c:h val="0.5660845458328365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564-45CB-AAC8-D13A49021A6B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564-45CB-AAC8-D13A49021A6B}"/>
              </c:ext>
            </c:extLst>
          </c:dPt>
          <c:dPt>
            <c:idx val="2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564-45CB-AAC8-D13A49021A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564-45CB-AAC8-D13A49021A6B}"/>
              </c:ext>
            </c:extLst>
          </c:dPt>
          <c:dLbls>
            <c:spPr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Lapas1!$A$1:$A$4</c:f>
              <c:strCache>
                <c:ptCount val="4"/>
                <c:pt idx="0">
                  <c:v>Atsakymas gautas iškarto (ответ получен сразу)</c:v>
                </c:pt>
                <c:pt idx="1">
                  <c:v>Pakankamai greitai (достаточно быстро)</c:v>
                </c:pt>
                <c:pt idx="2">
                  <c:v>Gavau atsakymą, tačiau užtruko nemažai laiko (ответ/услуга получена, но заняло много времени)</c:v>
                </c:pt>
                <c:pt idx="3">
                  <c:v>Visiškai negavau (совсем не получил)</c:v>
                </c:pt>
              </c:strCache>
            </c:strRef>
          </c:cat>
          <c:val>
            <c:numRef>
              <c:f>Lapas1!$B$1:$B$4</c:f>
              <c:numCache>
                <c:formatCode>0%</c:formatCode>
                <c:ptCount val="4"/>
                <c:pt idx="0">
                  <c:v>0.35</c:v>
                </c:pt>
                <c:pt idx="1">
                  <c:v>0.25</c:v>
                </c:pt>
                <c:pt idx="2">
                  <c:v>0.25</c:v>
                </c:pt>
                <c:pt idx="3">
                  <c:v>0.15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1564-45CB-AAC8-D13A49021A6B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8820184372627726"/>
          <c:y val="4.0547368245651166E-2"/>
          <c:w val="0.41179815627372279"/>
          <c:h val="0.6011449560182398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1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spPr>
            <a:solidFill>
              <a:srgbClr val="002060"/>
            </a:solidFill>
          </c:spPr>
          <c:dPt>
            <c:idx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DE26-4A03-902E-1D0E5FF38235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DE26-4A03-902E-1D0E5FF38235}"/>
              </c:ext>
            </c:extLst>
          </c:dPt>
          <c:dPt>
            <c:idx val="2"/>
            <c:bubble3D val="0"/>
            <c:spPr>
              <a:solidFill>
                <a:srgbClr val="92D05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DE26-4A03-902E-1D0E5FF38235}"/>
              </c:ext>
            </c:extLst>
          </c:dPt>
          <c:dLbls>
            <c:spPr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Lapas1!$A$2:$A$4</c:f>
              <c:strCache>
                <c:ptCount val="3"/>
                <c:pt idx="0">
                  <c:v>Pakankamai (достаточно)</c:v>
                </c:pt>
                <c:pt idx="1">
                  <c:v>Iš dalies pakankamai (частично)</c:v>
                </c:pt>
                <c:pt idx="2">
                  <c:v>Nepakankamai (недостаточно)</c:v>
                </c:pt>
              </c:strCache>
            </c:strRef>
          </c:cat>
          <c:val>
            <c:numRef>
              <c:f>Lapas1!$B$2:$B$4</c:f>
              <c:numCache>
                <c:formatCode>0%</c:formatCode>
                <c:ptCount val="3"/>
                <c:pt idx="0">
                  <c:v>0.5</c:v>
                </c:pt>
                <c:pt idx="1">
                  <c:v>0.25</c:v>
                </c:pt>
                <c:pt idx="2">
                  <c:v>0.25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DE26-4A03-902E-1D0E5FF38235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</c:legendEntry>
      <c:layout>
        <c:manualLayout>
          <c:xMode val="edge"/>
          <c:yMode val="edge"/>
          <c:x val="0.640055607465986"/>
          <c:y val="0.14688904536374101"/>
          <c:w val="0.30683985703768368"/>
          <c:h val="0.4613482572918433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ize="5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lt-LT"/>
              <a:t>Spustelėkite norėdami redaguoti šablono paantraštės stilių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12/14/2023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lt-LT"/>
              <a:t>Spustelėkite piktogramą norėdami įtraukti paveikslėlį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nė nuotrauka su antraš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lt-LT"/>
              <a:t>Spustelėkite piktogramą norėdami įtraukti paveikslėlį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vadinima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siūlymas su antraš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ortelės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siūlymo pavadinimas kortelė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lt-LT"/>
              <a:t>Spustelėkite, kad galėtumėte redaguoti šablono teksto stilius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arba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lt-LT"/>
              <a:t>Spustelėkite, kad galėtumėte redaguoti šablono teksto stilius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12/14/2023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197B0A0B-371C-B5EE-4F40-8F978AE6BFE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2171026"/>
              </p:ext>
            </p:extLst>
          </p:nvPr>
        </p:nvGraphicFramePr>
        <p:xfrm>
          <a:off x="328246" y="1633537"/>
          <a:ext cx="11488616" cy="43804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8F839730-5D63-28F0-E807-051B6F055453}"/>
              </a:ext>
            </a:extLst>
          </p:cNvPr>
          <p:cNvSpPr txBox="1"/>
          <p:nvPr/>
        </p:nvSpPr>
        <p:spPr>
          <a:xfrm>
            <a:off x="962025" y="495300"/>
            <a:ext cx="1069657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2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KOKIU BŪDU KREIPĖTĖS Į VISAGINO SAVIVALDYBĖS ADMINISTRACIJĄ?</a:t>
            </a:r>
            <a:br>
              <a:rPr lang="lt-LT" sz="24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16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Каким способом обращались в администрацию </a:t>
            </a:r>
            <a:r>
              <a:rPr lang="ru-RU" sz="16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Висагинского</a:t>
            </a:r>
            <a:r>
              <a:rPr lang="ru-RU" sz="16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самоуправления?</a:t>
            </a:r>
            <a:endParaRPr lang="lt-LT" sz="16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2936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AA6753A-C29A-CAAE-3592-B8290DD24799}"/>
              </a:ext>
            </a:extLst>
          </p:cNvPr>
          <p:cNvSpPr txBox="1"/>
          <p:nvPr/>
        </p:nvSpPr>
        <p:spPr>
          <a:xfrm>
            <a:off x="1066800" y="595610"/>
            <a:ext cx="860583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TEIKIAMŲ PASLAUGŲ PRIEMONIŲ KOKYBĖS VERTINIMAS</a:t>
            </a:r>
            <a:br>
              <a:rPr lang="lt-LT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16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Оценка качества средств предоставляемых услуг самоуправления</a:t>
            </a:r>
            <a:endParaRPr lang="lt-LT" sz="1600" i="1" dirty="0"/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00553D53-3F01-3059-8374-D575B034E88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19253535"/>
              </p:ext>
            </p:extLst>
          </p:nvPr>
        </p:nvGraphicFramePr>
        <p:xfrm>
          <a:off x="726831" y="914401"/>
          <a:ext cx="10712694" cy="55721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655842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249107B-C1C3-B06E-819E-E89E97BF3D68}"/>
              </a:ext>
            </a:extLst>
          </p:cNvPr>
          <p:cNvSpPr txBox="1"/>
          <p:nvPr/>
        </p:nvSpPr>
        <p:spPr>
          <a:xfrm>
            <a:off x="533400" y="498221"/>
            <a:ext cx="11449049" cy="728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SU </a:t>
            </a:r>
            <a:r>
              <a:rPr lang="lt-LT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KOKIAIS DIDŽIAUSIAIS SUNKUMAIS TEKO SUSIDURTI NAUDOJANTIS SAVIVALDYBĖS PASLAUGOMIS? </a:t>
            </a:r>
            <a:r>
              <a:rPr lang="ru-RU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Укажите пожалуйста с какими трудностями вы столкнулись, пользуясь услугами самоуправления.</a:t>
            </a:r>
            <a:endParaRPr lang="lt-LT" sz="16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0B768EA6-4831-6F22-3396-C3EAB5480CC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46542770"/>
              </p:ext>
            </p:extLst>
          </p:nvPr>
        </p:nvGraphicFramePr>
        <p:xfrm>
          <a:off x="533400" y="1763966"/>
          <a:ext cx="11258550" cy="45958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505156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F85565C-1975-ACC9-4BC8-CE8638179AD3}"/>
              </a:ext>
            </a:extLst>
          </p:cNvPr>
          <p:cNvSpPr txBox="1"/>
          <p:nvPr/>
        </p:nvSpPr>
        <p:spPr>
          <a:xfrm>
            <a:off x="307181" y="326771"/>
            <a:ext cx="11577638" cy="728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KAIP JŪS VERTINATE ASMENŲ APTARNAVIMO VISAGINO SAVIVALDYBĖS ADMINISTRACIJOJE KOKYBĘ BENDRAI? </a:t>
            </a:r>
            <a:r>
              <a:rPr lang="ru-RU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Как Вы в общем оцениваете качество обслуживания в администрации </a:t>
            </a:r>
            <a:r>
              <a:rPr lang="ru-RU" sz="16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Висагинского</a:t>
            </a:r>
            <a:r>
              <a:rPr lang="ru-RU" sz="16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самоуправления?</a:t>
            </a:r>
            <a:endParaRPr lang="lt-LT" sz="16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F9CB2D00-B28F-DD8E-8264-7C091681511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19823362"/>
              </p:ext>
            </p:extLst>
          </p:nvPr>
        </p:nvGraphicFramePr>
        <p:xfrm>
          <a:off x="307181" y="1465385"/>
          <a:ext cx="11577638" cy="50658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69324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29F36C5-2014-D638-C407-0E548760EDAB}"/>
              </a:ext>
            </a:extLst>
          </p:cNvPr>
          <p:cNvSpPr txBox="1"/>
          <p:nvPr/>
        </p:nvSpPr>
        <p:spPr>
          <a:xfrm>
            <a:off x="852487" y="480259"/>
            <a:ext cx="10487025" cy="7746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AR ATSAKYMĄ Į PATEIKTĄ UŽKLAUSIMĄ GAVOTE NUSTATYTU LAIKU?</a:t>
            </a:r>
            <a:endParaRPr lang="lt-LT" sz="20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6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Получили ли Вы вовремя ответ/услугу на свой запрос?</a:t>
            </a:r>
            <a:endParaRPr lang="lt-LT" sz="16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C83B6F05-0B5F-A62B-C417-B3DCDDE3FC6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3124912"/>
              </p:ext>
            </p:extLst>
          </p:nvPr>
        </p:nvGraphicFramePr>
        <p:xfrm>
          <a:off x="771524" y="1254958"/>
          <a:ext cx="11229975" cy="50410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269346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F88397C-DDC7-B02C-53E8-6543947B0CDC}"/>
              </a:ext>
            </a:extLst>
          </p:cNvPr>
          <p:cNvSpPr txBox="1"/>
          <p:nvPr/>
        </p:nvSpPr>
        <p:spPr>
          <a:xfrm>
            <a:off x="452438" y="454814"/>
            <a:ext cx="11596688" cy="1135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AR PAKANKAMAI INFORMACIJOS APIE ASMENŲ APTARNAVIMĄ IR TEIKIAMAS PASLAUGAS PATEIKTA VISAGINO SAVIVALDYBĖ</a:t>
            </a:r>
            <a:r>
              <a:rPr lang="lt-LT" sz="2000" i="1" strike="sng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lt-LT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INTERNETO SVETAINĖJE?</a:t>
            </a:r>
            <a:endParaRPr lang="lt-LT" sz="20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6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Достаточно ли информации об услугах предоставлено на сайте </a:t>
            </a:r>
            <a:r>
              <a:rPr lang="ru-RU" sz="16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Висагинаского</a:t>
            </a:r>
            <a:r>
              <a:rPr lang="ru-RU" sz="16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самоуправления? </a:t>
            </a:r>
            <a:endParaRPr lang="lt-LT" sz="16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A6ABFCDC-01B3-75AB-E322-6833B33D896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83537027"/>
              </p:ext>
            </p:extLst>
          </p:nvPr>
        </p:nvGraphicFramePr>
        <p:xfrm>
          <a:off x="452438" y="2114549"/>
          <a:ext cx="11101387" cy="40972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63991587"/>
      </p:ext>
    </p:extLst>
  </p:cSld>
  <p:clrMapOvr>
    <a:masterClrMapping/>
  </p:clrMapOvr>
</p:sld>
</file>

<file path=ppt/theme/theme1.xml><?xml version="1.0" encoding="utf-8"?>
<a:theme xmlns:a="http://schemas.openxmlformats.org/drawingml/2006/main" name="Dalis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69</TotalTime>
  <Words>120</Words>
  <Application>Microsoft Office PowerPoint</Application>
  <PresentationFormat>Plačiaekranė</PresentationFormat>
  <Paragraphs>8</Paragraphs>
  <Slides>6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4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6</vt:i4>
      </vt:variant>
    </vt:vector>
  </HeadingPairs>
  <TitlesOfParts>
    <vt:vector size="11" baseType="lpstr">
      <vt:lpstr>Calibri</vt:lpstr>
      <vt:lpstr>Century Gothic</vt:lpstr>
      <vt:lpstr>Times New Roman</vt:lpstr>
      <vt:lpstr>Wingdings 3</vt:lpstr>
      <vt:lpstr>Dalis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Kokiu būdu kreipėtės į Visagino savivaldybės administraciją? Каким способом обращались в администрацию Висагинского самоуправления?</dc:title>
  <dc:creator>Bendras</dc:creator>
  <cp:lastModifiedBy>Bendras</cp:lastModifiedBy>
  <cp:revision>7</cp:revision>
  <dcterms:created xsi:type="dcterms:W3CDTF">2023-12-08T11:06:27Z</dcterms:created>
  <dcterms:modified xsi:type="dcterms:W3CDTF">2023-12-14T09:05:29Z</dcterms:modified>
</cp:coreProperties>
</file>