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89" r:id="rId1"/>
  </p:sldMasterIdLst>
  <p:notesMasterIdLst>
    <p:notesMasterId r:id="rId18"/>
  </p:notesMasterIdLst>
  <p:handoutMasterIdLst>
    <p:handoutMasterId r:id="rId19"/>
  </p:handoutMasterIdLst>
  <p:sldIdLst>
    <p:sldId id="336" r:id="rId2"/>
    <p:sldId id="290" r:id="rId3"/>
    <p:sldId id="513" r:id="rId4"/>
    <p:sldId id="518" r:id="rId5"/>
    <p:sldId id="521" r:id="rId6"/>
    <p:sldId id="514" r:id="rId7"/>
    <p:sldId id="515" r:id="rId8"/>
    <p:sldId id="516" r:id="rId9"/>
    <p:sldId id="517" r:id="rId10"/>
    <p:sldId id="522" r:id="rId11"/>
    <p:sldId id="519" r:id="rId12"/>
    <p:sldId id="523" r:id="rId13"/>
    <p:sldId id="520" r:id="rId14"/>
    <p:sldId id="524" r:id="rId15"/>
    <p:sldId id="511" r:id="rId16"/>
    <p:sldId id="525" r:id="rId17"/>
  </p:sldIdLst>
  <p:sldSz cx="9144000" cy="6858000" type="screen4x3"/>
  <p:notesSz cx="6761163" cy="99425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32">
          <p15:clr>
            <a:srgbClr val="A4A3A4"/>
          </p15:clr>
        </p15:guide>
        <p15:guide id="2" pos="213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Žana" initials="Ž" lastIdx="2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99"/>
    <a:srgbClr val="66FF66"/>
    <a:srgbClr val="0450CC"/>
    <a:srgbClr val="0C0CC4"/>
    <a:srgbClr val="DDDDDD"/>
    <a:srgbClr val="CC00CC"/>
    <a:srgbClr val="9148C8"/>
    <a:srgbClr val="A1F5A1"/>
    <a:srgbClr val="CCFF99"/>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 stiliaus, lentelės tinklelis">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Vidutinis stilius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DA37D80-6434-44D0-A028-1B22A696006F}" styleName="Šviesus stilius 3 – paryškinimas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301B821-A1FF-4177-AEE7-76D212191A09}" styleName="Vidutinis stilius 1 – paryškinima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Tamsus stilius 2 – paryškinimas 1/paryškinimas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DBED569-4797-4DF1-A0F4-6AAB3CD982D8}" styleName="Šviesus stilius 3 – paryškinimas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8EC20E35-A176-4012-BC5E-935CFFF8708E}" styleName="Vidutinis stilius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A488322-F2BA-4B5B-9748-0D474271808F}" styleName="Vidutinis stilius 3 – paryškinimas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Vidutinis stilius 2 – paryškinima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CF1AB2-1976-4502-BF36-3FF5EA218861}" styleName="Vidutinis stilius 4 – paryškinima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Vidutinis stilius 2 – paryškinima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92" autoAdjust="0"/>
    <p:restoredTop sz="78897" autoAdjust="0"/>
  </p:normalViewPr>
  <p:slideViewPr>
    <p:cSldViewPr>
      <p:cViewPr>
        <p:scale>
          <a:sx n="140" d="100"/>
          <a:sy n="140" d="100"/>
        </p:scale>
        <p:origin x="108" y="-2286"/>
      </p:cViewPr>
      <p:guideLst>
        <p:guide orient="horz" pos="2160"/>
        <p:guide pos="2880"/>
      </p:guideLst>
    </p:cSldViewPr>
  </p:slideViewPr>
  <p:outlineViewPr>
    <p:cViewPr>
      <p:scale>
        <a:sx n="33" d="100"/>
        <a:sy n="33" d="100"/>
      </p:scale>
      <p:origin x="0" y="0"/>
    </p:cViewPr>
  </p:outlineViewPr>
  <p:notesTextViewPr>
    <p:cViewPr>
      <p:scale>
        <a:sx n="3" d="2"/>
        <a:sy n="3" d="2"/>
      </p:scale>
      <p:origin x="-6" y="-18"/>
    </p:cViewPr>
  </p:notesTextViewPr>
  <p:sorterViewPr>
    <p:cViewPr>
      <p:scale>
        <a:sx n="66" d="100"/>
        <a:sy n="66" d="100"/>
      </p:scale>
      <p:origin x="0" y="0"/>
    </p:cViewPr>
  </p:sorterViewPr>
  <p:notesViewPr>
    <p:cSldViewPr>
      <p:cViewPr varScale="1">
        <p:scale>
          <a:sx n="82" d="100"/>
          <a:sy n="82" d="100"/>
        </p:scale>
        <p:origin x="-3132" y="-96"/>
      </p:cViewPr>
      <p:guideLst>
        <p:guide orient="horz" pos="3132"/>
        <p:guide pos="213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Lapas1!$B$1</c:f>
              <c:strCache>
                <c:ptCount val="1"/>
                <c:pt idx="0">
                  <c:v>Stulpelis3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Lapas1!$A$2:$A$6</c:f>
              <c:strCache>
                <c:ptCount val="5"/>
                <c:pt idx="0">
                  <c:v>2022</c:v>
                </c:pt>
                <c:pt idx="1">
                  <c:v>2023</c:v>
                </c:pt>
                <c:pt idx="2">
                  <c:v>2024</c:v>
                </c:pt>
                <c:pt idx="3">
                  <c:v>2025</c:v>
                </c:pt>
                <c:pt idx="4">
                  <c:v>Siekis pagal pažangos planą (TŪM) (toliau PP)</c:v>
                </c:pt>
              </c:strCache>
            </c:strRef>
          </c:cat>
          <c:val>
            <c:numRef>
              <c:f>Lapas1!$B$2:$B$6</c:f>
              <c:numCache>
                <c:formatCode>General</c:formatCode>
                <c:ptCount val="5"/>
                <c:pt idx="0">
                  <c:v>53.1</c:v>
                </c:pt>
                <c:pt idx="1">
                  <c:v>45.6</c:v>
                </c:pt>
                <c:pt idx="2">
                  <c:v>64.900000000000006</c:v>
                </c:pt>
                <c:pt idx="3">
                  <c:v>0</c:v>
                </c:pt>
                <c:pt idx="4">
                  <c:v>57.5</c:v>
                </c:pt>
              </c:numCache>
            </c:numRef>
          </c:val>
          <c:extLst>
            <c:ext xmlns:c16="http://schemas.microsoft.com/office/drawing/2014/chart" uri="{C3380CC4-5D6E-409C-BE32-E72D297353CC}">
              <c16:uniqueId val="{00000000-016E-436B-B93B-A33131811A4F}"/>
            </c:ext>
          </c:extLst>
        </c:ser>
        <c:ser>
          <c:idx val="1"/>
          <c:order val="1"/>
          <c:tx>
            <c:strRef>
              <c:f>Lapas1!$C$1</c:f>
              <c:strCache>
                <c:ptCount val="1"/>
                <c:pt idx="0">
                  <c:v>Stulpelis1</c:v>
                </c:pt>
              </c:strCache>
            </c:strRef>
          </c:tx>
          <c:spPr>
            <a:solidFill>
              <a:schemeClr val="accent2"/>
            </a:solidFill>
            <a:ln>
              <a:noFill/>
            </a:ln>
            <a:effectLst/>
          </c:spPr>
          <c:invertIfNegative val="0"/>
          <c:cat>
            <c:strRef>
              <c:f>Lapas1!$A$2:$A$6</c:f>
              <c:strCache>
                <c:ptCount val="5"/>
                <c:pt idx="0">
                  <c:v>2022</c:v>
                </c:pt>
                <c:pt idx="1">
                  <c:v>2023</c:v>
                </c:pt>
                <c:pt idx="2">
                  <c:v>2024</c:v>
                </c:pt>
                <c:pt idx="3">
                  <c:v>2025</c:v>
                </c:pt>
                <c:pt idx="4">
                  <c:v>Siekis pagal pažangos planą (TŪM) (toliau PP)</c:v>
                </c:pt>
              </c:strCache>
            </c:strRef>
          </c:cat>
          <c:val>
            <c:numRef>
              <c:f>Lapas1!$C$2:$C$6</c:f>
              <c:numCache>
                <c:formatCode>General</c:formatCode>
                <c:ptCount val="5"/>
              </c:numCache>
            </c:numRef>
          </c:val>
          <c:extLst>
            <c:ext xmlns:c16="http://schemas.microsoft.com/office/drawing/2014/chart" uri="{C3380CC4-5D6E-409C-BE32-E72D297353CC}">
              <c16:uniqueId val="{00000001-016E-436B-B93B-A33131811A4F}"/>
            </c:ext>
          </c:extLst>
        </c:ser>
        <c:ser>
          <c:idx val="2"/>
          <c:order val="2"/>
          <c:tx>
            <c:strRef>
              <c:f>Lapas1!$D$1</c:f>
              <c:strCache>
                <c:ptCount val="1"/>
                <c:pt idx="0">
                  <c:v>Stulpelis2</c:v>
                </c:pt>
              </c:strCache>
            </c:strRef>
          </c:tx>
          <c:spPr>
            <a:solidFill>
              <a:schemeClr val="accent3"/>
            </a:solidFill>
            <a:ln>
              <a:noFill/>
            </a:ln>
            <a:effectLst/>
          </c:spPr>
          <c:invertIfNegative val="0"/>
          <c:cat>
            <c:strRef>
              <c:f>Lapas1!$A$2:$A$6</c:f>
              <c:strCache>
                <c:ptCount val="5"/>
                <c:pt idx="0">
                  <c:v>2022</c:v>
                </c:pt>
                <c:pt idx="1">
                  <c:v>2023</c:v>
                </c:pt>
                <c:pt idx="2">
                  <c:v>2024</c:v>
                </c:pt>
                <c:pt idx="3">
                  <c:v>2025</c:v>
                </c:pt>
                <c:pt idx="4">
                  <c:v>Siekis pagal pažangos planą (TŪM) (toliau PP)</c:v>
                </c:pt>
              </c:strCache>
            </c:strRef>
          </c:cat>
          <c:val>
            <c:numRef>
              <c:f>Lapas1!$D$2:$D$6</c:f>
              <c:numCache>
                <c:formatCode>General</c:formatCode>
                <c:ptCount val="5"/>
              </c:numCache>
            </c:numRef>
          </c:val>
          <c:extLst>
            <c:ext xmlns:c16="http://schemas.microsoft.com/office/drawing/2014/chart" uri="{C3380CC4-5D6E-409C-BE32-E72D297353CC}">
              <c16:uniqueId val="{00000003-016E-436B-B93B-A33131811A4F}"/>
            </c:ext>
          </c:extLst>
        </c:ser>
        <c:dLbls>
          <c:showLegendKey val="0"/>
          <c:showVal val="0"/>
          <c:showCatName val="0"/>
          <c:showSerName val="0"/>
          <c:showPercent val="0"/>
          <c:showBubbleSize val="0"/>
        </c:dLbls>
        <c:gapWidth val="219"/>
        <c:overlap val="-27"/>
        <c:axId val="2057381199"/>
        <c:axId val="2057389839"/>
      </c:barChart>
      <c:catAx>
        <c:axId val="20573811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lt-LT"/>
          </a:p>
        </c:txPr>
        <c:crossAx val="2057389839"/>
        <c:crosses val="autoZero"/>
        <c:auto val="1"/>
        <c:lblAlgn val="ctr"/>
        <c:lblOffset val="100"/>
        <c:noMultiLvlLbl val="0"/>
      </c:catAx>
      <c:valAx>
        <c:axId val="205738983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205738119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Lapas1!$B$1</c:f>
              <c:strCache>
                <c:ptCount val="1"/>
                <c:pt idx="0">
                  <c:v>1 seka</c:v>
                </c:pt>
              </c:strCache>
            </c:strRef>
          </c:tx>
          <c:spPr>
            <a:solidFill>
              <a:schemeClr val="accent1"/>
            </a:solidFill>
            <a:ln>
              <a:noFill/>
            </a:ln>
            <a:effectLst/>
          </c:spPr>
          <c:invertIfNegative val="0"/>
          <c:dLbls>
            <c:dLbl>
              <c:idx val="3"/>
              <c:tx>
                <c:rich>
                  <a:bodyPr rot="0" spcFirstLastPara="1" vertOverflow="ellipsis" vert="horz" wrap="square" lIns="38100" tIns="19050" rIns="38100" bIns="19050" anchor="ctr" anchorCtr="1">
                    <a:noAutofit/>
                  </a:bodyPr>
                  <a:lstStyle/>
                  <a:p>
                    <a:pPr>
                      <a:defRPr sz="1800" b="0" i="0" u="none" strike="noStrike" kern="1200" baseline="0">
                        <a:solidFill>
                          <a:schemeClr val="tx1">
                            <a:lumMod val="75000"/>
                            <a:lumOff val="25000"/>
                          </a:schemeClr>
                        </a:solidFill>
                        <a:latin typeface="+mn-lt"/>
                        <a:ea typeface="+mn-ea"/>
                        <a:cs typeface="+mn-cs"/>
                      </a:defRPr>
                    </a:pPr>
                    <a:fld id="{E86A1422-C4B2-4AEC-9EA2-C2CDB4D9D817}" type="VALUE">
                      <a:rPr lang="en-US" sz="1800" smtClean="0"/>
                      <a:pPr>
                        <a:defRPr sz="1800"/>
                      </a:pPr>
                      <a:t>[REIKŠMĖ]</a:t>
                    </a:fld>
                    <a:endParaRPr lang="lt-LT"/>
                  </a:p>
                </c:rich>
              </c:tx>
              <c:spPr>
                <a:noFill/>
                <a:ln>
                  <a:noFill/>
                </a:ln>
                <a:effectLst/>
              </c:spPr>
              <c:txPr>
                <a:bodyPr rot="0" spcFirstLastPara="1" vertOverflow="ellipsis" vert="horz" wrap="square" lIns="38100" tIns="19050" rIns="38100" bIns="19050" anchor="ctr" anchorCtr="1">
                  <a:noAutofit/>
                </a:bodyPr>
                <a:lstStyle/>
                <a:p>
                  <a:pPr>
                    <a:defRPr sz="18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extLst>
                <c:ext xmlns:c15="http://schemas.microsoft.com/office/drawing/2012/chart" uri="{CE6537A1-D6FC-4f65-9D91-7224C49458BB}">
                  <c15:layout>
                    <c:manualLayout>
                      <c:w val="0.12754166666666666"/>
                      <c:h val="6.8437499999999998E-2"/>
                    </c:manualLayout>
                  </c15:layout>
                  <c15:dlblFieldTable/>
                  <c15:showDataLabelsRange val="0"/>
                </c:ext>
                <c:ext xmlns:c16="http://schemas.microsoft.com/office/drawing/2014/chart" uri="{C3380CC4-5D6E-409C-BE32-E72D297353CC}">
                  <c16:uniqueId val="{00000003-8304-45F3-B392-26DB5F42CA8F}"/>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Lapas1!$A$2:$A$6</c:f>
              <c:strCache>
                <c:ptCount val="5"/>
                <c:pt idx="0">
                  <c:v>2022</c:v>
                </c:pt>
                <c:pt idx="1">
                  <c:v>2023</c:v>
                </c:pt>
                <c:pt idx="2">
                  <c:v>2024</c:v>
                </c:pt>
                <c:pt idx="3">
                  <c:v>2025 (preliminariai)</c:v>
                </c:pt>
                <c:pt idx="4">
                  <c:v>Siekis pagal PP</c:v>
                </c:pt>
              </c:strCache>
            </c:strRef>
          </c:cat>
          <c:val>
            <c:numRef>
              <c:f>Lapas1!$B$2:$B$6</c:f>
              <c:numCache>
                <c:formatCode>General</c:formatCode>
                <c:ptCount val="5"/>
                <c:pt idx="0">
                  <c:v>54.1</c:v>
                </c:pt>
                <c:pt idx="1">
                  <c:v>75</c:v>
                </c:pt>
                <c:pt idx="2">
                  <c:v>62.6</c:v>
                </c:pt>
                <c:pt idx="3">
                  <c:v>61.5</c:v>
                </c:pt>
                <c:pt idx="4">
                  <c:v>57</c:v>
                </c:pt>
              </c:numCache>
            </c:numRef>
          </c:val>
          <c:extLst>
            <c:ext xmlns:c16="http://schemas.microsoft.com/office/drawing/2014/chart" uri="{C3380CC4-5D6E-409C-BE32-E72D297353CC}">
              <c16:uniqueId val="{00000000-8304-45F3-B392-26DB5F42CA8F}"/>
            </c:ext>
          </c:extLst>
        </c:ser>
        <c:ser>
          <c:idx val="1"/>
          <c:order val="1"/>
          <c:tx>
            <c:strRef>
              <c:f>Lapas1!$C$1</c:f>
              <c:strCache>
                <c:ptCount val="1"/>
                <c:pt idx="0">
                  <c:v>Stulpelis1</c:v>
                </c:pt>
              </c:strCache>
            </c:strRef>
          </c:tx>
          <c:spPr>
            <a:solidFill>
              <a:schemeClr val="accent2"/>
            </a:solidFill>
            <a:ln>
              <a:noFill/>
            </a:ln>
            <a:effectLst/>
          </c:spPr>
          <c:invertIfNegative val="0"/>
          <c:cat>
            <c:strRef>
              <c:f>Lapas1!$A$2:$A$6</c:f>
              <c:strCache>
                <c:ptCount val="5"/>
                <c:pt idx="0">
                  <c:v>2022</c:v>
                </c:pt>
                <c:pt idx="1">
                  <c:v>2023</c:v>
                </c:pt>
                <c:pt idx="2">
                  <c:v>2024</c:v>
                </c:pt>
                <c:pt idx="3">
                  <c:v>2025 (preliminariai)</c:v>
                </c:pt>
                <c:pt idx="4">
                  <c:v>Siekis pagal PP</c:v>
                </c:pt>
              </c:strCache>
            </c:strRef>
          </c:cat>
          <c:val>
            <c:numRef>
              <c:f>Lapas1!$C$2:$C$6</c:f>
              <c:numCache>
                <c:formatCode>General</c:formatCode>
                <c:ptCount val="5"/>
              </c:numCache>
            </c:numRef>
          </c:val>
          <c:extLst>
            <c:ext xmlns:c16="http://schemas.microsoft.com/office/drawing/2014/chart" uri="{C3380CC4-5D6E-409C-BE32-E72D297353CC}">
              <c16:uniqueId val="{00000001-8304-45F3-B392-26DB5F42CA8F}"/>
            </c:ext>
          </c:extLst>
        </c:ser>
        <c:ser>
          <c:idx val="2"/>
          <c:order val="2"/>
          <c:tx>
            <c:strRef>
              <c:f>Lapas1!$D$1</c:f>
              <c:strCache>
                <c:ptCount val="1"/>
                <c:pt idx="0">
                  <c:v>Stulpelis2</c:v>
                </c:pt>
              </c:strCache>
            </c:strRef>
          </c:tx>
          <c:spPr>
            <a:solidFill>
              <a:schemeClr val="accent3"/>
            </a:solidFill>
            <a:ln>
              <a:noFill/>
            </a:ln>
            <a:effectLst/>
          </c:spPr>
          <c:invertIfNegative val="0"/>
          <c:cat>
            <c:strRef>
              <c:f>Lapas1!$A$2:$A$6</c:f>
              <c:strCache>
                <c:ptCount val="5"/>
                <c:pt idx="0">
                  <c:v>2022</c:v>
                </c:pt>
                <c:pt idx="1">
                  <c:v>2023</c:v>
                </c:pt>
                <c:pt idx="2">
                  <c:v>2024</c:v>
                </c:pt>
                <c:pt idx="3">
                  <c:v>2025 (preliminariai)</c:v>
                </c:pt>
                <c:pt idx="4">
                  <c:v>Siekis pagal PP</c:v>
                </c:pt>
              </c:strCache>
            </c:strRef>
          </c:cat>
          <c:val>
            <c:numRef>
              <c:f>Lapas1!$D$2:$D$6</c:f>
              <c:numCache>
                <c:formatCode>General</c:formatCode>
                <c:ptCount val="5"/>
              </c:numCache>
            </c:numRef>
          </c:val>
          <c:extLst>
            <c:ext xmlns:c16="http://schemas.microsoft.com/office/drawing/2014/chart" uri="{C3380CC4-5D6E-409C-BE32-E72D297353CC}">
              <c16:uniqueId val="{00000002-8304-45F3-B392-26DB5F42CA8F}"/>
            </c:ext>
          </c:extLst>
        </c:ser>
        <c:dLbls>
          <c:showLegendKey val="0"/>
          <c:showVal val="0"/>
          <c:showCatName val="0"/>
          <c:showSerName val="0"/>
          <c:showPercent val="0"/>
          <c:showBubbleSize val="0"/>
        </c:dLbls>
        <c:gapWidth val="219"/>
        <c:overlap val="-27"/>
        <c:axId val="1119170671"/>
        <c:axId val="1119143311"/>
      </c:barChart>
      <c:catAx>
        <c:axId val="1119170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lt-LT"/>
          </a:p>
        </c:txPr>
        <c:crossAx val="1119143311"/>
        <c:crosses val="autoZero"/>
        <c:auto val="1"/>
        <c:lblAlgn val="ctr"/>
        <c:lblOffset val="100"/>
        <c:noMultiLvlLbl val="0"/>
      </c:catAx>
      <c:valAx>
        <c:axId val="11191433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111917067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Lapas1!$B$1</c:f>
              <c:strCache>
                <c:ptCount val="1"/>
                <c:pt idx="0">
                  <c:v>1 seka</c:v>
                </c:pt>
              </c:strCache>
            </c:strRef>
          </c:tx>
          <c:spPr>
            <a:solidFill>
              <a:schemeClr val="accent1"/>
            </a:solidFill>
            <a:ln>
              <a:noFill/>
            </a:ln>
            <a:effectLst/>
          </c:spPr>
          <c:invertIfNegative val="0"/>
          <c:dLbls>
            <c:dLbl>
              <c:idx val="3"/>
              <c:tx>
                <c:rich>
                  <a:bodyPr rot="0" spcFirstLastPara="1" vertOverflow="ellipsis" vert="horz" wrap="square" lIns="38100" tIns="19050" rIns="38100" bIns="19050" anchor="ctr" anchorCtr="1">
                    <a:noAutofit/>
                  </a:bodyPr>
                  <a:lstStyle/>
                  <a:p>
                    <a:pPr>
                      <a:defRPr sz="1800" b="0" i="0" u="none" strike="noStrike" kern="1200" baseline="0">
                        <a:solidFill>
                          <a:schemeClr val="tx1">
                            <a:lumMod val="75000"/>
                            <a:lumOff val="25000"/>
                          </a:schemeClr>
                        </a:solidFill>
                        <a:latin typeface="+mn-lt"/>
                        <a:ea typeface="+mn-ea"/>
                        <a:cs typeface="+mn-cs"/>
                      </a:defRPr>
                    </a:pPr>
                    <a:fld id="{E86A1422-C4B2-4AEC-9EA2-C2CDB4D9D817}" type="VALUE">
                      <a:rPr lang="en-US" sz="1800" smtClean="0"/>
                      <a:pPr>
                        <a:defRPr sz="1800"/>
                      </a:pPr>
                      <a:t>[REIKŠMĖ]</a:t>
                    </a:fld>
                    <a:endParaRPr lang="lt-LT"/>
                  </a:p>
                </c:rich>
              </c:tx>
              <c:spPr>
                <a:noFill/>
                <a:ln>
                  <a:noFill/>
                </a:ln>
                <a:effectLst/>
              </c:spPr>
              <c:txPr>
                <a:bodyPr rot="0" spcFirstLastPara="1" vertOverflow="ellipsis" vert="horz" wrap="square" lIns="38100" tIns="19050" rIns="38100" bIns="19050" anchor="ctr" anchorCtr="1">
                  <a:noAutofit/>
                </a:bodyPr>
                <a:lstStyle/>
                <a:p>
                  <a:pPr>
                    <a:defRPr sz="18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extLst>
                <c:ext xmlns:c15="http://schemas.microsoft.com/office/drawing/2012/chart" uri="{CE6537A1-D6FC-4f65-9D91-7224C49458BB}">
                  <c15:layout>
                    <c:manualLayout>
                      <c:w val="0.12754166666666666"/>
                      <c:h val="6.8437499999999998E-2"/>
                    </c:manualLayout>
                  </c15:layout>
                  <c15:dlblFieldTable/>
                  <c15:showDataLabelsRange val="0"/>
                </c:ext>
                <c:ext xmlns:c16="http://schemas.microsoft.com/office/drawing/2014/chart" uri="{C3380CC4-5D6E-409C-BE32-E72D297353CC}">
                  <c16:uniqueId val="{00000003-8304-45F3-B392-26DB5F42CA8F}"/>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Lapas1!$A$2:$A$6</c:f>
              <c:strCache>
                <c:ptCount val="5"/>
                <c:pt idx="0">
                  <c:v>2022</c:v>
                </c:pt>
                <c:pt idx="1">
                  <c:v>2023</c:v>
                </c:pt>
                <c:pt idx="2">
                  <c:v>2024</c:v>
                </c:pt>
                <c:pt idx="3">
                  <c:v>2025 (preliminariai)</c:v>
                </c:pt>
                <c:pt idx="4">
                  <c:v>Siekis pagal PP</c:v>
                </c:pt>
              </c:strCache>
            </c:strRef>
          </c:cat>
          <c:val>
            <c:numRef>
              <c:f>Lapas1!$B$2:$B$6</c:f>
              <c:numCache>
                <c:formatCode>General</c:formatCode>
                <c:ptCount val="5"/>
                <c:pt idx="0">
                  <c:v>44.05</c:v>
                </c:pt>
                <c:pt idx="1">
                  <c:v>67.900000000000006</c:v>
                </c:pt>
                <c:pt idx="2">
                  <c:v>60</c:v>
                </c:pt>
                <c:pt idx="3">
                  <c:v>55.4</c:v>
                </c:pt>
                <c:pt idx="4">
                  <c:v>53.05</c:v>
                </c:pt>
              </c:numCache>
            </c:numRef>
          </c:val>
          <c:extLst>
            <c:ext xmlns:c16="http://schemas.microsoft.com/office/drawing/2014/chart" uri="{C3380CC4-5D6E-409C-BE32-E72D297353CC}">
              <c16:uniqueId val="{00000000-8304-45F3-B392-26DB5F42CA8F}"/>
            </c:ext>
          </c:extLst>
        </c:ser>
        <c:ser>
          <c:idx val="1"/>
          <c:order val="1"/>
          <c:tx>
            <c:strRef>
              <c:f>Lapas1!$C$1</c:f>
              <c:strCache>
                <c:ptCount val="1"/>
                <c:pt idx="0">
                  <c:v>Stulpelis1</c:v>
                </c:pt>
              </c:strCache>
            </c:strRef>
          </c:tx>
          <c:spPr>
            <a:solidFill>
              <a:schemeClr val="accent2"/>
            </a:solidFill>
            <a:ln>
              <a:noFill/>
            </a:ln>
            <a:effectLst/>
          </c:spPr>
          <c:invertIfNegative val="0"/>
          <c:cat>
            <c:strRef>
              <c:f>Lapas1!$A$2:$A$6</c:f>
              <c:strCache>
                <c:ptCount val="5"/>
                <c:pt idx="0">
                  <c:v>2022</c:v>
                </c:pt>
                <c:pt idx="1">
                  <c:v>2023</c:v>
                </c:pt>
                <c:pt idx="2">
                  <c:v>2024</c:v>
                </c:pt>
                <c:pt idx="3">
                  <c:v>2025 (preliminariai)</c:v>
                </c:pt>
                <c:pt idx="4">
                  <c:v>Siekis pagal PP</c:v>
                </c:pt>
              </c:strCache>
            </c:strRef>
          </c:cat>
          <c:val>
            <c:numRef>
              <c:f>Lapas1!$C$2:$C$6</c:f>
              <c:numCache>
                <c:formatCode>General</c:formatCode>
                <c:ptCount val="5"/>
              </c:numCache>
            </c:numRef>
          </c:val>
          <c:extLst>
            <c:ext xmlns:c16="http://schemas.microsoft.com/office/drawing/2014/chart" uri="{C3380CC4-5D6E-409C-BE32-E72D297353CC}">
              <c16:uniqueId val="{00000001-8304-45F3-B392-26DB5F42CA8F}"/>
            </c:ext>
          </c:extLst>
        </c:ser>
        <c:ser>
          <c:idx val="2"/>
          <c:order val="2"/>
          <c:tx>
            <c:strRef>
              <c:f>Lapas1!$D$1</c:f>
              <c:strCache>
                <c:ptCount val="1"/>
                <c:pt idx="0">
                  <c:v>Stulpelis2</c:v>
                </c:pt>
              </c:strCache>
            </c:strRef>
          </c:tx>
          <c:spPr>
            <a:solidFill>
              <a:schemeClr val="accent3"/>
            </a:solidFill>
            <a:ln>
              <a:noFill/>
            </a:ln>
            <a:effectLst/>
          </c:spPr>
          <c:invertIfNegative val="0"/>
          <c:cat>
            <c:strRef>
              <c:f>Lapas1!$A$2:$A$6</c:f>
              <c:strCache>
                <c:ptCount val="5"/>
                <c:pt idx="0">
                  <c:v>2022</c:v>
                </c:pt>
                <c:pt idx="1">
                  <c:v>2023</c:v>
                </c:pt>
                <c:pt idx="2">
                  <c:v>2024</c:v>
                </c:pt>
                <c:pt idx="3">
                  <c:v>2025 (preliminariai)</c:v>
                </c:pt>
                <c:pt idx="4">
                  <c:v>Siekis pagal PP</c:v>
                </c:pt>
              </c:strCache>
            </c:strRef>
          </c:cat>
          <c:val>
            <c:numRef>
              <c:f>Lapas1!$D$2:$D$6</c:f>
              <c:numCache>
                <c:formatCode>General</c:formatCode>
                <c:ptCount val="5"/>
              </c:numCache>
            </c:numRef>
          </c:val>
          <c:extLst>
            <c:ext xmlns:c16="http://schemas.microsoft.com/office/drawing/2014/chart" uri="{C3380CC4-5D6E-409C-BE32-E72D297353CC}">
              <c16:uniqueId val="{00000002-8304-45F3-B392-26DB5F42CA8F}"/>
            </c:ext>
          </c:extLst>
        </c:ser>
        <c:dLbls>
          <c:showLegendKey val="0"/>
          <c:showVal val="0"/>
          <c:showCatName val="0"/>
          <c:showSerName val="0"/>
          <c:showPercent val="0"/>
          <c:showBubbleSize val="0"/>
        </c:dLbls>
        <c:gapWidth val="219"/>
        <c:overlap val="-27"/>
        <c:axId val="1119170671"/>
        <c:axId val="1119143311"/>
      </c:barChart>
      <c:catAx>
        <c:axId val="1119170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lt-LT"/>
          </a:p>
        </c:txPr>
        <c:crossAx val="1119143311"/>
        <c:crosses val="autoZero"/>
        <c:auto val="1"/>
        <c:lblAlgn val="ctr"/>
        <c:lblOffset val="100"/>
        <c:noMultiLvlLbl val="0"/>
      </c:catAx>
      <c:valAx>
        <c:axId val="11191433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111917067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2818" name="Rectangle 2"/>
          <p:cNvSpPr>
            <a:spLocks noGrp="1" noChangeArrowheads="1"/>
          </p:cNvSpPr>
          <p:nvPr>
            <p:ph type="hdr" sz="quarter"/>
          </p:nvPr>
        </p:nvSpPr>
        <p:spPr bwMode="auto">
          <a:xfrm>
            <a:off x="0"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r>
              <a:rPr lang="lt-LT"/>
              <a:t>VBE statistika</a:t>
            </a:r>
          </a:p>
        </p:txBody>
      </p:sp>
      <p:sp>
        <p:nvSpPr>
          <p:cNvPr id="162819" name="Rectangle 3"/>
          <p:cNvSpPr>
            <a:spLocks noGrp="1" noChangeArrowheads="1"/>
          </p:cNvSpPr>
          <p:nvPr>
            <p:ph type="dt" sz="quarter" idx="1"/>
          </p:nvPr>
        </p:nvSpPr>
        <p:spPr bwMode="auto">
          <a:xfrm>
            <a:off x="3829761"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lt-LT"/>
          </a:p>
        </p:txBody>
      </p:sp>
      <p:sp>
        <p:nvSpPr>
          <p:cNvPr id="162820" name="Rectangle 4"/>
          <p:cNvSpPr>
            <a:spLocks noGrp="1" noChangeArrowheads="1"/>
          </p:cNvSpPr>
          <p:nvPr>
            <p:ph type="ftr" sz="quarter" idx="2"/>
          </p:nvPr>
        </p:nvSpPr>
        <p:spPr bwMode="auto">
          <a:xfrm>
            <a:off x="0"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lt-LT"/>
          </a:p>
        </p:txBody>
      </p:sp>
      <p:sp>
        <p:nvSpPr>
          <p:cNvPr id="162821" name="Rectangle 5"/>
          <p:cNvSpPr>
            <a:spLocks noGrp="1" noChangeArrowheads="1"/>
          </p:cNvSpPr>
          <p:nvPr>
            <p:ph type="sldNum" sz="quarter" idx="3"/>
          </p:nvPr>
        </p:nvSpPr>
        <p:spPr bwMode="auto">
          <a:xfrm>
            <a:off x="3829761"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7BE328C1-BAA8-41AE-81FB-54D9067E0729}" type="slidenum">
              <a:rPr lang="lt-LT"/>
              <a:pPr>
                <a:defRPr/>
              </a:pPr>
              <a:t>‹#›</a:t>
            </a:fld>
            <a:endParaRPr lang="lt-LT"/>
          </a:p>
        </p:txBody>
      </p:sp>
    </p:spTree>
    <p:extLst>
      <p:ext uri="{BB962C8B-B14F-4D97-AF65-F5344CB8AC3E}">
        <p14:creationId xmlns:p14="http://schemas.microsoft.com/office/powerpoint/2010/main" val="3227554351"/>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5650" name="Rectangle 2"/>
          <p:cNvSpPr>
            <a:spLocks noGrp="1" noChangeArrowheads="1"/>
          </p:cNvSpPr>
          <p:nvPr>
            <p:ph type="hdr" sz="quarter"/>
          </p:nvPr>
        </p:nvSpPr>
        <p:spPr bwMode="auto">
          <a:xfrm>
            <a:off x="0"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r>
              <a:rPr lang="lt-LT"/>
              <a:t>VBE statistika</a:t>
            </a:r>
          </a:p>
        </p:txBody>
      </p:sp>
      <p:sp>
        <p:nvSpPr>
          <p:cNvPr id="155651" name="Rectangle 3"/>
          <p:cNvSpPr>
            <a:spLocks noGrp="1" noChangeArrowheads="1"/>
          </p:cNvSpPr>
          <p:nvPr>
            <p:ph type="dt" idx="1"/>
          </p:nvPr>
        </p:nvSpPr>
        <p:spPr bwMode="auto">
          <a:xfrm>
            <a:off x="3829761" y="0"/>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lt-LT"/>
          </a:p>
        </p:txBody>
      </p:sp>
      <p:sp>
        <p:nvSpPr>
          <p:cNvPr id="33796" name="Rectangle 4"/>
          <p:cNvSpPr>
            <a:spLocks noGrp="1" noRot="1" noChangeAspect="1" noChangeArrowheads="1" noTextEdit="1"/>
          </p:cNvSpPr>
          <p:nvPr>
            <p:ph type="sldImg" idx="2"/>
          </p:nvPr>
        </p:nvSpPr>
        <p:spPr bwMode="auto">
          <a:xfrm>
            <a:off x="896938" y="746125"/>
            <a:ext cx="4967287" cy="37274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5653" name="Rectangle 5"/>
          <p:cNvSpPr>
            <a:spLocks noGrp="1" noChangeArrowheads="1"/>
          </p:cNvSpPr>
          <p:nvPr>
            <p:ph type="body" sz="quarter" idx="3"/>
          </p:nvPr>
        </p:nvSpPr>
        <p:spPr bwMode="auto">
          <a:xfrm>
            <a:off x="676117" y="4722694"/>
            <a:ext cx="5408930" cy="4474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lt-LT" noProof="0"/>
              <a:t>Click to edit Master text styles</a:t>
            </a:r>
          </a:p>
          <a:p>
            <a:pPr lvl="1"/>
            <a:r>
              <a:rPr lang="lt-LT" noProof="0"/>
              <a:t>Second level</a:t>
            </a:r>
          </a:p>
          <a:p>
            <a:pPr lvl="2"/>
            <a:r>
              <a:rPr lang="lt-LT" noProof="0"/>
              <a:t>Third level</a:t>
            </a:r>
          </a:p>
          <a:p>
            <a:pPr lvl="3"/>
            <a:r>
              <a:rPr lang="lt-LT" noProof="0"/>
              <a:t>Fourth level</a:t>
            </a:r>
          </a:p>
          <a:p>
            <a:pPr lvl="4"/>
            <a:r>
              <a:rPr lang="lt-LT" noProof="0"/>
              <a:t>Fifth level</a:t>
            </a:r>
          </a:p>
        </p:txBody>
      </p:sp>
      <p:sp>
        <p:nvSpPr>
          <p:cNvPr id="155654" name="Rectangle 6"/>
          <p:cNvSpPr>
            <a:spLocks noGrp="1" noChangeArrowheads="1"/>
          </p:cNvSpPr>
          <p:nvPr>
            <p:ph type="ftr" sz="quarter" idx="4"/>
          </p:nvPr>
        </p:nvSpPr>
        <p:spPr bwMode="auto">
          <a:xfrm>
            <a:off x="0"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lt-LT"/>
          </a:p>
        </p:txBody>
      </p:sp>
      <p:sp>
        <p:nvSpPr>
          <p:cNvPr id="155655" name="Rectangle 7"/>
          <p:cNvSpPr>
            <a:spLocks noGrp="1" noChangeArrowheads="1"/>
          </p:cNvSpPr>
          <p:nvPr>
            <p:ph type="sldNum" sz="quarter" idx="5"/>
          </p:nvPr>
        </p:nvSpPr>
        <p:spPr bwMode="auto">
          <a:xfrm>
            <a:off x="3829761" y="9443662"/>
            <a:ext cx="2929837" cy="49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6174A1B4-DB4C-44BF-9607-AE3C19563534}" type="slidenum">
              <a:rPr lang="lt-LT"/>
              <a:pPr>
                <a:defRPr/>
              </a:pPr>
              <a:t>‹#›</a:t>
            </a:fld>
            <a:endParaRPr lang="lt-LT"/>
          </a:p>
        </p:txBody>
      </p:sp>
    </p:spTree>
    <p:extLst>
      <p:ext uri="{BB962C8B-B14F-4D97-AF65-F5344CB8AC3E}">
        <p14:creationId xmlns:p14="http://schemas.microsoft.com/office/powerpoint/2010/main" val="1355831897"/>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kaidrės vaizdo vietos rezervavimo ženklas 1"/>
          <p:cNvSpPr>
            <a:spLocks noGrp="1" noRot="1" noChangeAspect="1" noTextEdit="1"/>
          </p:cNvSpPr>
          <p:nvPr>
            <p:ph type="sldImg"/>
          </p:nvPr>
        </p:nvSpPr>
        <p:spPr>
          <a:ln/>
        </p:spPr>
      </p:sp>
      <p:sp>
        <p:nvSpPr>
          <p:cNvPr id="34819" name="Pastabų vietos rezervavimo ženklas 2"/>
          <p:cNvSpPr>
            <a:spLocks noGrp="1"/>
          </p:cNvSpPr>
          <p:nvPr>
            <p:ph type="body" idx="1"/>
          </p:nvPr>
        </p:nvSpPr>
        <p:spPr>
          <a:noFill/>
        </p:spPr>
        <p:txBody>
          <a:bodyPr/>
          <a:lstStyle/>
          <a:p>
            <a:endParaRPr lang="lt-LT" altLang="lt-LT"/>
          </a:p>
        </p:txBody>
      </p:sp>
      <p:sp>
        <p:nvSpPr>
          <p:cNvPr id="34820" name="Antraštės vietos rezervavimo ženklas 3"/>
          <p:cNvSpPr>
            <a:spLocks noGrp="1"/>
          </p:cNvSpPr>
          <p:nvPr>
            <p:ph type="hdr" sz="quarter"/>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lt-LT" altLang="lt-LT"/>
              <a:t>VBE statistika</a:t>
            </a:r>
          </a:p>
        </p:txBody>
      </p:sp>
      <p:sp>
        <p:nvSpPr>
          <p:cNvPr id="34821" name="Skaidrės numerio vietos rezervavimo ženklas 4"/>
          <p:cNvSpPr>
            <a:spLocks noGrp="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20C0F4F-63EF-4A5D-80A1-43BF9AAFBCFA}" type="slidenum">
              <a:rPr lang="lt-LT" altLang="lt-LT" smtClean="0"/>
              <a:pPr eaLnBrk="1" hangingPunct="1">
                <a:spcBef>
                  <a:spcPct val="0"/>
                </a:spcBef>
              </a:pPr>
              <a:t>1</a:t>
            </a:fld>
            <a:endParaRPr lang="lt-LT" altLang="lt-L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lt-LT" dirty="0"/>
              <a:t>Iš viso 100 balų buvo įvertinti </a:t>
            </a:r>
            <a:r>
              <a:rPr lang="en-US" dirty="0"/>
              <a:t>6</a:t>
            </a:r>
            <a:r>
              <a:rPr lang="lt-LT" dirty="0"/>
              <a:t> </a:t>
            </a:r>
            <a:r>
              <a:rPr lang="lt-LT" dirty="0" err="1"/>
              <a:t>darb</a:t>
            </a:r>
            <a:r>
              <a:rPr lang="en-US" dirty="0"/>
              <a:t>ai: 1 – </a:t>
            </a:r>
            <a:r>
              <a:rPr lang="en-US" dirty="0" err="1"/>
              <a:t>i</a:t>
            </a:r>
            <a:r>
              <a:rPr lang="lt-LT" dirty="0"/>
              <a:t>š anglų, 2 – matematikos, 3 – iš istorijos, 2 mokiniai gavo po 2 šimtukus (2023 m. – 5 darbai: 3 iš rusų (užsienio), po vieną iš LKL ir anglų (šiuos du 100-kus pelnė vienas mokinys); 2024 m. – 2 iš rusų kalbos (užsienio ). Iš VTVPMC 5 mokiniai pelnė šimtukus iš anglų kalbos (</a:t>
            </a:r>
            <a:r>
              <a:rPr lang="lt-LT" baseline="0" dirty="0"/>
              <a:t>2023 m.  - 2 šimtukus iš rusų (užsienio); 2024 m. – centre </a:t>
            </a:r>
            <a:r>
              <a:rPr lang="lt-LT" baseline="0" dirty="0" err="1"/>
              <a:t>šimtukininkų</a:t>
            </a:r>
            <a:r>
              <a:rPr lang="lt-LT" baseline="0" dirty="0"/>
              <a:t> nebuvo).</a:t>
            </a:r>
          </a:p>
          <a:p>
            <a:pPr marL="0" marR="0" indent="0" algn="l" defTabSz="914400" rtl="0" eaLnBrk="0" fontAlgn="base" latinLnBrk="0" hangingPunct="0">
              <a:lnSpc>
                <a:spcPct val="100000"/>
              </a:lnSpc>
              <a:spcBef>
                <a:spcPct val="30000"/>
              </a:spcBef>
              <a:spcAft>
                <a:spcPct val="0"/>
              </a:spcAft>
              <a:buClrTx/>
              <a:buSzTx/>
              <a:buFontTx/>
              <a:buNone/>
              <a:tabLst/>
              <a:defRPr/>
            </a:pPr>
            <a:endParaRPr lang="lt-LT" dirty="0"/>
          </a:p>
        </p:txBody>
      </p:sp>
      <p:sp>
        <p:nvSpPr>
          <p:cNvPr id="4" name="Antraštės vietos rezervavimo ženklas 3"/>
          <p:cNvSpPr>
            <a:spLocks noGrp="1"/>
          </p:cNvSpPr>
          <p:nvPr>
            <p:ph type="hdr" sz="quarter" idx="10"/>
          </p:nvPr>
        </p:nvSpPr>
        <p:spPr/>
        <p:txBody>
          <a:bodyPr/>
          <a:lstStyle/>
          <a:p>
            <a:pPr>
              <a:defRPr/>
            </a:pPr>
            <a:r>
              <a:rPr lang="lt-LT"/>
              <a:t>VBE statistika</a:t>
            </a:r>
          </a:p>
        </p:txBody>
      </p:sp>
      <p:sp>
        <p:nvSpPr>
          <p:cNvPr id="5" name="Skaidrės numerio vietos rezervavimo ženklas 4"/>
          <p:cNvSpPr>
            <a:spLocks noGrp="1"/>
          </p:cNvSpPr>
          <p:nvPr>
            <p:ph type="sldNum" sz="quarter" idx="11"/>
          </p:nvPr>
        </p:nvSpPr>
        <p:spPr/>
        <p:txBody>
          <a:bodyPr/>
          <a:lstStyle/>
          <a:p>
            <a:pPr>
              <a:defRPr/>
            </a:pPr>
            <a:fld id="{6174A1B4-DB4C-44BF-9607-AE3C19563534}" type="slidenum">
              <a:rPr lang="lt-LT" smtClean="0"/>
              <a:pPr>
                <a:defRPr/>
              </a:pPr>
              <a:t>2</a:t>
            </a:fld>
            <a:endParaRPr lang="lt-LT"/>
          </a:p>
        </p:txBody>
      </p:sp>
    </p:spTree>
    <p:extLst>
      <p:ext uri="{BB962C8B-B14F-4D97-AF65-F5344CB8AC3E}">
        <p14:creationId xmlns:p14="http://schemas.microsoft.com/office/powerpoint/2010/main" val="1659072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Duomenys be buvusių mokinių ir eksternų, nevertintų mokinių</a:t>
            </a:r>
            <a:r>
              <a:rPr lang="en-US" dirty="0"/>
              <a:t>. LKL (A)</a:t>
            </a:r>
            <a:r>
              <a:rPr lang="lt-LT" dirty="0"/>
              <a:t> šalies mastu neišlaikė 6 proc. </a:t>
            </a:r>
            <a:r>
              <a:rPr lang="lt-LT" dirty="0" err="1"/>
              <a:t>Aukštesn</a:t>
            </a:r>
            <a:r>
              <a:rPr lang="lt-LT" dirty="0"/>
              <a:t> l. įvertinti tik vienos gimnazijos abiturientų darbai.  LKL (B) šalies mastu neišlaikė 31 proc.  Neišlaikę - tiek vienos gimnazijos mokiniai. Per pakartotinę sesiją A lygiu neišlaikė 3 iš 5 mokinių (</a:t>
            </a:r>
            <a:r>
              <a:rPr lang="lt-LT" dirty="0" err="1"/>
              <a:t>t.y</a:t>
            </a:r>
            <a:r>
              <a:rPr lang="lt-LT" dirty="0"/>
              <a:t>. 60 proc.), pagal B lygį – 4 iš 12 (30 proc.). Matematikos (A) šalies mastu neišlaikė 15 proc. 100 balų gavo 8 proc. Pagal B kursą šalies lygmeniu neišlaikė 40 proc. Nepaisant didelės dalies neišlaikiusiųjų matematikos egzaminas Visagine išlaikytas pakankamai gerai. Chemiją laikė tik vienos gimnazijos mokiniai. Labai gerai išlaikytas geografijos VBE.</a:t>
            </a:r>
            <a:r>
              <a:rPr lang="en-US" dirty="0"/>
              <a:t> </a:t>
            </a:r>
            <a:r>
              <a:rPr lang="en-US" dirty="0" err="1"/>
              <a:t>Ekonomikos</a:t>
            </a:r>
            <a:r>
              <a:rPr lang="en-US" dirty="0"/>
              <a:t> </a:t>
            </a:r>
            <a:r>
              <a:rPr lang="en-US" dirty="0" err="1"/>
              <a:t>ir</a:t>
            </a:r>
            <a:r>
              <a:rPr lang="en-US" dirty="0"/>
              <a:t> </a:t>
            </a:r>
            <a:r>
              <a:rPr lang="en-US" dirty="0" err="1"/>
              <a:t>verslumo</a:t>
            </a:r>
            <a:r>
              <a:rPr lang="en-US" dirty="0"/>
              <a:t> </a:t>
            </a:r>
            <a:r>
              <a:rPr lang="en-US" dirty="0" err="1"/>
              <a:t>bei</a:t>
            </a:r>
            <a:r>
              <a:rPr lang="lt-LT" dirty="0"/>
              <a:t> vokiečių (užsienio) k. VBE laikė tik vienos gimnazijos kandidatai. Labai gerai išlaikytas anglų k. VBE. Šalies lygmeniu šį egzaminą 100 b. išlaikė 14 proc., neišlaikė 4 proc. </a:t>
            </a:r>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3</a:t>
            </a:fld>
            <a:endParaRPr lang="lt-LT"/>
          </a:p>
        </p:txBody>
      </p:sp>
    </p:spTree>
    <p:extLst>
      <p:ext uri="{BB962C8B-B14F-4D97-AF65-F5344CB8AC3E}">
        <p14:creationId xmlns:p14="http://schemas.microsoft.com/office/powerpoint/2010/main" val="6086090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Matematikos, geografijos, rusų k. vidurkiai yra ženkliai geresni nei šalies mastu.</a:t>
            </a:r>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4</a:t>
            </a:fld>
            <a:endParaRPr lang="lt-LT"/>
          </a:p>
        </p:txBody>
      </p:sp>
    </p:spTree>
    <p:extLst>
      <p:ext uri="{BB962C8B-B14F-4D97-AF65-F5344CB8AC3E}">
        <p14:creationId xmlns:p14="http://schemas.microsoft.com/office/powerpoint/2010/main" val="334458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Už 2025 m. dar nėra paskelbta oficialių duomenų ŠVIS.</a:t>
            </a:r>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6</a:t>
            </a:fld>
            <a:endParaRPr lang="lt-LT"/>
          </a:p>
        </p:txBody>
      </p:sp>
    </p:spTree>
    <p:extLst>
      <p:ext uri="{BB962C8B-B14F-4D97-AF65-F5344CB8AC3E}">
        <p14:creationId xmlns:p14="http://schemas.microsoft.com/office/powerpoint/2010/main" val="1685465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t-LT" dirty="0"/>
              <a:t>Už 2025 m. dar nėra paskelbta oficialių duomenų ŠVIS.</a:t>
            </a:r>
          </a:p>
          <a:p>
            <a:endParaRPr lang="lt-LT" dirty="0"/>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7</a:t>
            </a:fld>
            <a:endParaRPr lang="lt-LT"/>
          </a:p>
        </p:txBody>
      </p:sp>
    </p:spTree>
    <p:extLst>
      <p:ext uri="{BB962C8B-B14F-4D97-AF65-F5344CB8AC3E}">
        <p14:creationId xmlns:p14="http://schemas.microsoft.com/office/powerpoint/2010/main" val="2886025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t-LT" dirty="0"/>
              <a:t>Už 2025 m. dar nėra paskelbta oficialių duomenų ŠVIS.</a:t>
            </a:r>
          </a:p>
          <a:p>
            <a:endParaRPr lang="lt-LT" dirty="0"/>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8</a:t>
            </a:fld>
            <a:endParaRPr lang="lt-LT"/>
          </a:p>
        </p:txBody>
      </p:sp>
    </p:spTree>
    <p:extLst>
      <p:ext uri="{BB962C8B-B14F-4D97-AF65-F5344CB8AC3E}">
        <p14:creationId xmlns:p14="http://schemas.microsoft.com/office/powerpoint/2010/main" val="14148738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2025 m. lietuvių kalbos ir matematikos rodikliai ženkliai mažesni nei šalies.</a:t>
            </a:r>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9</a:t>
            </a:fld>
            <a:endParaRPr lang="lt-LT"/>
          </a:p>
        </p:txBody>
      </p:sp>
    </p:spTree>
    <p:extLst>
      <p:ext uri="{BB962C8B-B14F-4D97-AF65-F5344CB8AC3E}">
        <p14:creationId xmlns:p14="http://schemas.microsoft.com/office/powerpoint/2010/main" val="1254149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Lietuvių kalbos ir literatūros rodmuo pablogėjo daugiau kaip 2 kartus.</a:t>
            </a:r>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10</a:t>
            </a:fld>
            <a:endParaRPr lang="lt-LT"/>
          </a:p>
        </p:txBody>
      </p:sp>
    </p:spTree>
    <p:extLst>
      <p:ext uri="{BB962C8B-B14F-4D97-AF65-F5344CB8AC3E}">
        <p14:creationId xmlns:p14="http://schemas.microsoft.com/office/powerpoint/2010/main" val="3521728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a:t>Lietuvių kalbos rezultatų atotrūkis labai didelis.</a:t>
            </a:r>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11</a:t>
            </a:fld>
            <a:endParaRPr lang="lt-LT"/>
          </a:p>
        </p:txBody>
      </p:sp>
    </p:spTree>
    <p:extLst>
      <p:ext uri="{BB962C8B-B14F-4D97-AF65-F5344CB8AC3E}">
        <p14:creationId xmlns:p14="http://schemas.microsoft.com/office/powerpoint/2010/main" val="1964889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t-LT" dirty="0"/>
              <a:t>Lietuvių kalbos rezultatų atotrūkis labai didelis.</a:t>
            </a:r>
          </a:p>
          <a:p>
            <a:endParaRPr lang="lt-LT" dirty="0"/>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13</a:t>
            </a:fld>
            <a:endParaRPr lang="lt-LT"/>
          </a:p>
        </p:txBody>
      </p:sp>
    </p:spTree>
    <p:extLst>
      <p:ext uri="{BB962C8B-B14F-4D97-AF65-F5344CB8AC3E}">
        <p14:creationId xmlns:p14="http://schemas.microsoft.com/office/powerpoint/2010/main" val="35372854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Antraštės vietos rezervavimo ženklas 3"/>
          <p:cNvSpPr>
            <a:spLocks noGrp="1"/>
          </p:cNvSpPr>
          <p:nvPr>
            <p:ph type="hdr" sz="quarter"/>
          </p:nvPr>
        </p:nvSpPr>
        <p:spPr/>
        <p:txBody>
          <a:bodyPr/>
          <a:lstStyle/>
          <a:p>
            <a:pPr>
              <a:defRPr/>
            </a:pPr>
            <a:r>
              <a:rPr lang="lt-LT"/>
              <a:t>VBE statistika</a:t>
            </a:r>
          </a:p>
        </p:txBody>
      </p:sp>
      <p:sp>
        <p:nvSpPr>
          <p:cNvPr id="5" name="Skaidrės numerio vietos rezervavimo ženklas 4"/>
          <p:cNvSpPr>
            <a:spLocks noGrp="1"/>
          </p:cNvSpPr>
          <p:nvPr>
            <p:ph type="sldNum" sz="quarter" idx="5"/>
          </p:nvPr>
        </p:nvSpPr>
        <p:spPr/>
        <p:txBody>
          <a:bodyPr/>
          <a:lstStyle/>
          <a:p>
            <a:pPr>
              <a:defRPr/>
            </a:pPr>
            <a:fld id="{6174A1B4-DB4C-44BF-9607-AE3C19563534}" type="slidenum">
              <a:rPr lang="lt-LT" smtClean="0"/>
              <a:pPr>
                <a:defRPr/>
              </a:pPr>
              <a:t>15</a:t>
            </a:fld>
            <a:endParaRPr lang="lt-LT"/>
          </a:p>
        </p:txBody>
      </p:sp>
    </p:spTree>
    <p:extLst>
      <p:ext uri="{BB962C8B-B14F-4D97-AF65-F5344CB8AC3E}">
        <p14:creationId xmlns:p14="http://schemas.microsoft.com/office/powerpoint/2010/main" val="1329428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Pavadinimo skaidrė">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lt-LT"/>
              <a:t>Spustelėję redaguokite stilių</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lt-LT"/>
              <a:t>Spustelėkite norėdami redaguoti šablono paantraštės stilių</a:t>
            </a:r>
            <a:endParaRPr lang="en-US" dirty="0"/>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707E5EE5-A749-42D9-BA7F-49705779A752}" type="slidenum">
              <a:rPr lang="lt-LT" smtClean="0"/>
              <a:pPr>
                <a:defRPr/>
              </a:pPr>
              <a:t>‹#›</a:t>
            </a:fld>
            <a:endParaRPr lang="lt-LT"/>
          </a:p>
        </p:txBody>
      </p:sp>
    </p:spTree>
    <p:extLst>
      <p:ext uri="{BB962C8B-B14F-4D97-AF65-F5344CB8AC3E}">
        <p14:creationId xmlns:p14="http://schemas.microsoft.com/office/powerpoint/2010/main" val="4020085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Content Placeholder 2"/>
          <p:cNvSpPr>
            <a:spLocks noGrp="1"/>
          </p:cNvSpPr>
          <p:nvPr>
            <p:ph idx="1"/>
          </p:nvPr>
        </p:nvSpPr>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08899059-527F-4862-8F00-5686E59C0DD4}" type="slidenum">
              <a:rPr lang="lt-LT" smtClean="0"/>
              <a:pPr>
                <a:defRPr/>
              </a:pPr>
              <a:t>‹#›</a:t>
            </a:fld>
            <a:endParaRPr lang="lt-LT"/>
          </a:p>
        </p:txBody>
      </p:sp>
    </p:spTree>
    <p:extLst>
      <p:ext uri="{BB962C8B-B14F-4D97-AF65-F5344CB8AC3E}">
        <p14:creationId xmlns:p14="http://schemas.microsoft.com/office/powerpoint/2010/main" val="3956601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lt-LT"/>
              <a:t>Spustelėję redaguokite stilių</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A1F6E72B-24E1-4D69-93BF-E54640291DBC}" type="slidenum">
              <a:rPr lang="lt-LT" smtClean="0"/>
              <a:pPr>
                <a:defRPr/>
              </a:pPr>
              <a:t>‹#›</a:t>
            </a:fld>
            <a:endParaRPr lang="lt-LT"/>
          </a:p>
        </p:txBody>
      </p:sp>
    </p:spTree>
    <p:extLst>
      <p:ext uri="{BB962C8B-B14F-4D97-AF65-F5344CB8AC3E}">
        <p14:creationId xmlns:p14="http://schemas.microsoft.com/office/powerpoint/2010/main" val="1653215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lt-LT"/>
              <a:t>Spustelėję redaguokite stilių</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Date Placeholder 4"/>
          <p:cNvSpPr>
            <a:spLocks noGrp="1"/>
          </p:cNvSpPr>
          <p:nvPr>
            <p:ph type="dt" sz="half" idx="10"/>
          </p:nvPr>
        </p:nvSpPr>
        <p:spPr/>
        <p:txBody>
          <a:bodyPr/>
          <a:lstStyle/>
          <a:p>
            <a:pPr>
              <a:defRPr/>
            </a:pPr>
            <a:endParaRPr lang="lt-LT"/>
          </a:p>
        </p:txBody>
      </p:sp>
      <p:sp>
        <p:nvSpPr>
          <p:cNvPr id="6" name="Footer Placeholder 5"/>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7" name="Slide Number Placeholder 6"/>
          <p:cNvSpPr>
            <a:spLocks noGrp="1"/>
          </p:cNvSpPr>
          <p:nvPr>
            <p:ph type="sldNum" sz="quarter" idx="12"/>
          </p:nvPr>
        </p:nvSpPr>
        <p:spPr/>
        <p:txBody>
          <a:bodyPr/>
          <a:lstStyle/>
          <a:p>
            <a:pPr>
              <a:defRPr/>
            </a:pPr>
            <a:fld id="{4E40868A-DE67-4217-AD8F-3B1F6A998C4E}" type="slidenum">
              <a:rPr lang="lt-LT" smtClean="0"/>
              <a:pPr>
                <a:defRPr/>
              </a:pPr>
              <a:t>‹#›</a:t>
            </a:fld>
            <a:endParaRPr lang="lt-LT"/>
          </a:p>
        </p:txBody>
      </p:sp>
    </p:spTree>
    <p:extLst>
      <p:ext uri="{BB962C8B-B14F-4D97-AF65-F5344CB8AC3E}">
        <p14:creationId xmlns:p14="http://schemas.microsoft.com/office/powerpoint/2010/main" val="123235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lt-LT"/>
              <a:t>Spustelėję redaguokite stilių</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7" name="Date Placeholder 6"/>
          <p:cNvSpPr>
            <a:spLocks noGrp="1"/>
          </p:cNvSpPr>
          <p:nvPr>
            <p:ph type="dt" sz="half" idx="10"/>
          </p:nvPr>
        </p:nvSpPr>
        <p:spPr/>
        <p:txBody>
          <a:bodyPr/>
          <a:lstStyle/>
          <a:p>
            <a:pPr>
              <a:defRPr/>
            </a:pPr>
            <a:endParaRPr lang="lt-LT"/>
          </a:p>
        </p:txBody>
      </p:sp>
      <p:sp>
        <p:nvSpPr>
          <p:cNvPr id="8" name="Footer Placeholder 7"/>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9" name="Slide Number Placeholder 8"/>
          <p:cNvSpPr>
            <a:spLocks noGrp="1"/>
          </p:cNvSpPr>
          <p:nvPr>
            <p:ph type="sldNum" sz="quarter" idx="12"/>
          </p:nvPr>
        </p:nvSpPr>
        <p:spPr/>
        <p:txBody>
          <a:bodyPr/>
          <a:lstStyle/>
          <a:p>
            <a:pPr>
              <a:defRPr/>
            </a:pPr>
            <a:fld id="{3C4484C5-AEA9-4627-9112-9BD5082FAAA1}" type="slidenum">
              <a:rPr lang="lt-LT" smtClean="0"/>
              <a:pPr>
                <a:defRPr/>
              </a:pPr>
              <a:t>‹#›</a:t>
            </a:fld>
            <a:endParaRPr lang="lt-LT"/>
          </a:p>
        </p:txBody>
      </p:sp>
    </p:spTree>
    <p:extLst>
      <p:ext uri="{BB962C8B-B14F-4D97-AF65-F5344CB8AC3E}">
        <p14:creationId xmlns:p14="http://schemas.microsoft.com/office/powerpoint/2010/main" val="2898114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lt-LT"/>
              <a:t>Spustelėję redaguokite stilių</a:t>
            </a:r>
            <a:endParaRPr lang="en-US" dirty="0"/>
          </a:p>
        </p:txBody>
      </p:sp>
      <p:sp>
        <p:nvSpPr>
          <p:cNvPr id="3" name="Date Placeholder 2"/>
          <p:cNvSpPr>
            <a:spLocks noGrp="1"/>
          </p:cNvSpPr>
          <p:nvPr>
            <p:ph type="dt" sz="half" idx="10"/>
          </p:nvPr>
        </p:nvSpPr>
        <p:spPr/>
        <p:txBody>
          <a:bodyPr/>
          <a:lstStyle/>
          <a:p>
            <a:pPr>
              <a:defRPr/>
            </a:pPr>
            <a:endParaRPr lang="lt-LT"/>
          </a:p>
        </p:txBody>
      </p:sp>
      <p:sp>
        <p:nvSpPr>
          <p:cNvPr id="4" name="Footer Placeholder 3"/>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5" name="Slide Number Placeholder 4"/>
          <p:cNvSpPr>
            <a:spLocks noGrp="1"/>
          </p:cNvSpPr>
          <p:nvPr>
            <p:ph type="sldNum" sz="quarter" idx="12"/>
          </p:nvPr>
        </p:nvSpPr>
        <p:spPr/>
        <p:txBody>
          <a:bodyPr/>
          <a:lstStyle/>
          <a:p>
            <a:pPr>
              <a:defRPr/>
            </a:pPr>
            <a:fld id="{03DF5829-0775-4337-9490-93A99006E35E}" type="slidenum">
              <a:rPr lang="lt-LT" smtClean="0"/>
              <a:pPr>
                <a:defRPr/>
              </a:pPr>
              <a:t>‹#›</a:t>
            </a:fld>
            <a:endParaRPr lang="lt-LT"/>
          </a:p>
        </p:txBody>
      </p:sp>
    </p:spTree>
    <p:extLst>
      <p:ext uri="{BB962C8B-B14F-4D97-AF65-F5344CB8AC3E}">
        <p14:creationId xmlns:p14="http://schemas.microsoft.com/office/powerpoint/2010/main" val="2941878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lt-LT"/>
          </a:p>
        </p:txBody>
      </p:sp>
      <p:sp>
        <p:nvSpPr>
          <p:cNvPr id="3" name="Footer Placeholder 2"/>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4" name="Slide Number Placeholder 3"/>
          <p:cNvSpPr>
            <a:spLocks noGrp="1"/>
          </p:cNvSpPr>
          <p:nvPr>
            <p:ph type="sldNum" sz="quarter" idx="12"/>
          </p:nvPr>
        </p:nvSpPr>
        <p:spPr/>
        <p:txBody>
          <a:bodyPr/>
          <a:lstStyle/>
          <a:p>
            <a:pPr>
              <a:defRPr/>
            </a:pPr>
            <a:fld id="{EFE03748-37D2-41EA-A05E-B922D9D688BA}" type="slidenum">
              <a:rPr lang="lt-LT" smtClean="0"/>
              <a:pPr>
                <a:defRPr/>
              </a:pPr>
              <a:t>‹#›</a:t>
            </a:fld>
            <a:endParaRPr lang="lt-LT"/>
          </a:p>
        </p:txBody>
      </p:sp>
    </p:spTree>
    <p:extLst>
      <p:ext uri="{BB962C8B-B14F-4D97-AF65-F5344CB8AC3E}">
        <p14:creationId xmlns:p14="http://schemas.microsoft.com/office/powerpoint/2010/main" val="2416730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lt-LT"/>
              <a:t>Spustelėję redaguokite stilių</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lt-LT"/>
              <a:t>Spustelėkite, kad galėtumėte redaguoti šablono teksto stilius</a:t>
            </a:r>
          </a:p>
        </p:txBody>
      </p:sp>
      <p:sp>
        <p:nvSpPr>
          <p:cNvPr id="5" name="Date Placeholder 4"/>
          <p:cNvSpPr>
            <a:spLocks noGrp="1"/>
          </p:cNvSpPr>
          <p:nvPr>
            <p:ph type="dt" sz="half" idx="10"/>
          </p:nvPr>
        </p:nvSpPr>
        <p:spPr/>
        <p:txBody>
          <a:bodyPr/>
          <a:lstStyle/>
          <a:p>
            <a:pPr>
              <a:defRPr/>
            </a:pPr>
            <a:endParaRPr lang="lt-LT"/>
          </a:p>
        </p:txBody>
      </p:sp>
      <p:sp>
        <p:nvSpPr>
          <p:cNvPr id="6" name="Footer Placeholder 5"/>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7" name="Slide Number Placeholder 6"/>
          <p:cNvSpPr>
            <a:spLocks noGrp="1"/>
          </p:cNvSpPr>
          <p:nvPr>
            <p:ph type="sldNum" sz="quarter" idx="12"/>
          </p:nvPr>
        </p:nvSpPr>
        <p:spPr/>
        <p:txBody>
          <a:bodyPr/>
          <a:lstStyle/>
          <a:p>
            <a:pPr>
              <a:defRPr/>
            </a:pPr>
            <a:fld id="{1DA59EBE-3B68-49D5-B52D-46DEF1446125}" type="slidenum">
              <a:rPr lang="lt-LT" smtClean="0"/>
              <a:pPr>
                <a:defRPr/>
              </a:pPr>
              <a:t>‹#›</a:t>
            </a:fld>
            <a:endParaRPr lang="lt-LT"/>
          </a:p>
        </p:txBody>
      </p:sp>
    </p:spTree>
    <p:extLst>
      <p:ext uri="{BB962C8B-B14F-4D97-AF65-F5344CB8AC3E}">
        <p14:creationId xmlns:p14="http://schemas.microsoft.com/office/powerpoint/2010/main" val="4227910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lt-LT"/>
              <a:t>Spustelėję redaguokite stilių</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lt-LT"/>
              <a:t>Spustelėkite piktogramą norėdami įtraukti paveikslėlį</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Spustelėkite, kad galėtumėte redaguoti šablono teksto stilius</a:t>
            </a:r>
          </a:p>
        </p:txBody>
      </p:sp>
      <p:sp>
        <p:nvSpPr>
          <p:cNvPr id="5" name="Date Placeholder 4"/>
          <p:cNvSpPr>
            <a:spLocks noGrp="1"/>
          </p:cNvSpPr>
          <p:nvPr>
            <p:ph type="dt" sz="half" idx="10"/>
          </p:nvPr>
        </p:nvSpPr>
        <p:spPr/>
        <p:txBody>
          <a:bodyPr/>
          <a:lstStyle/>
          <a:p>
            <a:pPr>
              <a:defRPr/>
            </a:pPr>
            <a:endParaRPr lang="lt-LT"/>
          </a:p>
        </p:txBody>
      </p:sp>
      <p:sp>
        <p:nvSpPr>
          <p:cNvPr id="6" name="Footer Placeholder 5"/>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7" name="Slide Number Placeholder 6"/>
          <p:cNvSpPr>
            <a:spLocks noGrp="1"/>
          </p:cNvSpPr>
          <p:nvPr>
            <p:ph type="sldNum" sz="quarter" idx="12"/>
          </p:nvPr>
        </p:nvSpPr>
        <p:spPr/>
        <p:txBody>
          <a:bodyPr/>
          <a:lstStyle/>
          <a:p>
            <a:pPr>
              <a:defRPr/>
            </a:pPr>
            <a:fld id="{4BC6F558-93C6-4B58-9B57-48A908887730}" type="slidenum">
              <a:rPr lang="lt-LT" smtClean="0"/>
              <a:pPr>
                <a:defRPr/>
              </a:pPr>
              <a:t>‹#›</a:t>
            </a:fld>
            <a:endParaRPr lang="lt-LT"/>
          </a:p>
        </p:txBody>
      </p:sp>
    </p:spTree>
    <p:extLst>
      <p:ext uri="{BB962C8B-B14F-4D97-AF65-F5344CB8AC3E}">
        <p14:creationId xmlns:p14="http://schemas.microsoft.com/office/powerpoint/2010/main" val="4104943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vadinima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lt-LT"/>
              <a:t>Spustelėję redaguokite stilių</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D906F052-66AC-4CF4-B941-51FBEE678F4D}" type="slidenum">
              <a:rPr lang="lt-LT" smtClean="0"/>
              <a:pPr>
                <a:defRPr/>
              </a:pPr>
              <a:t>‹#›</a:t>
            </a:fld>
            <a:endParaRPr lang="lt-LT"/>
          </a:p>
        </p:txBody>
      </p:sp>
    </p:spTree>
    <p:extLst>
      <p:ext uri="{BB962C8B-B14F-4D97-AF65-F5344CB8AC3E}">
        <p14:creationId xmlns:p14="http://schemas.microsoft.com/office/powerpoint/2010/main" val="394013401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asiūlymas su antrašte">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lt-LT"/>
              <a:t>Spustelėję redaguokite stilių</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lt-LT"/>
              <a:t>Spustelėkite, kad galėtumėte redaguoti šablono teksto stilius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D906F052-66AC-4CF4-B941-51FBEE678F4D}" type="slidenum">
              <a:rPr lang="lt-LT" smtClean="0"/>
              <a:pPr>
                <a:defRPr/>
              </a:pPr>
              <a:t>‹#›</a:t>
            </a:fld>
            <a:endParaRPr lang="lt-LT"/>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7273721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Kortelės pavadinimas">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lt-LT"/>
              <a:t>Spustelėję redaguokite stilių</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D906F052-66AC-4CF4-B941-51FBEE678F4D}" type="slidenum">
              <a:rPr lang="lt-LT" smtClean="0"/>
              <a:pPr>
                <a:defRPr/>
              </a:pPr>
              <a:t>‹#›</a:t>
            </a:fld>
            <a:endParaRPr lang="lt-LT"/>
          </a:p>
        </p:txBody>
      </p:sp>
    </p:spTree>
    <p:extLst>
      <p:ext uri="{BB962C8B-B14F-4D97-AF65-F5344CB8AC3E}">
        <p14:creationId xmlns:p14="http://schemas.microsoft.com/office/powerpoint/2010/main" val="2893537973"/>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asiūlymo pavadinimas kortelės">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lt-LT"/>
              <a:t>Spustelėję redaguokite stilių</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lt-LT"/>
              <a:t>Spustelėkite, kad galėtumėte redaguoti šablono teksto stilius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D906F052-66AC-4CF4-B941-51FBEE678F4D}" type="slidenum">
              <a:rPr lang="lt-LT" smtClean="0"/>
              <a:pPr>
                <a:defRPr/>
              </a:pPr>
              <a:t>‹#›</a:t>
            </a:fld>
            <a:endParaRPr lang="lt-LT"/>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9555365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arba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lt-LT"/>
              <a:t>Spustelėję redaguokite stilių</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lt-LT"/>
              <a:t>Spustelėkite, kad galėtumėte redaguoti šablono teksto stilius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D906F052-66AC-4CF4-B941-51FBEE678F4D}" type="slidenum">
              <a:rPr lang="lt-LT" smtClean="0"/>
              <a:pPr>
                <a:defRPr/>
              </a:pPr>
              <a:t>‹#›</a:t>
            </a:fld>
            <a:endParaRPr lang="lt-LT"/>
          </a:p>
        </p:txBody>
      </p:sp>
    </p:spTree>
    <p:extLst>
      <p:ext uri="{BB962C8B-B14F-4D97-AF65-F5344CB8AC3E}">
        <p14:creationId xmlns:p14="http://schemas.microsoft.com/office/powerpoint/2010/main" val="1400256856"/>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Vertical Text Placeholder 2"/>
          <p:cNvSpPr>
            <a:spLocks noGrp="1"/>
          </p:cNvSpPr>
          <p:nvPr>
            <p:ph type="body" orient="vert" idx="1"/>
          </p:nvPr>
        </p:nvSpPr>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4EA1DFB7-EAD0-464A-A7B3-CFCEE5C09E65}" type="slidenum">
              <a:rPr lang="lt-LT" smtClean="0"/>
              <a:pPr>
                <a:defRPr/>
              </a:pPr>
              <a:t>‹#›</a:t>
            </a:fld>
            <a:endParaRPr lang="lt-LT"/>
          </a:p>
        </p:txBody>
      </p:sp>
    </p:spTree>
    <p:extLst>
      <p:ext uri="{BB962C8B-B14F-4D97-AF65-F5344CB8AC3E}">
        <p14:creationId xmlns:p14="http://schemas.microsoft.com/office/powerpoint/2010/main" val="2920260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lt-LT"/>
              <a:t>Spustelėję redaguokite stilių</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pPr>
              <a:defRPr/>
            </a:pPr>
            <a:endParaRPr lang="lt-LT"/>
          </a:p>
        </p:txBody>
      </p:sp>
      <p:sp>
        <p:nvSpPr>
          <p:cNvPr id="5" name="Footer Placeholder 4"/>
          <p:cNvSpPr>
            <a:spLocks noGrp="1"/>
          </p:cNvSpPr>
          <p:nvPr>
            <p:ph type="ftr" sz="quarter" idx="11"/>
          </p:nvPr>
        </p:nvSpPr>
        <p:spPr/>
        <p:txBody>
          <a:body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12"/>
          </p:nvPr>
        </p:nvSpPr>
        <p:spPr/>
        <p:txBody>
          <a:bodyPr/>
          <a:lstStyle/>
          <a:p>
            <a:pPr>
              <a:defRPr/>
            </a:pPr>
            <a:fld id="{32F54709-87C1-410C-AE3C-95AC06C5E729}" type="slidenum">
              <a:rPr lang="lt-LT" smtClean="0"/>
              <a:pPr>
                <a:defRPr/>
              </a:pPr>
              <a:t>‹#›</a:t>
            </a:fld>
            <a:endParaRPr lang="lt-LT"/>
          </a:p>
        </p:txBody>
      </p:sp>
    </p:spTree>
    <p:extLst>
      <p:ext uri="{BB962C8B-B14F-4D97-AF65-F5344CB8AC3E}">
        <p14:creationId xmlns:p14="http://schemas.microsoft.com/office/powerpoint/2010/main" val="3979795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Pavadinimas ir lentelė">
    <p:spTree>
      <p:nvGrpSpPr>
        <p:cNvPr id="1" name=""/>
        <p:cNvGrpSpPr/>
        <p:nvPr/>
      </p:nvGrpSpPr>
      <p:grpSpPr>
        <a:xfrm>
          <a:off x="0" y="0"/>
          <a:ext cx="0" cy="0"/>
          <a:chOff x="0" y="0"/>
          <a:chExt cx="0" cy="0"/>
        </a:xfrm>
      </p:grpSpPr>
      <p:sp>
        <p:nvSpPr>
          <p:cNvPr id="2" name="Antraštė 1"/>
          <p:cNvSpPr>
            <a:spLocks noGrp="1"/>
          </p:cNvSpPr>
          <p:nvPr>
            <p:ph type="title"/>
          </p:nvPr>
        </p:nvSpPr>
        <p:spPr>
          <a:xfrm>
            <a:off x="685800" y="152400"/>
            <a:ext cx="6870700" cy="1600200"/>
          </a:xfrm>
        </p:spPr>
        <p:txBody>
          <a:bodyPr/>
          <a:lstStyle/>
          <a:p>
            <a:r>
              <a:rPr lang="lt-LT"/>
              <a:t>Spustelėję redag. ruoš. pavad. stilių</a:t>
            </a:r>
          </a:p>
        </p:txBody>
      </p:sp>
      <p:sp>
        <p:nvSpPr>
          <p:cNvPr id="3" name="Lentelės vietos rezervavimo ženklas 2"/>
          <p:cNvSpPr>
            <a:spLocks noGrp="1"/>
          </p:cNvSpPr>
          <p:nvPr>
            <p:ph type="tbl" idx="1"/>
          </p:nvPr>
        </p:nvSpPr>
        <p:spPr>
          <a:xfrm>
            <a:off x="685800" y="1828800"/>
            <a:ext cx="7696200" cy="3657600"/>
          </a:xfrm>
        </p:spPr>
        <p:txBody>
          <a:bodyPr/>
          <a:lstStyle/>
          <a:p>
            <a:pPr lvl="0"/>
            <a:endParaRPr lang="lt-LT" noProof="0"/>
          </a:p>
        </p:txBody>
      </p:sp>
      <p:sp>
        <p:nvSpPr>
          <p:cNvPr id="4" name="Rectangle 5"/>
          <p:cNvSpPr>
            <a:spLocks noGrp="1" noChangeArrowheads="1"/>
          </p:cNvSpPr>
          <p:nvPr>
            <p:ph type="dt" sz="half" idx="10"/>
          </p:nvPr>
        </p:nvSpPr>
        <p:spPr>
          <a:ln/>
        </p:spPr>
        <p:txBody>
          <a:bodyPr/>
          <a:lstStyle>
            <a:lvl1pPr>
              <a:defRPr/>
            </a:lvl1pPr>
          </a:lstStyle>
          <a:p>
            <a:pPr>
              <a:defRPr/>
            </a:pPr>
            <a:endParaRPr lang="lt-LT"/>
          </a:p>
        </p:txBody>
      </p:sp>
      <p:sp>
        <p:nvSpPr>
          <p:cNvPr id="5" name="Rectangle 6"/>
          <p:cNvSpPr>
            <a:spLocks noGrp="1" noChangeArrowheads="1"/>
          </p:cNvSpPr>
          <p:nvPr>
            <p:ph type="ftr" sz="quarter" idx="11"/>
          </p:nvPr>
        </p:nvSpPr>
        <p:spPr>
          <a:ln/>
        </p:spPr>
        <p:txBody>
          <a:bodyPr/>
          <a:lstStyle>
            <a:lvl1pPr>
              <a:defRPr/>
            </a:lvl1pPr>
          </a:lstStyle>
          <a:p>
            <a:pPr>
              <a:defRPr/>
            </a:pPr>
            <a:r>
              <a:rPr lang="lt-LT"/>
              <a:t>Raudonos  spalvos tekstas pažymi, į ką turėtų būti atkreiptas švietimo bendruomenių dėmesys</a:t>
            </a:r>
          </a:p>
        </p:txBody>
      </p:sp>
      <p:sp>
        <p:nvSpPr>
          <p:cNvPr id="6" name="Rectangle 7"/>
          <p:cNvSpPr>
            <a:spLocks noGrp="1" noChangeArrowheads="1"/>
          </p:cNvSpPr>
          <p:nvPr>
            <p:ph type="sldNum" sz="quarter" idx="12"/>
          </p:nvPr>
        </p:nvSpPr>
        <p:spPr>
          <a:ln/>
        </p:spPr>
        <p:txBody>
          <a:bodyPr/>
          <a:lstStyle>
            <a:lvl1pPr>
              <a:defRPr/>
            </a:lvl1pPr>
          </a:lstStyle>
          <a:p>
            <a:pPr>
              <a:defRPr/>
            </a:pPr>
            <a:fld id="{59F1B1B5-B080-4AD9-B170-C5558298A452}" type="slidenum">
              <a:rPr lang="lt-LT"/>
              <a:pPr>
                <a:defRPr/>
              </a:pPr>
              <a:t>‹#›</a:t>
            </a:fld>
            <a:endParaRPr lang="lt-LT"/>
          </a:p>
        </p:txBody>
      </p:sp>
    </p:spTree>
    <p:extLst>
      <p:ext uri="{BB962C8B-B14F-4D97-AF65-F5344CB8AC3E}">
        <p14:creationId xmlns:p14="http://schemas.microsoft.com/office/powerpoint/2010/main" val="3959014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lt-LT"/>
              <a:t>Spustelėję redaguokite stilių</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lt-LT"/>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lt-LT"/>
              <a:t>Raudonos  spalvos tekstas pažymi, į ką turėtų būti atkreiptas švietimo bendruomenių dėmesys</a:t>
            </a: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D906F052-66AC-4CF4-B941-51FBEE678F4D}" type="slidenum">
              <a:rPr lang="lt-LT" smtClean="0"/>
              <a:pPr>
                <a:defRPr/>
              </a:pPr>
              <a:t>‹#›</a:t>
            </a:fld>
            <a:endParaRPr lang="lt-LT"/>
          </a:p>
        </p:txBody>
      </p:sp>
    </p:spTree>
    <p:extLst>
      <p:ext uri="{BB962C8B-B14F-4D97-AF65-F5344CB8AC3E}">
        <p14:creationId xmlns:p14="http://schemas.microsoft.com/office/powerpoint/2010/main" val="505921578"/>
      </p:ext>
    </p:extLst>
  </p:cSld>
  <p:clrMap bg1="lt1" tx1="dk1" bg2="lt2" tx2="dk2" accent1="accent1" accent2="accent2" accent3="accent3" accent4="accent4" accent5="accent5" accent6="accent6" hlink="hlink" folHlink="folHlink"/>
  <p:sldLayoutIdLst>
    <p:sldLayoutId id="2147484190" r:id="rId1"/>
    <p:sldLayoutId id="2147484191" r:id="rId2"/>
    <p:sldLayoutId id="2147484192" r:id="rId3"/>
    <p:sldLayoutId id="2147484193" r:id="rId4"/>
    <p:sldLayoutId id="2147484194" r:id="rId5"/>
    <p:sldLayoutId id="2147484195" r:id="rId6"/>
    <p:sldLayoutId id="2147484196" r:id="rId7"/>
    <p:sldLayoutId id="2147484197" r:id="rId8"/>
    <p:sldLayoutId id="2147484198" r:id="rId9"/>
    <p:sldLayoutId id="2147484199" r:id="rId10"/>
    <p:sldLayoutId id="2147484200" r:id="rId11"/>
    <p:sldLayoutId id="2147484201" r:id="rId12"/>
    <p:sldLayoutId id="2147484202" r:id="rId13"/>
    <p:sldLayoutId id="2147484203" r:id="rId14"/>
    <p:sldLayoutId id="2147484204" r:id="rId15"/>
    <p:sldLayoutId id="2147484205" r:id="rId16"/>
    <p:sldLayoutId id="2147484206" r:id="rId17"/>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ctrTitle"/>
          </p:nvPr>
        </p:nvSpPr>
        <p:spPr>
          <a:xfrm>
            <a:off x="2411760" y="2204864"/>
            <a:ext cx="5184949" cy="2736850"/>
          </a:xfrm>
        </p:spPr>
        <p:txBody>
          <a:bodyPr/>
          <a:lstStyle/>
          <a:p>
            <a:pPr algn="ctr" eaLnBrk="1" hangingPunct="1">
              <a:defRPr/>
            </a:pPr>
            <a:r>
              <a:rPr lang="lt-LT" altLang="lt-LT" sz="3200" b="1" dirty="0">
                <a:solidFill>
                  <a:srgbClr val="0000FF"/>
                </a:solidFill>
              </a:rPr>
              <a:t>Pagrindiniai 2025 m. mokymosi pasiekimų patikrinimų rodikliai ir rezultatai</a:t>
            </a:r>
            <a:endParaRPr lang="lt-LT" sz="3200" dirty="0">
              <a:solidFill>
                <a:srgbClr val="0000FF"/>
              </a:solidFill>
            </a:endParaRPr>
          </a:p>
        </p:txBody>
      </p:sp>
      <p:sp>
        <p:nvSpPr>
          <p:cNvPr id="2" name="Skaidrės numerio vietos rezervavimo ženklas 1"/>
          <p:cNvSpPr>
            <a:spLocks noGrp="1"/>
          </p:cNvSpPr>
          <p:nvPr>
            <p:ph type="sldNum" sz="quarter" idx="12"/>
          </p:nvPr>
        </p:nvSpPr>
        <p:spPr/>
        <p:txBody>
          <a:bodyPr/>
          <a:lstStyle/>
          <a:p>
            <a:pPr>
              <a:defRPr/>
            </a:pPr>
            <a:fld id="{707E5EE5-A749-42D9-BA7F-49705779A752}" type="slidenum">
              <a:rPr lang="lt-LT" smtClean="0"/>
              <a:pPr>
                <a:defRPr/>
              </a:pPr>
              <a:t>1</a:t>
            </a:fld>
            <a:endParaRPr lang="lt-LT"/>
          </a:p>
        </p:txBody>
      </p:sp>
      <p:sp>
        <p:nvSpPr>
          <p:cNvPr id="3" name="Stačiakampis 2"/>
          <p:cNvSpPr/>
          <p:nvPr/>
        </p:nvSpPr>
        <p:spPr>
          <a:xfrm>
            <a:off x="4540975" y="5589240"/>
            <a:ext cx="4572000" cy="646331"/>
          </a:xfrm>
          <a:prstGeom prst="rect">
            <a:avLst/>
          </a:prstGeom>
        </p:spPr>
        <p:txBody>
          <a:bodyPr>
            <a:spAutoFit/>
          </a:bodyPr>
          <a:lstStyle/>
          <a:p>
            <a:r>
              <a:rPr lang="lt-LT" dirty="0">
                <a:solidFill>
                  <a:srgbClr val="7030A0"/>
                </a:solidFill>
              </a:rPr>
              <a:t>                       </a:t>
            </a:r>
            <a:r>
              <a:rPr lang="lt-LT" dirty="0">
                <a:solidFill>
                  <a:srgbClr val="0450CC"/>
                </a:solidFill>
              </a:rPr>
              <a:t>Visaginas </a:t>
            </a:r>
          </a:p>
          <a:p>
            <a:pPr algn="ctr"/>
            <a:r>
              <a:rPr lang="lt-LT" dirty="0">
                <a:solidFill>
                  <a:srgbClr val="0450CC"/>
                </a:solidFill>
              </a:rPr>
              <a:t>2025-08-27</a:t>
            </a:r>
          </a:p>
        </p:txBody>
      </p:sp>
      <p:pic>
        <p:nvPicPr>
          <p:cNvPr id="5" name="Paveikslėlis 4">
            <a:extLst>
              <a:ext uri="{FF2B5EF4-FFF2-40B4-BE49-F238E27FC236}">
                <a16:creationId xmlns:a16="http://schemas.microsoft.com/office/drawing/2014/main" id="{05DAF713-7F5D-A737-6E09-BEB413D7DFEA}"/>
              </a:ext>
            </a:extLst>
          </p:cNvPr>
          <p:cNvPicPr>
            <a:picLocks noChangeAspect="1"/>
          </p:cNvPicPr>
          <p:nvPr/>
        </p:nvPicPr>
        <p:blipFill>
          <a:blip r:embed="rId3"/>
          <a:stretch>
            <a:fillRect/>
          </a:stretch>
        </p:blipFill>
        <p:spPr>
          <a:xfrm>
            <a:off x="2555776" y="137939"/>
            <a:ext cx="3133725" cy="20669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85800" y="152401"/>
            <a:ext cx="6870700" cy="684312"/>
          </a:xfrm>
        </p:spPr>
        <p:txBody>
          <a:bodyPr/>
          <a:lstStyle/>
          <a:p>
            <a:pPr algn="ctr" eaLnBrk="1" hangingPunct="1"/>
            <a:r>
              <a:rPr lang="lt-LT" altLang="lt-LT" sz="2800" b="1" dirty="0">
                <a:solidFill>
                  <a:srgbClr val="0000FF"/>
                </a:solidFill>
              </a:rPr>
              <a:t>100-kininkai</a:t>
            </a:r>
          </a:p>
        </p:txBody>
      </p:sp>
      <p:graphicFrame>
        <p:nvGraphicFramePr>
          <p:cNvPr id="82067" name="Group 147"/>
          <p:cNvGraphicFramePr>
            <a:graphicFrameLocks noGrp="1"/>
          </p:cNvGraphicFramePr>
          <p:nvPr>
            <p:ph type="tbl" idx="1"/>
            <p:extLst>
              <p:ext uri="{D42A27DB-BD31-4B8C-83A1-F6EECF244321}">
                <p14:modId xmlns:p14="http://schemas.microsoft.com/office/powerpoint/2010/main" val="3413197864"/>
              </p:ext>
            </p:extLst>
          </p:nvPr>
        </p:nvGraphicFramePr>
        <p:xfrm>
          <a:off x="1042987" y="980729"/>
          <a:ext cx="7273429" cy="4832024"/>
        </p:xfrm>
        <a:graphic>
          <a:graphicData uri="http://schemas.openxmlformats.org/drawingml/2006/table">
            <a:tbl>
              <a:tblPr/>
              <a:tblGrid>
                <a:gridCol w="2188900">
                  <a:extLst>
                    <a:ext uri="{9D8B030D-6E8A-4147-A177-3AD203B41FA5}">
                      <a16:colId xmlns:a16="http://schemas.microsoft.com/office/drawing/2014/main" val="20000"/>
                    </a:ext>
                  </a:extLst>
                </a:gridCol>
                <a:gridCol w="2461712">
                  <a:extLst>
                    <a:ext uri="{9D8B030D-6E8A-4147-A177-3AD203B41FA5}">
                      <a16:colId xmlns:a16="http://schemas.microsoft.com/office/drawing/2014/main" val="20001"/>
                    </a:ext>
                  </a:extLst>
                </a:gridCol>
                <a:gridCol w="2622817">
                  <a:extLst>
                    <a:ext uri="{9D8B030D-6E8A-4147-A177-3AD203B41FA5}">
                      <a16:colId xmlns:a16="http://schemas.microsoft.com/office/drawing/2014/main" val="20002"/>
                    </a:ext>
                  </a:extLst>
                </a:gridCol>
              </a:tblGrid>
              <a:tr h="1426997">
                <a:tc>
                  <a:txBody>
                    <a:bodyPr/>
                    <a:lstStyle>
                      <a:lvl1pPr eaLnBrk="0" hangingPunct="0">
                        <a:spcBef>
                          <a:spcPct val="20000"/>
                        </a:spcBef>
                        <a:defRPr sz="2800">
                          <a:solidFill>
                            <a:schemeClr val="tx1"/>
                          </a:solidFill>
                          <a:latin typeface="Comic Sans MS" pitchFamily="66" charset="0"/>
                        </a:defRPr>
                      </a:lvl1pPr>
                      <a:lvl2pPr marL="742950" indent="-285750" eaLnBrk="0" hangingPunct="0">
                        <a:spcBef>
                          <a:spcPct val="20000"/>
                        </a:spcBef>
                        <a:defRPr sz="2400">
                          <a:solidFill>
                            <a:schemeClr val="tx1"/>
                          </a:solidFill>
                          <a:latin typeface="Comic Sans MS" pitchFamily="66" charset="0"/>
                        </a:defRPr>
                      </a:lvl2pPr>
                      <a:lvl3pPr marL="1143000" indent="-228600" eaLnBrk="0" hangingPunct="0">
                        <a:spcBef>
                          <a:spcPct val="20000"/>
                        </a:spcBef>
                        <a:defRPr sz="2000">
                          <a:solidFill>
                            <a:schemeClr val="tx1"/>
                          </a:solidFill>
                          <a:latin typeface="Comic Sans MS" pitchFamily="66" charset="0"/>
                        </a:defRPr>
                      </a:lvl3pPr>
                      <a:lvl4pPr marL="1600200" indent="-228600" eaLnBrk="0" hangingPunct="0">
                        <a:spcBef>
                          <a:spcPct val="20000"/>
                        </a:spcBef>
                        <a:defRPr>
                          <a:solidFill>
                            <a:schemeClr val="tx1"/>
                          </a:solidFill>
                          <a:latin typeface="Comic Sans MS" pitchFamily="66" charset="0"/>
                        </a:defRPr>
                      </a:lvl4pPr>
                      <a:lvl5pPr marL="2057400" indent="-228600" eaLnBrk="0" hangingPunct="0">
                        <a:spcBef>
                          <a:spcPct val="20000"/>
                        </a:spcBef>
                        <a:defRPr>
                          <a:solidFill>
                            <a:schemeClr val="tx1"/>
                          </a:solidFill>
                          <a:latin typeface="Comic Sans MS" pitchFamily="66" charset="0"/>
                        </a:defRPr>
                      </a:lvl5pPr>
                      <a:lvl6pPr marL="2514600" indent="-228600" eaLnBrk="0" fontAlgn="base" hangingPunct="0">
                        <a:spcBef>
                          <a:spcPct val="20000"/>
                        </a:spcBef>
                        <a:spcAft>
                          <a:spcPct val="0"/>
                        </a:spcAft>
                        <a:defRPr>
                          <a:solidFill>
                            <a:schemeClr val="tx1"/>
                          </a:solidFill>
                          <a:latin typeface="Comic Sans MS" pitchFamily="66" charset="0"/>
                        </a:defRPr>
                      </a:lvl6pPr>
                      <a:lvl7pPr marL="2971800" indent="-228600" eaLnBrk="0" fontAlgn="base" hangingPunct="0">
                        <a:spcBef>
                          <a:spcPct val="20000"/>
                        </a:spcBef>
                        <a:spcAft>
                          <a:spcPct val="0"/>
                        </a:spcAft>
                        <a:defRPr>
                          <a:solidFill>
                            <a:schemeClr val="tx1"/>
                          </a:solidFill>
                          <a:latin typeface="Comic Sans MS" pitchFamily="66" charset="0"/>
                        </a:defRPr>
                      </a:lvl7pPr>
                      <a:lvl8pPr marL="3429000" indent="-228600" eaLnBrk="0" fontAlgn="base" hangingPunct="0">
                        <a:spcBef>
                          <a:spcPct val="20000"/>
                        </a:spcBef>
                        <a:spcAft>
                          <a:spcPct val="0"/>
                        </a:spcAft>
                        <a:defRPr>
                          <a:solidFill>
                            <a:schemeClr val="tx1"/>
                          </a:solidFill>
                          <a:latin typeface="Comic Sans MS" pitchFamily="66" charset="0"/>
                        </a:defRPr>
                      </a:lvl8pPr>
                      <a:lvl9pPr marL="3886200" indent="-228600" eaLnBrk="0" fontAlgn="base" hangingPunct="0">
                        <a:spcBef>
                          <a:spcPct val="20000"/>
                        </a:spcBef>
                        <a:spcAft>
                          <a:spcPct val="0"/>
                        </a:spcAft>
                        <a:defRPr>
                          <a:solidFill>
                            <a:schemeClr val="tx1"/>
                          </a:solidFill>
                          <a:latin typeface="Comic Sans MS"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1" i="0" u="none" strike="noStrike" cap="none" normalizeH="0" baseline="0" dirty="0">
                          <a:ln>
                            <a:noFill/>
                          </a:ln>
                          <a:solidFill>
                            <a:schemeClr val="tx1"/>
                          </a:solidFill>
                          <a:effectLst/>
                          <a:latin typeface="Comic Sans MS" pitchFamily="66" charset="0"/>
                        </a:rPr>
                        <a:t>Metai </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omic Sans MS" pitchFamily="66" charset="0"/>
                        </a:defRPr>
                      </a:lvl1pPr>
                      <a:lvl2pPr marL="742950" indent="-285750" eaLnBrk="0" hangingPunct="0">
                        <a:spcBef>
                          <a:spcPct val="20000"/>
                        </a:spcBef>
                        <a:defRPr sz="2400">
                          <a:solidFill>
                            <a:schemeClr val="tx1"/>
                          </a:solidFill>
                          <a:latin typeface="Comic Sans MS" pitchFamily="66" charset="0"/>
                        </a:defRPr>
                      </a:lvl2pPr>
                      <a:lvl3pPr marL="1143000" indent="-228600" eaLnBrk="0" hangingPunct="0">
                        <a:spcBef>
                          <a:spcPct val="20000"/>
                        </a:spcBef>
                        <a:defRPr sz="2000">
                          <a:solidFill>
                            <a:schemeClr val="tx1"/>
                          </a:solidFill>
                          <a:latin typeface="Comic Sans MS" pitchFamily="66" charset="0"/>
                        </a:defRPr>
                      </a:lvl3pPr>
                      <a:lvl4pPr marL="1600200" indent="-228600" eaLnBrk="0" hangingPunct="0">
                        <a:spcBef>
                          <a:spcPct val="20000"/>
                        </a:spcBef>
                        <a:defRPr>
                          <a:solidFill>
                            <a:schemeClr val="tx1"/>
                          </a:solidFill>
                          <a:latin typeface="Comic Sans MS" pitchFamily="66" charset="0"/>
                        </a:defRPr>
                      </a:lvl4pPr>
                      <a:lvl5pPr marL="2057400" indent="-228600" eaLnBrk="0" hangingPunct="0">
                        <a:spcBef>
                          <a:spcPct val="20000"/>
                        </a:spcBef>
                        <a:defRPr>
                          <a:solidFill>
                            <a:schemeClr val="tx1"/>
                          </a:solidFill>
                          <a:latin typeface="Comic Sans MS" pitchFamily="66" charset="0"/>
                        </a:defRPr>
                      </a:lvl5pPr>
                      <a:lvl6pPr marL="2514600" indent="-228600" eaLnBrk="0" fontAlgn="base" hangingPunct="0">
                        <a:spcBef>
                          <a:spcPct val="20000"/>
                        </a:spcBef>
                        <a:spcAft>
                          <a:spcPct val="0"/>
                        </a:spcAft>
                        <a:defRPr>
                          <a:solidFill>
                            <a:schemeClr val="tx1"/>
                          </a:solidFill>
                          <a:latin typeface="Comic Sans MS" pitchFamily="66" charset="0"/>
                        </a:defRPr>
                      </a:lvl6pPr>
                      <a:lvl7pPr marL="2971800" indent="-228600" eaLnBrk="0" fontAlgn="base" hangingPunct="0">
                        <a:spcBef>
                          <a:spcPct val="20000"/>
                        </a:spcBef>
                        <a:spcAft>
                          <a:spcPct val="0"/>
                        </a:spcAft>
                        <a:defRPr>
                          <a:solidFill>
                            <a:schemeClr val="tx1"/>
                          </a:solidFill>
                          <a:latin typeface="Comic Sans MS" pitchFamily="66" charset="0"/>
                        </a:defRPr>
                      </a:lvl7pPr>
                      <a:lvl8pPr marL="3429000" indent="-228600" eaLnBrk="0" fontAlgn="base" hangingPunct="0">
                        <a:spcBef>
                          <a:spcPct val="20000"/>
                        </a:spcBef>
                        <a:spcAft>
                          <a:spcPct val="0"/>
                        </a:spcAft>
                        <a:defRPr>
                          <a:solidFill>
                            <a:schemeClr val="tx1"/>
                          </a:solidFill>
                          <a:latin typeface="Comic Sans MS" pitchFamily="66" charset="0"/>
                        </a:defRPr>
                      </a:lvl8pPr>
                      <a:lvl9pPr marL="3886200" indent="-228600" eaLnBrk="0" fontAlgn="base" hangingPunct="0">
                        <a:spcBef>
                          <a:spcPct val="20000"/>
                        </a:spcBef>
                        <a:spcAft>
                          <a:spcPct val="0"/>
                        </a:spcAft>
                        <a:defRPr>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800" b="1" i="0" u="none" strike="noStrike" cap="none" normalizeH="0" baseline="0" dirty="0">
                          <a:ln>
                            <a:noFill/>
                          </a:ln>
                          <a:solidFill>
                            <a:schemeClr val="tx1"/>
                          </a:solidFill>
                          <a:effectLst/>
                          <a:latin typeface="Comic Sans MS" pitchFamily="66" charset="0"/>
                        </a:rPr>
                        <a:t>100 skaičius</a:t>
                      </a: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omic Sans MS" pitchFamily="66" charset="0"/>
                        </a:defRPr>
                      </a:lvl1pPr>
                      <a:lvl2pPr marL="742950" indent="-285750" eaLnBrk="0" hangingPunct="0">
                        <a:spcBef>
                          <a:spcPct val="20000"/>
                        </a:spcBef>
                        <a:defRPr sz="2400">
                          <a:solidFill>
                            <a:schemeClr val="tx1"/>
                          </a:solidFill>
                          <a:latin typeface="Comic Sans MS" pitchFamily="66" charset="0"/>
                        </a:defRPr>
                      </a:lvl2pPr>
                      <a:lvl3pPr marL="1143000" indent="-228600" eaLnBrk="0" hangingPunct="0">
                        <a:spcBef>
                          <a:spcPct val="20000"/>
                        </a:spcBef>
                        <a:defRPr sz="2000">
                          <a:solidFill>
                            <a:schemeClr val="tx1"/>
                          </a:solidFill>
                          <a:latin typeface="Comic Sans MS" pitchFamily="66" charset="0"/>
                        </a:defRPr>
                      </a:lvl3pPr>
                      <a:lvl4pPr marL="1600200" indent="-228600" eaLnBrk="0" hangingPunct="0">
                        <a:spcBef>
                          <a:spcPct val="20000"/>
                        </a:spcBef>
                        <a:defRPr>
                          <a:solidFill>
                            <a:schemeClr val="tx1"/>
                          </a:solidFill>
                          <a:latin typeface="Comic Sans MS" pitchFamily="66" charset="0"/>
                        </a:defRPr>
                      </a:lvl4pPr>
                      <a:lvl5pPr marL="2057400" indent="-228600" eaLnBrk="0" hangingPunct="0">
                        <a:spcBef>
                          <a:spcPct val="20000"/>
                        </a:spcBef>
                        <a:defRPr>
                          <a:solidFill>
                            <a:schemeClr val="tx1"/>
                          </a:solidFill>
                          <a:latin typeface="Comic Sans MS" pitchFamily="66" charset="0"/>
                        </a:defRPr>
                      </a:lvl5pPr>
                      <a:lvl6pPr marL="2514600" indent="-228600" eaLnBrk="0" fontAlgn="base" hangingPunct="0">
                        <a:spcBef>
                          <a:spcPct val="20000"/>
                        </a:spcBef>
                        <a:spcAft>
                          <a:spcPct val="0"/>
                        </a:spcAft>
                        <a:defRPr>
                          <a:solidFill>
                            <a:schemeClr val="tx1"/>
                          </a:solidFill>
                          <a:latin typeface="Comic Sans MS" pitchFamily="66" charset="0"/>
                        </a:defRPr>
                      </a:lvl6pPr>
                      <a:lvl7pPr marL="2971800" indent="-228600" eaLnBrk="0" fontAlgn="base" hangingPunct="0">
                        <a:spcBef>
                          <a:spcPct val="20000"/>
                        </a:spcBef>
                        <a:spcAft>
                          <a:spcPct val="0"/>
                        </a:spcAft>
                        <a:defRPr>
                          <a:solidFill>
                            <a:schemeClr val="tx1"/>
                          </a:solidFill>
                          <a:latin typeface="Comic Sans MS" pitchFamily="66" charset="0"/>
                        </a:defRPr>
                      </a:lvl7pPr>
                      <a:lvl8pPr marL="3429000" indent="-228600" eaLnBrk="0" fontAlgn="base" hangingPunct="0">
                        <a:spcBef>
                          <a:spcPct val="20000"/>
                        </a:spcBef>
                        <a:spcAft>
                          <a:spcPct val="0"/>
                        </a:spcAft>
                        <a:defRPr>
                          <a:solidFill>
                            <a:schemeClr val="tx1"/>
                          </a:solidFill>
                          <a:latin typeface="Comic Sans MS" pitchFamily="66" charset="0"/>
                        </a:defRPr>
                      </a:lvl8pPr>
                      <a:lvl9pPr marL="3886200" indent="-228600" eaLnBrk="0" fontAlgn="base" hangingPunct="0">
                        <a:spcBef>
                          <a:spcPct val="20000"/>
                        </a:spcBef>
                        <a:spcAft>
                          <a:spcPct val="0"/>
                        </a:spcAft>
                        <a:defRPr>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800" b="1" i="0" u="none" strike="noStrike" cap="none" normalizeH="0" baseline="0" dirty="0">
                          <a:ln>
                            <a:noFill/>
                          </a:ln>
                          <a:solidFill>
                            <a:schemeClr val="tx1"/>
                          </a:solidFill>
                          <a:effectLst/>
                          <a:latin typeface="Comic Sans MS" pitchFamily="66" charset="0"/>
                        </a:rPr>
                        <a:t>“</a:t>
                      </a:r>
                      <a:r>
                        <a:rPr kumimoji="0" lang="lt-LT" altLang="ru-RU" sz="2800" b="1" i="0" u="none" strike="noStrike" cap="none" normalizeH="0" baseline="0" dirty="0" err="1">
                          <a:ln>
                            <a:noFill/>
                          </a:ln>
                          <a:solidFill>
                            <a:schemeClr val="tx1"/>
                          </a:solidFill>
                          <a:effectLst/>
                          <a:latin typeface="Comic Sans MS" pitchFamily="66" charset="0"/>
                        </a:rPr>
                        <a:t>Šimtukininkų</a:t>
                      </a:r>
                      <a:r>
                        <a:rPr kumimoji="0" lang="lt-LT" altLang="ru-RU" sz="2800" b="1" i="0" u="none" strike="noStrike" cap="none" normalizeH="0" baseline="0" dirty="0">
                          <a:ln>
                            <a:noFill/>
                          </a:ln>
                          <a:solidFill>
                            <a:schemeClr val="tx1"/>
                          </a:solidFill>
                          <a:effectLst/>
                          <a:latin typeface="Comic Sans MS" pitchFamily="66" charset="0"/>
                        </a:rPr>
                        <a:t>” skaičius </a:t>
                      </a:r>
                      <a:endParaRPr kumimoji="0" lang="lt-LT" altLang="ru-RU" sz="1600" b="1"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5478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0" i="0" u="none" strike="noStrike" cap="none" normalizeH="0" baseline="0" dirty="0">
                          <a:ln>
                            <a:noFill/>
                          </a:ln>
                          <a:solidFill>
                            <a:schemeClr val="tx1"/>
                          </a:solidFill>
                          <a:effectLst/>
                          <a:latin typeface="Comic Sans MS" pitchFamily="66" charset="0"/>
                        </a:rPr>
                        <a:t>2023 m.</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500" b="0" i="0" u="none" strike="noStrike" cap="none" normalizeH="0" baseline="0" dirty="0">
                          <a:ln>
                            <a:noFill/>
                          </a:ln>
                          <a:solidFill>
                            <a:schemeClr val="tx1"/>
                          </a:solidFill>
                          <a:effectLst/>
                          <a:latin typeface="Comic Sans MS" pitchFamily="66" charset="0"/>
                        </a:rPr>
                        <a:t>5</a:t>
                      </a:r>
                      <a:endParaRPr kumimoji="0" lang="en-US" altLang="ru-RU" sz="2500" b="0"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400" b="0" i="0" u="none" strike="noStrike" cap="none" normalizeH="0" baseline="0" dirty="0">
                          <a:ln>
                            <a:noFill/>
                          </a:ln>
                          <a:solidFill>
                            <a:schemeClr val="tx1"/>
                          </a:solidFill>
                          <a:effectLst/>
                          <a:latin typeface="Comic Sans MS" pitchFamily="66" charset="0"/>
                        </a:rPr>
                        <a:t>4</a:t>
                      </a: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521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0" i="0" u="none" strike="noStrike" cap="none" normalizeH="0" baseline="0" dirty="0">
                          <a:ln>
                            <a:noFill/>
                          </a:ln>
                          <a:solidFill>
                            <a:schemeClr val="tx1"/>
                          </a:solidFill>
                          <a:effectLst/>
                          <a:latin typeface="Comic Sans MS" pitchFamily="66" charset="0"/>
                        </a:rPr>
                        <a:t>2024 m.</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500" b="0" i="0" u="none" strike="noStrike" cap="none" normalizeH="0" baseline="0" dirty="0">
                          <a:ln>
                            <a:noFill/>
                          </a:ln>
                          <a:solidFill>
                            <a:schemeClr val="tx1"/>
                          </a:solidFill>
                          <a:effectLst/>
                          <a:latin typeface="Comic Sans MS" pitchFamily="66" charset="0"/>
                        </a:rPr>
                        <a:t>2</a:t>
                      </a:r>
                      <a:endParaRPr kumimoji="0" lang="en-US" altLang="ru-RU" sz="2500" b="0"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400" b="0" i="0" u="none" strike="noStrike" cap="none" normalizeH="0" baseline="0" dirty="0">
                          <a:ln>
                            <a:noFill/>
                          </a:ln>
                          <a:solidFill>
                            <a:schemeClr val="tx1"/>
                          </a:solidFill>
                          <a:effectLst/>
                          <a:latin typeface="Comic Sans MS" pitchFamily="66" charset="0"/>
                        </a:rPr>
                        <a:t>2</a:t>
                      </a: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398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lt-LT" altLang="ru-RU" sz="2800" b="0" i="0" u="none" strike="noStrike" cap="none" normalizeH="0" baseline="0" dirty="0">
                          <a:ln>
                            <a:noFill/>
                          </a:ln>
                          <a:solidFill>
                            <a:schemeClr val="tx1"/>
                          </a:solidFill>
                          <a:effectLst/>
                          <a:latin typeface="Comic Sans MS" pitchFamily="66" charset="0"/>
                        </a:rPr>
                        <a:t>2025 m.</a:t>
                      </a:r>
                    </a:p>
                  </a:txBody>
                  <a:tcPr marL="91456" marR="91456" marT="45704" marB="457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500" b="0" i="0" u="none" strike="noStrike" cap="none" normalizeH="0" baseline="0" dirty="0">
                          <a:ln>
                            <a:noFill/>
                          </a:ln>
                          <a:solidFill>
                            <a:schemeClr val="tx1"/>
                          </a:solidFill>
                          <a:effectLst/>
                          <a:latin typeface="Comic Sans MS" pitchFamily="66" charset="0"/>
                        </a:rPr>
                        <a:t>6</a:t>
                      </a:r>
                      <a:endParaRPr kumimoji="0" lang="en-US" altLang="ru-RU" sz="2500" b="0"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lt-LT" altLang="ru-RU" sz="2400" b="0" i="0" u="none" strike="noStrike" cap="none" normalizeH="0" baseline="0" dirty="0">
                          <a:ln>
                            <a:noFill/>
                          </a:ln>
                          <a:solidFill>
                            <a:schemeClr val="tx1"/>
                          </a:solidFill>
                          <a:effectLst/>
                          <a:latin typeface="Comic Sans MS" pitchFamily="66" charset="0"/>
                        </a:rPr>
                        <a:t>4</a:t>
                      </a:r>
                      <a:r>
                        <a:rPr kumimoji="0" lang="en-CA" altLang="ru-RU" sz="2400" b="0" i="0" u="none" strike="noStrike" cap="none" normalizeH="0" baseline="0" dirty="0">
                          <a:ln>
                            <a:noFill/>
                          </a:ln>
                          <a:solidFill>
                            <a:schemeClr val="tx1"/>
                          </a:solidFill>
                          <a:effectLst/>
                          <a:latin typeface="Comic Sans MS" pitchFamily="66" charset="0"/>
                        </a:rPr>
                        <a:t> </a:t>
                      </a:r>
                      <a:endParaRPr kumimoji="0" lang="lt-LT" altLang="ru-RU" sz="2400" b="0" i="0" u="none" strike="noStrike" cap="none" normalizeH="0" baseline="0" dirty="0">
                        <a:ln>
                          <a:noFill/>
                        </a:ln>
                        <a:solidFill>
                          <a:schemeClr val="tx1"/>
                        </a:solidFill>
                        <a:effectLst/>
                        <a:latin typeface="Comic Sans MS" pitchFamily="66" charset="0"/>
                      </a:endParaRPr>
                    </a:p>
                  </a:txBody>
                  <a:tcPr marL="91456" marR="91456"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 name="Skaidrės numerio vietos rezervavimo ženklas 1"/>
          <p:cNvSpPr>
            <a:spLocks noGrp="1"/>
          </p:cNvSpPr>
          <p:nvPr>
            <p:ph type="sldNum" sz="quarter" idx="12"/>
          </p:nvPr>
        </p:nvSpPr>
        <p:spPr/>
        <p:txBody>
          <a:bodyPr/>
          <a:lstStyle/>
          <a:p>
            <a:pPr>
              <a:defRPr/>
            </a:pPr>
            <a:fld id="{59F1B1B5-B080-4AD9-B170-C5558298A452}" type="slidenum">
              <a:rPr lang="lt-LT" smtClean="0"/>
              <a:pPr>
                <a:defRPr/>
              </a:pPr>
              <a:t>2</a:t>
            </a:fld>
            <a:endParaRPr lang="lt-LT"/>
          </a:p>
        </p:txBody>
      </p:sp>
      <p:graphicFrame>
        <p:nvGraphicFramePr>
          <p:cNvPr id="3" name="Lentelė 2">
            <a:extLst>
              <a:ext uri="{FF2B5EF4-FFF2-40B4-BE49-F238E27FC236}">
                <a16:creationId xmlns:a16="http://schemas.microsoft.com/office/drawing/2014/main" id="{CAB0F081-94AF-68AB-125F-9DC1E559C626}"/>
              </a:ext>
            </a:extLst>
          </p:cNvPr>
          <p:cNvGraphicFramePr>
            <a:graphicFrameLocks noGrp="1"/>
          </p:cNvGraphicFramePr>
          <p:nvPr>
            <p:extLst>
              <p:ext uri="{D42A27DB-BD31-4B8C-83A1-F6EECF244321}">
                <p14:modId xmlns:p14="http://schemas.microsoft.com/office/powerpoint/2010/main" val="3234436279"/>
              </p:ext>
            </p:extLst>
          </p:nvPr>
        </p:nvGraphicFramePr>
        <p:xfrm>
          <a:off x="323217" y="5929523"/>
          <a:ext cx="8712968" cy="914400"/>
        </p:xfrm>
        <a:graphic>
          <a:graphicData uri="http://schemas.openxmlformats.org/drawingml/2006/table">
            <a:tbl>
              <a:tblPr firstRow="1" bandRow="1">
                <a:tableStyleId>{5C22544A-7EE6-4342-B048-85BDC9FD1C3A}</a:tableStyleId>
              </a:tblPr>
              <a:tblGrid>
                <a:gridCol w="8712968">
                  <a:extLst>
                    <a:ext uri="{9D8B030D-6E8A-4147-A177-3AD203B41FA5}">
                      <a16:colId xmlns:a16="http://schemas.microsoft.com/office/drawing/2014/main" val="2839309877"/>
                    </a:ext>
                  </a:extLst>
                </a:gridCol>
              </a:tblGrid>
              <a:tr h="370840">
                <a:tc>
                  <a:txBody>
                    <a:bodyPr/>
                    <a:lstStyle/>
                    <a:p>
                      <a:r>
                        <a:rPr lang="lt-LT" b="0" dirty="0"/>
                        <a:t>PASTABA: šios prezentacijos didžiojoje dalyje skaidrių nėra pateikta lyginamosios statistikos, nes keitėsi pasiekimų patikrinimų sistema, turinys, rezultatų skaičiavimo principai, vertinimo sistema, išlaikymo ribos...</a:t>
                      </a:r>
                    </a:p>
                  </a:txBody>
                  <a:tcPr/>
                </a:tc>
                <a:extLst>
                  <a:ext uri="{0D108BD9-81ED-4DB2-BD59-A6C34878D82A}">
                    <a16:rowId xmlns:a16="http://schemas.microsoft.com/office/drawing/2014/main" val="100177792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2B8408D0-4113-8ECD-D245-6784B6B2917C}"/>
              </a:ext>
            </a:extLst>
          </p:cNvPr>
          <p:cNvSpPr>
            <a:spLocks noGrp="1"/>
          </p:cNvSpPr>
          <p:nvPr>
            <p:ph type="title"/>
          </p:nvPr>
        </p:nvSpPr>
        <p:spPr>
          <a:xfrm>
            <a:off x="827584" y="-72277"/>
            <a:ext cx="6870700" cy="523789"/>
          </a:xfrm>
        </p:spPr>
        <p:txBody>
          <a:bodyPr>
            <a:normAutofit/>
          </a:bodyPr>
          <a:lstStyle/>
          <a:p>
            <a:r>
              <a:rPr lang="lt-LT" sz="2800" b="1" dirty="0"/>
              <a:t>VBE laikymo rezultatai</a:t>
            </a:r>
          </a:p>
        </p:txBody>
      </p:sp>
      <p:graphicFrame>
        <p:nvGraphicFramePr>
          <p:cNvPr id="5" name="Lentelės vietos rezervavimo ženklas 4">
            <a:extLst>
              <a:ext uri="{FF2B5EF4-FFF2-40B4-BE49-F238E27FC236}">
                <a16:creationId xmlns:a16="http://schemas.microsoft.com/office/drawing/2014/main" id="{CE22C918-8CD9-B4BA-F3E3-E52222FE95AA}"/>
              </a:ext>
            </a:extLst>
          </p:cNvPr>
          <p:cNvGraphicFramePr>
            <a:graphicFrameLocks noGrp="1"/>
          </p:cNvGraphicFramePr>
          <p:nvPr>
            <p:ph type="tbl" idx="1"/>
            <p:extLst>
              <p:ext uri="{D42A27DB-BD31-4B8C-83A1-F6EECF244321}">
                <p14:modId xmlns:p14="http://schemas.microsoft.com/office/powerpoint/2010/main" val="447927058"/>
              </p:ext>
            </p:extLst>
          </p:nvPr>
        </p:nvGraphicFramePr>
        <p:xfrm>
          <a:off x="6709" y="365841"/>
          <a:ext cx="8928991" cy="6628406"/>
        </p:xfrm>
        <a:graphic>
          <a:graphicData uri="http://schemas.openxmlformats.org/drawingml/2006/table">
            <a:tbl>
              <a:tblPr firstRow="1" bandRow="1">
                <a:tableStyleId>{5C22544A-7EE6-4342-B048-85BDC9FD1C3A}</a:tableStyleId>
              </a:tblPr>
              <a:tblGrid>
                <a:gridCol w="1102114">
                  <a:extLst>
                    <a:ext uri="{9D8B030D-6E8A-4147-A177-3AD203B41FA5}">
                      <a16:colId xmlns:a16="http://schemas.microsoft.com/office/drawing/2014/main" val="2644335526"/>
                    </a:ext>
                  </a:extLst>
                </a:gridCol>
                <a:gridCol w="482062">
                  <a:extLst>
                    <a:ext uri="{9D8B030D-6E8A-4147-A177-3AD203B41FA5}">
                      <a16:colId xmlns:a16="http://schemas.microsoft.com/office/drawing/2014/main" val="2195278362"/>
                    </a:ext>
                  </a:extLst>
                </a:gridCol>
                <a:gridCol w="1012330">
                  <a:extLst>
                    <a:ext uri="{9D8B030D-6E8A-4147-A177-3AD203B41FA5}">
                      <a16:colId xmlns:a16="http://schemas.microsoft.com/office/drawing/2014/main" val="1129703739"/>
                    </a:ext>
                  </a:extLst>
                </a:gridCol>
                <a:gridCol w="1046074">
                  <a:extLst>
                    <a:ext uri="{9D8B030D-6E8A-4147-A177-3AD203B41FA5}">
                      <a16:colId xmlns:a16="http://schemas.microsoft.com/office/drawing/2014/main" val="3210139199"/>
                    </a:ext>
                  </a:extLst>
                </a:gridCol>
                <a:gridCol w="1109948">
                  <a:extLst>
                    <a:ext uri="{9D8B030D-6E8A-4147-A177-3AD203B41FA5}">
                      <a16:colId xmlns:a16="http://schemas.microsoft.com/office/drawing/2014/main" val="4241961680"/>
                    </a:ext>
                  </a:extLst>
                </a:gridCol>
                <a:gridCol w="1368152">
                  <a:extLst>
                    <a:ext uri="{9D8B030D-6E8A-4147-A177-3AD203B41FA5}">
                      <a16:colId xmlns:a16="http://schemas.microsoft.com/office/drawing/2014/main" val="1995183141"/>
                    </a:ext>
                  </a:extLst>
                </a:gridCol>
                <a:gridCol w="1036899">
                  <a:extLst>
                    <a:ext uri="{9D8B030D-6E8A-4147-A177-3AD203B41FA5}">
                      <a16:colId xmlns:a16="http://schemas.microsoft.com/office/drawing/2014/main" val="1057937149"/>
                    </a:ext>
                  </a:extLst>
                </a:gridCol>
                <a:gridCol w="1152128">
                  <a:extLst>
                    <a:ext uri="{9D8B030D-6E8A-4147-A177-3AD203B41FA5}">
                      <a16:colId xmlns:a16="http://schemas.microsoft.com/office/drawing/2014/main" val="2679415938"/>
                    </a:ext>
                  </a:extLst>
                </a:gridCol>
                <a:gridCol w="619284">
                  <a:extLst>
                    <a:ext uri="{9D8B030D-6E8A-4147-A177-3AD203B41FA5}">
                      <a16:colId xmlns:a16="http://schemas.microsoft.com/office/drawing/2014/main" val="1377177253"/>
                    </a:ext>
                  </a:extLst>
                </a:gridCol>
              </a:tblGrid>
              <a:tr h="421161">
                <a:tc rowSpan="3">
                  <a:txBody>
                    <a:bodyPr/>
                    <a:lstStyle/>
                    <a:p>
                      <a:r>
                        <a:rPr lang="lt-LT" dirty="0"/>
                        <a:t>Dalykas</a:t>
                      </a:r>
                    </a:p>
                  </a:txBody>
                  <a:tcPr/>
                </a:tc>
                <a:tc gridSpan="8">
                  <a:txBody>
                    <a:bodyPr/>
                    <a:lstStyle/>
                    <a:p>
                      <a:pPr algn="ctr"/>
                      <a:r>
                        <a:rPr lang="lt-LT" dirty="0"/>
                        <a:t>Rezultatai</a:t>
                      </a:r>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dirty="0"/>
                    </a:p>
                  </a:txBody>
                  <a:tcPr/>
                </a:tc>
                <a:tc hMerge="1">
                  <a:txBody>
                    <a:bodyPr/>
                    <a:lstStyle/>
                    <a:p>
                      <a:endParaRPr lang="lt-LT"/>
                    </a:p>
                  </a:txBody>
                  <a:tcPr/>
                </a:tc>
                <a:extLst>
                  <a:ext uri="{0D108BD9-81ED-4DB2-BD59-A6C34878D82A}">
                    <a16:rowId xmlns:a16="http://schemas.microsoft.com/office/drawing/2014/main" val="4060091662"/>
                  </a:ext>
                </a:extLst>
              </a:tr>
              <a:tr h="361651">
                <a:tc vMerge="1">
                  <a:txBody>
                    <a:bodyPr/>
                    <a:lstStyle/>
                    <a:p>
                      <a:endParaRPr lang="lt-LT" dirty="0"/>
                    </a:p>
                  </a:txBody>
                  <a:tcPr/>
                </a:tc>
                <a:tc rowSpan="2">
                  <a:txBody>
                    <a:bodyPr/>
                    <a:lstStyle/>
                    <a:p>
                      <a:pPr algn="ctr"/>
                      <a:r>
                        <a:rPr lang="lt-LT" sz="1400" dirty="0"/>
                        <a:t>Laikė</a:t>
                      </a:r>
                    </a:p>
                  </a:txBody>
                  <a:tcPr/>
                </a:tc>
                <a:tc rowSpan="2">
                  <a:txBody>
                    <a:bodyPr/>
                    <a:lstStyle/>
                    <a:p>
                      <a:pPr algn="ctr"/>
                      <a:r>
                        <a:rPr lang="lt-LT" sz="1400" dirty="0"/>
                        <a:t>Neišlaikė</a:t>
                      </a:r>
                    </a:p>
                  </a:txBody>
                  <a:tcPr/>
                </a:tc>
                <a:tc gridSpan="4">
                  <a:txBody>
                    <a:bodyPr/>
                    <a:lstStyle/>
                    <a:p>
                      <a:pPr algn="ctr"/>
                      <a:r>
                        <a:rPr lang="en-US" sz="1400" dirty="0"/>
                        <a:t>I</a:t>
                      </a:r>
                      <a:r>
                        <a:rPr lang="lt-LT" sz="1400" dirty="0" err="1"/>
                        <a:t>šl</a:t>
                      </a:r>
                      <a:r>
                        <a:rPr lang="en-US" sz="1400" dirty="0" err="1"/>
                        <a:t>aik</a:t>
                      </a:r>
                      <a:r>
                        <a:rPr lang="lt-LT" sz="1400" dirty="0"/>
                        <a:t>ė</a:t>
                      </a:r>
                      <a:endParaRPr lang="en-US" sz="1400" dirty="0"/>
                    </a:p>
                    <a:p>
                      <a:pPr algn="ctr"/>
                      <a:r>
                        <a:rPr lang="en-US" sz="1400" dirty="0"/>
                        <a:t>(4</a:t>
                      </a:r>
                      <a:r>
                        <a:rPr lang="lt-LT" sz="1400" dirty="0"/>
                        <a:t>0</a:t>
                      </a:r>
                      <a:r>
                        <a:rPr lang="en-US" sz="1400" dirty="0"/>
                        <a:t>-85 b.)</a:t>
                      </a:r>
                      <a:r>
                        <a:rPr lang="lt-LT" sz="1400" dirty="0"/>
                        <a:t>; iš jų:</a:t>
                      </a:r>
                    </a:p>
                  </a:txBody>
                  <a:tcPr/>
                </a:tc>
                <a:tc hMerge="1">
                  <a:txBody>
                    <a:bodyPr/>
                    <a:lstStyle/>
                    <a:p>
                      <a:pPr algn="ctr"/>
                      <a:endParaRPr lang="lt-LT" sz="1400" dirty="0"/>
                    </a:p>
                  </a:txBody>
                  <a:tcPr/>
                </a:tc>
                <a:tc hMerge="1">
                  <a:txBody>
                    <a:bodyPr/>
                    <a:lstStyle/>
                    <a:p>
                      <a:pPr algn="ctr"/>
                      <a:endParaRPr lang="lt-LT" sz="1400" dirty="0"/>
                    </a:p>
                  </a:txBody>
                  <a:tcPr/>
                </a:tc>
                <a:tc hMerge="1">
                  <a:txBody>
                    <a:bodyPr/>
                    <a:lstStyle/>
                    <a:p>
                      <a:pPr algn="ctr"/>
                      <a:endParaRPr lang="lt-LT" sz="1400" dirty="0"/>
                    </a:p>
                  </a:txBody>
                  <a:tcPr/>
                </a:tc>
                <a:tc gridSpan="2">
                  <a:txBody>
                    <a:bodyPr/>
                    <a:lstStyle/>
                    <a:p>
                      <a:pPr algn="ctr"/>
                      <a:r>
                        <a:rPr lang="lt-LT" sz="1400" dirty="0"/>
                        <a:t>Išlaikė </a:t>
                      </a:r>
                      <a:r>
                        <a:rPr lang="lt-LT" sz="1400" dirty="0" err="1"/>
                        <a:t>aukštesn</a:t>
                      </a:r>
                      <a:r>
                        <a:rPr lang="lt-LT" sz="1400" dirty="0"/>
                        <a:t>. lygiu</a:t>
                      </a:r>
                      <a:r>
                        <a:rPr lang="en-US" sz="1400" dirty="0"/>
                        <a:t> (86-100 b.)</a:t>
                      </a:r>
                      <a:endParaRPr lang="lt-LT" sz="1400" dirty="0"/>
                    </a:p>
                  </a:txBody>
                  <a:tcPr/>
                </a:tc>
                <a:tc hMerge="1">
                  <a:txBody>
                    <a:bodyPr/>
                    <a:lstStyle/>
                    <a:p>
                      <a:pPr algn="ctr"/>
                      <a:endParaRPr lang="lt-LT" sz="1400" dirty="0"/>
                    </a:p>
                  </a:txBody>
                  <a:tcPr/>
                </a:tc>
                <a:extLst>
                  <a:ext uri="{0D108BD9-81ED-4DB2-BD59-A6C34878D82A}">
                    <a16:rowId xmlns:a16="http://schemas.microsoft.com/office/drawing/2014/main" val="3715122676"/>
                  </a:ext>
                </a:extLst>
              </a:tr>
              <a:tr h="0">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ctr"/>
                      <a:r>
                        <a:rPr lang="lt-LT" sz="1300" b="1" dirty="0"/>
                        <a:t>40-85 balais</a:t>
                      </a:r>
                    </a:p>
                  </a:txBody>
                  <a:tcPr/>
                </a:tc>
                <a:tc>
                  <a:txBody>
                    <a:bodyPr/>
                    <a:lstStyle/>
                    <a:p>
                      <a:pPr algn="ctr"/>
                      <a:r>
                        <a:rPr lang="lt-LT" sz="1300" dirty="0"/>
                        <a:t>Slenkstiniu lygiu (40 b.)</a:t>
                      </a:r>
                    </a:p>
                  </a:txBody>
                  <a:tcPr/>
                </a:tc>
                <a:tc>
                  <a:txBody>
                    <a:bodyPr/>
                    <a:lstStyle/>
                    <a:p>
                      <a:pPr algn="ctr"/>
                      <a:r>
                        <a:rPr lang="lt-LT" sz="1300" dirty="0"/>
                        <a:t>Patenkinamu lygiu (41-49 b.)</a:t>
                      </a:r>
                    </a:p>
                  </a:txBody>
                  <a:tcPr/>
                </a:tc>
                <a:tc>
                  <a:txBody>
                    <a:bodyPr/>
                    <a:lstStyle/>
                    <a:p>
                      <a:pPr algn="ctr"/>
                      <a:r>
                        <a:rPr lang="lt-LT" sz="1300" dirty="0" err="1"/>
                        <a:t>Pagr</a:t>
                      </a:r>
                      <a:r>
                        <a:rPr lang="lt-LT" sz="1300" dirty="0"/>
                        <a:t>. lygiu </a:t>
                      </a:r>
                    </a:p>
                    <a:p>
                      <a:pPr algn="ctr"/>
                      <a:r>
                        <a:rPr lang="lt-LT" sz="1300" dirty="0"/>
                        <a:t>(50-85 balų)</a:t>
                      </a:r>
                    </a:p>
                  </a:txBody>
                  <a:tcPr/>
                </a:tc>
                <a:tc>
                  <a:txBody>
                    <a:bodyPr/>
                    <a:lstStyle/>
                    <a:p>
                      <a:pPr algn="ctr"/>
                      <a:r>
                        <a:rPr lang="lt-LT" sz="1300" b="1" dirty="0"/>
                        <a:t>Iš viso</a:t>
                      </a:r>
                    </a:p>
                  </a:txBody>
                  <a:tcPr/>
                </a:tc>
                <a:tc>
                  <a:txBody>
                    <a:bodyPr/>
                    <a:lstStyle/>
                    <a:p>
                      <a:pPr algn="ctr"/>
                      <a:r>
                        <a:rPr lang="lt-LT" sz="1300" dirty="0"/>
                        <a:t>Iš jų 100</a:t>
                      </a:r>
                    </a:p>
                  </a:txBody>
                  <a:tcPr/>
                </a:tc>
                <a:extLst>
                  <a:ext uri="{0D108BD9-81ED-4DB2-BD59-A6C34878D82A}">
                    <a16:rowId xmlns:a16="http://schemas.microsoft.com/office/drawing/2014/main" val="4106233779"/>
                  </a:ext>
                </a:extLst>
              </a:tr>
              <a:tr h="366673">
                <a:tc>
                  <a:txBody>
                    <a:bodyPr/>
                    <a:lstStyle/>
                    <a:p>
                      <a:r>
                        <a:rPr lang="lt-LT" sz="1400" dirty="0">
                          <a:highlight>
                            <a:srgbClr val="FFFF00"/>
                          </a:highlight>
                        </a:rPr>
                        <a:t>LKL (A)</a:t>
                      </a:r>
                    </a:p>
                  </a:txBody>
                  <a:tcPr/>
                </a:tc>
                <a:tc>
                  <a:txBody>
                    <a:bodyPr/>
                    <a:lstStyle/>
                    <a:p>
                      <a:pPr algn="ctr"/>
                      <a:r>
                        <a:rPr lang="en-US" sz="1400" dirty="0"/>
                        <a:t>5</a:t>
                      </a:r>
                      <a:r>
                        <a:rPr lang="lt-LT" sz="1400" dirty="0"/>
                        <a:t>8</a:t>
                      </a:r>
                    </a:p>
                  </a:txBody>
                  <a:tcPr/>
                </a:tc>
                <a:tc>
                  <a:txBody>
                    <a:bodyPr/>
                    <a:lstStyle/>
                    <a:p>
                      <a:pPr algn="ctr"/>
                      <a:r>
                        <a:rPr lang="en-US" sz="1400" dirty="0"/>
                        <a:t>5 (~9%)</a:t>
                      </a:r>
                      <a:endParaRPr lang="lt-LT" sz="1400" dirty="0"/>
                    </a:p>
                  </a:txBody>
                  <a:tcPr/>
                </a:tc>
                <a:tc>
                  <a:txBody>
                    <a:bodyPr/>
                    <a:lstStyle/>
                    <a:p>
                      <a:pPr algn="ctr"/>
                      <a:r>
                        <a:rPr lang="en-US" sz="1400" b="1" dirty="0"/>
                        <a:t>49 (84%)</a:t>
                      </a:r>
                      <a:endParaRPr lang="lt-LT" sz="1400" b="1" dirty="0"/>
                    </a:p>
                  </a:txBody>
                  <a:tcPr/>
                </a:tc>
                <a:tc>
                  <a:txBody>
                    <a:bodyPr/>
                    <a:lstStyle/>
                    <a:p>
                      <a:pPr algn="ctr"/>
                      <a:endParaRPr lang="lt-LT" sz="1400" dirty="0"/>
                    </a:p>
                  </a:txBody>
                  <a:tcPr/>
                </a:tc>
                <a:tc>
                  <a:txBody>
                    <a:bodyPr/>
                    <a:lstStyle/>
                    <a:p>
                      <a:pPr algn="ctr"/>
                      <a:r>
                        <a:rPr lang="lt-LT" sz="1400" dirty="0"/>
                        <a:t>11 (19</a:t>
                      </a:r>
                      <a:r>
                        <a:rPr lang="en-US" sz="1400" b="0" dirty="0"/>
                        <a:t>%</a:t>
                      </a:r>
                      <a:r>
                        <a:rPr lang="lt-LT" sz="1400" b="0" dirty="0"/>
                        <a:t>)</a:t>
                      </a:r>
                      <a:endParaRPr lang="lt-LT" sz="1400" dirty="0"/>
                    </a:p>
                  </a:txBody>
                  <a:tcPr/>
                </a:tc>
                <a:tc>
                  <a:txBody>
                    <a:bodyPr/>
                    <a:lstStyle/>
                    <a:p>
                      <a:pPr algn="ctr"/>
                      <a:r>
                        <a:rPr lang="lt-LT" sz="1400" b="0" dirty="0"/>
                        <a:t>38 (65,5</a:t>
                      </a:r>
                      <a:r>
                        <a:rPr lang="en-US" sz="1400" b="0" dirty="0"/>
                        <a:t>%)</a:t>
                      </a:r>
                      <a:endParaRPr lang="lt-LT" sz="1400" b="0" dirty="0"/>
                    </a:p>
                  </a:txBody>
                  <a:tcPr/>
                </a:tc>
                <a:tc>
                  <a:txBody>
                    <a:bodyPr/>
                    <a:lstStyle/>
                    <a:p>
                      <a:pPr algn="ctr"/>
                      <a:r>
                        <a:rPr lang="en-US" sz="1400" b="1" dirty="0"/>
                        <a:t>4</a:t>
                      </a:r>
                      <a:endParaRPr lang="lt-LT" sz="1400" b="1" dirty="0"/>
                    </a:p>
                  </a:txBody>
                  <a:tcPr/>
                </a:tc>
                <a:tc>
                  <a:txBody>
                    <a:bodyPr/>
                    <a:lstStyle/>
                    <a:p>
                      <a:pPr algn="ctr"/>
                      <a:endParaRPr lang="lt-LT" sz="1400" dirty="0"/>
                    </a:p>
                  </a:txBody>
                  <a:tcPr/>
                </a:tc>
                <a:extLst>
                  <a:ext uri="{0D108BD9-81ED-4DB2-BD59-A6C34878D82A}">
                    <a16:rowId xmlns:a16="http://schemas.microsoft.com/office/drawing/2014/main" val="3062716057"/>
                  </a:ext>
                </a:extLst>
              </a:tr>
              <a:tr h="294558">
                <a:tc>
                  <a:txBody>
                    <a:bodyPr/>
                    <a:lstStyle/>
                    <a:p>
                      <a:r>
                        <a:rPr lang="lt-LT" sz="1400" dirty="0">
                          <a:highlight>
                            <a:srgbClr val="FFFF00"/>
                          </a:highlight>
                        </a:rPr>
                        <a:t>LKL (B)</a:t>
                      </a:r>
                    </a:p>
                  </a:txBody>
                  <a:tcPr/>
                </a:tc>
                <a:tc>
                  <a:txBody>
                    <a:bodyPr/>
                    <a:lstStyle/>
                    <a:p>
                      <a:pPr algn="ctr"/>
                      <a:r>
                        <a:rPr lang="en-US" sz="1400" dirty="0"/>
                        <a:t>2</a:t>
                      </a:r>
                      <a:r>
                        <a:rPr lang="lt-LT" sz="1400" dirty="0"/>
                        <a:t>4</a:t>
                      </a:r>
                    </a:p>
                  </a:txBody>
                  <a:tcPr/>
                </a:tc>
                <a:tc>
                  <a:txBody>
                    <a:bodyPr/>
                    <a:lstStyle/>
                    <a:p>
                      <a:pPr algn="ctr"/>
                      <a:r>
                        <a:rPr lang="en-US" sz="1400" dirty="0"/>
                        <a:t>1</a:t>
                      </a:r>
                      <a:r>
                        <a:rPr lang="lt-LT" sz="1400" dirty="0"/>
                        <a:t>3</a:t>
                      </a:r>
                      <a:r>
                        <a:rPr lang="en-US" sz="1400" dirty="0"/>
                        <a:t> (5</a:t>
                      </a:r>
                      <a:r>
                        <a:rPr lang="lt-LT" sz="1400" dirty="0"/>
                        <a:t>4</a:t>
                      </a:r>
                      <a:r>
                        <a:rPr lang="en-US" sz="1400" dirty="0"/>
                        <a:t>%)</a:t>
                      </a:r>
                      <a:endParaRPr lang="lt-LT" sz="1400" dirty="0"/>
                    </a:p>
                  </a:txBody>
                  <a:tcPr/>
                </a:tc>
                <a:tc>
                  <a:txBody>
                    <a:bodyPr/>
                    <a:lstStyle/>
                    <a:p>
                      <a:pPr algn="ctr"/>
                      <a:r>
                        <a:rPr lang="en-US" sz="1400" b="1" dirty="0"/>
                        <a:t>11 (4</a:t>
                      </a:r>
                      <a:r>
                        <a:rPr lang="lt-LT" sz="1400" b="1" dirty="0"/>
                        <a:t>6</a:t>
                      </a:r>
                      <a:r>
                        <a:rPr lang="en-US" sz="1400" b="1" dirty="0"/>
                        <a:t>%)</a:t>
                      </a:r>
                      <a:endParaRPr lang="lt-LT" sz="1400" b="1" dirty="0"/>
                    </a:p>
                  </a:txBody>
                  <a:tcPr/>
                </a:tc>
                <a:tc>
                  <a:txBody>
                    <a:bodyPr/>
                    <a:lstStyle/>
                    <a:p>
                      <a:pPr algn="ctr"/>
                      <a:r>
                        <a:rPr lang="lt-LT" sz="1400" dirty="0"/>
                        <a:t>2</a:t>
                      </a:r>
                    </a:p>
                  </a:txBody>
                  <a:tcPr/>
                </a:tc>
                <a:tc>
                  <a:txBody>
                    <a:bodyPr/>
                    <a:lstStyle/>
                    <a:p>
                      <a:pPr algn="ctr"/>
                      <a:r>
                        <a:rPr lang="lt-LT" sz="1400" dirty="0"/>
                        <a:t>6 (25</a:t>
                      </a:r>
                      <a:r>
                        <a:rPr lang="en-US" sz="1400" dirty="0"/>
                        <a:t>%</a:t>
                      </a:r>
                      <a:r>
                        <a:rPr lang="lt-LT" sz="1400" dirty="0"/>
                        <a:t>)</a:t>
                      </a:r>
                    </a:p>
                  </a:txBody>
                  <a:tcPr/>
                </a:tc>
                <a:tc>
                  <a:txBody>
                    <a:bodyPr/>
                    <a:lstStyle/>
                    <a:p>
                      <a:pPr algn="ctr"/>
                      <a:r>
                        <a:rPr lang="lt-LT" sz="1400" b="0" dirty="0"/>
                        <a:t>3</a:t>
                      </a:r>
                    </a:p>
                  </a:txBody>
                  <a:tcPr/>
                </a:tc>
                <a:tc>
                  <a:txBody>
                    <a:bodyPr/>
                    <a:lstStyle/>
                    <a:p>
                      <a:pPr algn="ctr"/>
                      <a:endParaRPr lang="lt-LT" sz="1400" b="1" dirty="0"/>
                    </a:p>
                  </a:txBody>
                  <a:tcPr/>
                </a:tc>
                <a:tc>
                  <a:txBody>
                    <a:bodyPr/>
                    <a:lstStyle/>
                    <a:p>
                      <a:pPr algn="ctr"/>
                      <a:endParaRPr lang="lt-LT" sz="1400" dirty="0"/>
                    </a:p>
                  </a:txBody>
                  <a:tcPr/>
                </a:tc>
                <a:extLst>
                  <a:ext uri="{0D108BD9-81ED-4DB2-BD59-A6C34878D82A}">
                    <a16:rowId xmlns:a16="http://schemas.microsoft.com/office/drawing/2014/main" val="3371701344"/>
                  </a:ext>
                </a:extLst>
              </a:tr>
              <a:tr h="366673">
                <a:tc>
                  <a:txBody>
                    <a:bodyPr/>
                    <a:lstStyle/>
                    <a:p>
                      <a:r>
                        <a:rPr lang="lt-LT" sz="1400" dirty="0">
                          <a:highlight>
                            <a:srgbClr val="FFFF00"/>
                          </a:highlight>
                        </a:rPr>
                        <a:t>Mat. (A)</a:t>
                      </a:r>
                    </a:p>
                  </a:txBody>
                  <a:tcPr/>
                </a:tc>
                <a:tc>
                  <a:txBody>
                    <a:bodyPr/>
                    <a:lstStyle/>
                    <a:p>
                      <a:pPr algn="ctr"/>
                      <a:r>
                        <a:rPr lang="en-US" sz="1400" dirty="0"/>
                        <a:t>52</a:t>
                      </a:r>
                      <a:endParaRPr lang="lt-LT" sz="1400" dirty="0"/>
                    </a:p>
                  </a:txBody>
                  <a:tcPr/>
                </a:tc>
                <a:tc>
                  <a:txBody>
                    <a:bodyPr/>
                    <a:lstStyle/>
                    <a:p>
                      <a:pPr algn="ctr"/>
                      <a:r>
                        <a:rPr lang="en-US" sz="1400" dirty="0"/>
                        <a:t>7 (13,5%)</a:t>
                      </a:r>
                      <a:endParaRPr lang="lt-LT" sz="1400" dirty="0"/>
                    </a:p>
                  </a:txBody>
                  <a:tcPr/>
                </a:tc>
                <a:tc>
                  <a:txBody>
                    <a:bodyPr/>
                    <a:lstStyle/>
                    <a:p>
                      <a:pPr algn="ctr"/>
                      <a:r>
                        <a:rPr lang="en-US" sz="1400" b="1" dirty="0"/>
                        <a:t>38 (73%)</a:t>
                      </a:r>
                      <a:endParaRPr lang="lt-LT" sz="1400" b="1" dirty="0"/>
                    </a:p>
                  </a:txBody>
                  <a:tcPr/>
                </a:tc>
                <a:tc>
                  <a:txBody>
                    <a:bodyPr/>
                    <a:lstStyle/>
                    <a:p>
                      <a:pPr algn="ctr"/>
                      <a:r>
                        <a:rPr lang="lt-LT" sz="1400" dirty="0"/>
                        <a:t>1</a:t>
                      </a:r>
                    </a:p>
                  </a:txBody>
                  <a:tcPr/>
                </a:tc>
                <a:tc>
                  <a:txBody>
                    <a:bodyPr/>
                    <a:lstStyle/>
                    <a:p>
                      <a:pPr algn="ctr"/>
                      <a:r>
                        <a:rPr lang="lt-LT" sz="1400" dirty="0"/>
                        <a:t>9</a:t>
                      </a:r>
                    </a:p>
                  </a:txBody>
                  <a:tcPr/>
                </a:tc>
                <a:tc>
                  <a:txBody>
                    <a:bodyPr/>
                    <a:lstStyle/>
                    <a:p>
                      <a:pPr algn="ctr"/>
                      <a:r>
                        <a:rPr lang="lt-LT" sz="1400" b="0" dirty="0"/>
                        <a:t>27 (52</a:t>
                      </a:r>
                      <a:r>
                        <a:rPr lang="en-US" sz="1400" b="0" dirty="0"/>
                        <a:t>%</a:t>
                      </a:r>
                      <a:r>
                        <a:rPr lang="lt-LT" sz="1400" b="0" dirty="0"/>
                        <a:t>)</a:t>
                      </a:r>
                    </a:p>
                  </a:txBody>
                  <a:tcPr/>
                </a:tc>
                <a:tc>
                  <a:txBody>
                    <a:bodyPr/>
                    <a:lstStyle/>
                    <a:p>
                      <a:pPr algn="ctr"/>
                      <a:r>
                        <a:rPr lang="en-US" sz="1400" b="1" dirty="0"/>
                        <a:t>7 (13,5%)</a:t>
                      </a:r>
                      <a:endParaRPr lang="lt-LT" sz="1400" b="1" dirty="0"/>
                    </a:p>
                  </a:txBody>
                  <a:tcPr/>
                </a:tc>
                <a:tc>
                  <a:txBody>
                    <a:bodyPr/>
                    <a:lstStyle/>
                    <a:p>
                      <a:pPr algn="ctr"/>
                      <a:r>
                        <a:rPr lang="en-US" sz="1400" i="1" dirty="0"/>
                        <a:t>2 (4%)</a:t>
                      </a:r>
                      <a:endParaRPr lang="lt-LT" sz="1400" i="1" dirty="0"/>
                    </a:p>
                  </a:txBody>
                  <a:tcPr/>
                </a:tc>
                <a:extLst>
                  <a:ext uri="{0D108BD9-81ED-4DB2-BD59-A6C34878D82A}">
                    <a16:rowId xmlns:a16="http://schemas.microsoft.com/office/drawing/2014/main" val="83549867"/>
                  </a:ext>
                </a:extLst>
              </a:tr>
              <a:tr h="366673">
                <a:tc>
                  <a:txBody>
                    <a:bodyPr/>
                    <a:lstStyle/>
                    <a:p>
                      <a:r>
                        <a:rPr lang="lt-LT" sz="1400" dirty="0">
                          <a:highlight>
                            <a:srgbClr val="FFFF00"/>
                          </a:highlight>
                        </a:rPr>
                        <a:t>Mat. (B)</a:t>
                      </a:r>
                    </a:p>
                  </a:txBody>
                  <a:tcPr/>
                </a:tc>
                <a:tc>
                  <a:txBody>
                    <a:bodyPr/>
                    <a:lstStyle/>
                    <a:p>
                      <a:pPr algn="ctr"/>
                      <a:r>
                        <a:rPr lang="en-US" sz="1400" dirty="0"/>
                        <a:t>25</a:t>
                      </a:r>
                      <a:endParaRPr lang="lt-LT" sz="1400" dirty="0"/>
                    </a:p>
                  </a:txBody>
                  <a:tcPr/>
                </a:tc>
                <a:tc>
                  <a:txBody>
                    <a:bodyPr/>
                    <a:lstStyle/>
                    <a:p>
                      <a:pPr algn="ctr"/>
                      <a:r>
                        <a:rPr lang="en-US" sz="1400" dirty="0"/>
                        <a:t>6 (24%)</a:t>
                      </a:r>
                      <a:endParaRPr lang="lt-LT" sz="1400" dirty="0"/>
                    </a:p>
                  </a:txBody>
                  <a:tcPr/>
                </a:tc>
                <a:tc>
                  <a:txBody>
                    <a:bodyPr/>
                    <a:lstStyle/>
                    <a:p>
                      <a:pPr algn="ctr"/>
                      <a:r>
                        <a:rPr lang="en-US" sz="1400" b="1" dirty="0"/>
                        <a:t>17 (68%)</a:t>
                      </a:r>
                      <a:endParaRPr lang="lt-LT" sz="1400" b="1" dirty="0"/>
                    </a:p>
                  </a:txBody>
                  <a:tcPr/>
                </a:tc>
                <a:tc>
                  <a:txBody>
                    <a:bodyPr/>
                    <a:lstStyle/>
                    <a:p>
                      <a:pPr algn="ctr"/>
                      <a:endParaRPr lang="lt-LT" sz="1400" dirty="0"/>
                    </a:p>
                  </a:txBody>
                  <a:tcPr/>
                </a:tc>
                <a:tc>
                  <a:txBody>
                    <a:bodyPr/>
                    <a:lstStyle/>
                    <a:p>
                      <a:pPr algn="ctr"/>
                      <a:r>
                        <a:rPr lang="lt-LT" sz="1400" dirty="0"/>
                        <a:t>6 (24</a:t>
                      </a:r>
                      <a:r>
                        <a:rPr lang="en-US" sz="1400" dirty="0"/>
                        <a:t>%</a:t>
                      </a:r>
                      <a:r>
                        <a:rPr lang="lt-LT" sz="1400" dirty="0"/>
                        <a:t>)</a:t>
                      </a:r>
                    </a:p>
                  </a:txBody>
                  <a:tcPr/>
                </a:tc>
                <a:tc>
                  <a:txBody>
                    <a:bodyPr/>
                    <a:lstStyle/>
                    <a:p>
                      <a:pPr algn="ctr"/>
                      <a:r>
                        <a:rPr lang="lt-LT" sz="1400" b="0" dirty="0"/>
                        <a:t>11 (44</a:t>
                      </a:r>
                      <a:r>
                        <a:rPr lang="en-US" sz="1400" b="0" dirty="0"/>
                        <a:t>%</a:t>
                      </a:r>
                      <a:r>
                        <a:rPr lang="lt-LT" sz="1400" b="0" dirty="0"/>
                        <a:t>)</a:t>
                      </a:r>
                    </a:p>
                  </a:txBody>
                  <a:tcPr/>
                </a:tc>
                <a:tc>
                  <a:txBody>
                    <a:bodyPr/>
                    <a:lstStyle/>
                    <a:p>
                      <a:pPr algn="ctr"/>
                      <a:r>
                        <a:rPr lang="en-US" sz="1400" b="1" dirty="0"/>
                        <a:t>2</a:t>
                      </a:r>
                      <a:endParaRPr lang="lt-LT" sz="1400" b="1" dirty="0"/>
                    </a:p>
                  </a:txBody>
                  <a:tcPr/>
                </a:tc>
                <a:tc>
                  <a:txBody>
                    <a:bodyPr/>
                    <a:lstStyle/>
                    <a:p>
                      <a:pPr algn="ctr"/>
                      <a:endParaRPr lang="lt-LT" sz="1400" dirty="0"/>
                    </a:p>
                  </a:txBody>
                  <a:tcPr/>
                </a:tc>
                <a:extLst>
                  <a:ext uri="{0D108BD9-81ED-4DB2-BD59-A6C34878D82A}">
                    <a16:rowId xmlns:a16="http://schemas.microsoft.com/office/drawing/2014/main" val="2164156343"/>
                  </a:ext>
                </a:extLst>
              </a:tr>
              <a:tr h="366673">
                <a:tc>
                  <a:txBody>
                    <a:bodyPr/>
                    <a:lstStyle/>
                    <a:p>
                      <a:r>
                        <a:rPr lang="lt-LT" sz="1400" dirty="0" err="1">
                          <a:highlight>
                            <a:srgbClr val="FFFF00"/>
                          </a:highlight>
                        </a:rPr>
                        <a:t>Informat</a:t>
                      </a:r>
                      <a:r>
                        <a:rPr lang="lt-LT" sz="1400" dirty="0">
                          <a:highlight>
                            <a:srgbClr val="FFFF00"/>
                          </a:highlight>
                        </a:rPr>
                        <a:t>.</a:t>
                      </a:r>
                    </a:p>
                  </a:txBody>
                  <a:tcPr/>
                </a:tc>
                <a:tc>
                  <a:txBody>
                    <a:bodyPr/>
                    <a:lstStyle/>
                    <a:p>
                      <a:pPr algn="ctr"/>
                      <a:r>
                        <a:rPr lang="lt-LT" sz="1400" dirty="0"/>
                        <a:t>28</a:t>
                      </a:r>
                    </a:p>
                  </a:txBody>
                  <a:tcPr/>
                </a:tc>
                <a:tc>
                  <a:txBody>
                    <a:bodyPr/>
                    <a:lstStyle/>
                    <a:p>
                      <a:pPr algn="ctr"/>
                      <a:endParaRPr lang="lt-LT" sz="1400" dirty="0"/>
                    </a:p>
                  </a:txBody>
                  <a:tcPr/>
                </a:tc>
                <a:tc>
                  <a:txBody>
                    <a:bodyPr/>
                    <a:lstStyle/>
                    <a:p>
                      <a:pPr algn="ctr"/>
                      <a:r>
                        <a:rPr lang="lt-LT" sz="1400" b="1" dirty="0"/>
                        <a:t>24 (8</a:t>
                      </a:r>
                      <a:r>
                        <a:rPr lang="en-US" sz="1400" b="1" dirty="0"/>
                        <a:t>6%)</a:t>
                      </a:r>
                      <a:endParaRPr lang="lt-LT" sz="1400" b="1" dirty="0"/>
                    </a:p>
                  </a:txBody>
                  <a:tcPr/>
                </a:tc>
                <a:tc>
                  <a:txBody>
                    <a:bodyPr/>
                    <a:lstStyle/>
                    <a:p>
                      <a:pPr algn="ctr"/>
                      <a:endParaRPr lang="lt-LT" sz="1400" dirty="0"/>
                    </a:p>
                  </a:txBody>
                  <a:tcPr/>
                </a:tc>
                <a:tc>
                  <a:txBody>
                    <a:bodyPr/>
                    <a:lstStyle/>
                    <a:p>
                      <a:pPr algn="ctr"/>
                      <a:endParaRPr lang="lt-LT"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sz="1400" b="0" dirty="0"/>
                        <a:t>24 (8</a:t>
                      </a:r>
                      <a:r>
                        <a:rPr lang="en-US" sz="1400" b="0" dirty="0"/>
                        <a:t>6%)</a:t>
                      </a:r>
                      <a:endParaRPr lang="lt-LT" sz="1400" b="0" dirty="0"/>
                    </a:p>
                  </a:txBody>
                  <a:tcPr/>
                </a:tc>
                <a:tc>
                  <a:txBody>
                    <a:bodyPr/>
                    <a:lstStyle/>
                    <a:p>
                      <a:pPr algn="ctr"/>
                      <a:r>
                        <a:rPr lang="lt-LT" sz="1400" b="1" dirty="0"/>
                        <a:t>4</a:t>
                      </a:r>
                    </a:p>
                  </a:txBody>
                  <a:tcPr/>
                </a:tc>
                <a:tc>
                  <a:txBody>
                    <a:bodyPr/>
                    <a:lstStyle/>
                    <a:p>
                      <a:pPr algn="ctr"/>
                      <a:endParaRPr lang="lt-LT" sz="1400" dirty="0"/>
                    </a:p>
                  </a:txBody>
                  <a:tcPr/>
                </a:tc>
                <a:extLst>
                  <a:ext uri="{0D108BD9-81ED-4DB2-BD59-A6C34878D82A}">
                    <a16:rowId xmlns:a16="http://schemas.microsoft.com/office/drawing/2014/main" val="575869747"/>
                  </a:ext>
                </a:extLst>
              </a:tr>
              <a:tr h="250420">
                <a:tc>
                  <a:txBody>
                    <a:bodyPr/>
                    <a:lstStyle/>
                    <a:p>
                      <a:r>
                        <a:rPr lang="lt-LT" sz="1400" dirty="0">
                          <a:highlight>
                            <a:srgbClr val="FFFF00"/>
                          </a:highlight>
                        </a:rPr>
                        <a:t>Biol.</a:t>
                      </a:r>
                    </a:p>
                  </a:txBody>
                  <a:tcPr/>
                </a:tc>
                <a:tc>
                  <a:txBody>
                    <a:bodyPr/>
                    <a:lstStyle/>
                    <a:p>
                      <a:pPr algn="ctr"/>
                      <a:r>
                        <a:rPr lang="en-US" sz="1400" dirty="0"/>
                        <a:t>12</a:t>
                      </a:r>
                      <a:endParaRPr lang="lt-LT" sz="1400" dirty="0"/>
                    </a:p>
                  </a:txBody>
                  <a:tcPr/>
                </a:tc>
                <a:tc>
                  <a:txBody>
                    <a:bodyPr/>
                    <a:lstStyle/>
                    <a:p>
                      <a:pPr algn="ctr"/>
                      <a:endParaRPr lang="lt-LT" sz="1400"/>
                    </a:p>
                  </a:txBody>
                  <a:tcPr/>
                </a:tc>
                <a:tc>
                  <a:txBody>
                    <a:bodyPr/>
                    <a:lstStyle/>
                    <a:p>
                      <a:pPr algn="ctr"/>
                      <a:r>
                        <a:rPr lang="en-US" sz="1400" b="1" dirty="0"/>
                        <a:t>11 (92%)</a:t>
                      </a:r>
                      <a:endParaRPr lang="lt-LT" sz="1400" b="1" dirty="0"/>
                    </a:p>
                  </a:txBody>
                  <a:tcPr/>
                </a:tc>
                <a:tc>
                  <a:txBody>
                    <a:bodyPr/>
                    <a:lstStyle/>
                    <a:p>
                      <a:pPr algn="ctr"/>
                      <a:endParaRPr lang="lt-LT" sz="1400" dirty="0"/>
                    </a:p>
                  </a:txBody>
                  <a:tcPr/>
                </a:tc>
                <a:tc>
                  <a:txBody>
                    <a:bodyPr/>
                    <a:lstStyle/>
                    <a:p>
                      <a:pPr algn="ctr"/>
                      <a:r>
                        <a:rPr lang="lt-LT" sz="1400" dirty="0"/>
                        <a:t>1</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sz="1400" b="0" dirty="0"/>
                        <a:t>10 (83</a:t>
                      </a:r>
                      <a:r>
                        <a:rPr lang="en-US" sz="1400" b="1" dirty="0"/>
                        <a:t>%)</a:t>
                      </a:r>
                      <a:endParaRPr lang="lt-LT" sz="1400" b="1" dirty="0"/>
                    </a:p>
                  </a:txBody>
                  <a:tcPr/>
                </a:tc>
                <a:tc>
                  <a:txBody>
                    <a:bodyPr/>
                    <a:lstStyle/>
                    <a:p>
                      <a:pPr algn="ctr"/>
                      <a:r>
                        <a:rPr lang="en-US" sz="1400" b="1" dirty="0"/>
                        <a:t>1</a:t>
                      </a:r>
                      <a:endParaRPr lang="lt-LT" sz="1400" b="1" dirty="0"/>
                    </a:p>
                  </a:txBody>
                  <a:tcPr/>
                </a:tc>
                <a:tc>
                  <a:txBody>
                    <a:bodyPr/>
                    <a:lstStyle/>
                    <a:p>
                      <a:pPr algn="ctr"/>
                      <a:endParaRPr lang="lt-LT" sz="1400" dirty="0"/>
                    </a:p>
                  </a:txBody>
                  <a:tcPr/>
                </a:tc>
                <a:extLst>
                  <a:ext uri="{0D108BD9-81ED-4DB2-BD59-A6C34878D82A}">
                    <a16:rowId xmlns:a16="http://schemas.microsoft.com/office/drawing/2014/main" val="3214397859"/>
                  </a:ext>
                </a:extLst>
              </a:tr>
              <a:tr h="260041">
                <a:tc>
                  <a:txBody>
                    <a:bodyPr/>
                    <a:lstStyle/>
                    <a:p>
                      <a:r>
                        <a:rPr lang="lt-LT" sz="1400" dirty="0">
                          <a:highlight>
                            <a:srgbClr val="FFFF00"/>
                          </a:highlight>
                        </a:rPr>
                        <a:t>Geografija</a:t>
                      </a:r>
                    </a:p>
                  </a:txBody>
                  <a:tcPr/>
                </a:tc>
                <a:tc>
                  <a:txBody>
                    <a:bodyPr/>
                    <a:lstStyle/>
                    <a:p>
                      <a:pPr algn="ctr"/>
                      <a:r>
                        <a:rPr lang="en-US" sz="1400" dirty="0"/>
                        <a:t>12</a:t>
                      </a:r>
                      <a:endParaRPr lang="lt-LT" sz="1400" dirty="0"/>
                    </a:p>
                  </a:txBody>
                  <a:tcPr/>
                </a:tc>
                <a:tc>
                  <a:txBody>
                    <a:bodyPr/>
                    <a:lstStyle/>
                    <a:p>
                      <a:pPr algn="ctr"/>
                      <a:endParaRPr lang="lt-LT" sz="1400"/>
                    </a:p>
                  </a:txBody>
                  <a:tcPr/>
                </a:tc>
                <a:tc>
                  <a:txBody>
                    <a:bodyPr/>
                    <a:lstStyle/>
                    <a:p>
                      <a:pPr algn="ctr"/>
                      <a:r>
                        <a:rPr lang="en-US" sz="1400" b="1" dirty="0"/>
                        <a:t>8 (66%)</a:t>
                      </a:r>
                      <a:endParaRPr lang="lt-LT" sz="1400" b="1" dirty="0"/>
                    </a:p>
                  </a:txBody>
                  <a:tcPr/>
                </a:tc>
                <a:tc>
                  <a:txBody>
                    <a:bodyPr/>
                    <a:lstStyle/>
                    <a:p>
                      <a:pPr algn="ctr"/>
                      <a:endParaRPr lang="lt-LT" sz="1400" dirty="0"/>
                    </a:p>
                  </a:txBody>
                  <a:tcPr/>
                </a:tc>
                <a:tc>
                  <a:txBody>
                    <a:bodyPr/>
                    <a:lstStyle/>
                    <a:p>
                      <a:pPr algn="ctr"/>
                      <a:endParaRPr lang="lt-LT" sz="1400" dirty="0"/>
                    </a:p>
                  </a:txBody>
                  <a:tcPr/>
                </a:tc>
                <a:tc>
                  <a:txBody>
                    <a:bodyPr/>
                    <a:lstStyle/>
                    <a:p>
                      <a:pPr algn="ctr"/>
                      <a:r>
                        <a:rPr lang="en-US" sz="1400" b="0" dirty="0"/>
                        <a:t>8 (66%)</a:t>
                      </a:r>
                      <a:endParaRPr lang="lt-LT" sz="1400" b="0" dirty="0"/>
                    </a:p>
                  </a:txBody>
                  <a:tcPr/>
                </a:tc>
                <a:tc>
                  <a:txBody>
                    <a:bodyPr/>
                    <a:lstStyle/>
                    <a:p>
                      <a:pPr algn="ctr"/>
                      <a:r>
                        <a:rPr lang="en-US" sz="1400" b="1" dirty="0"/>
                        <a:t>4 (33%)</a:t>
                      </a:r>
                      <a:endParaRPr lang="lt-LT" sz="1400" b="1" dirty="0"/>
                    </a:p>
                  </a:txBody>
                  <a:tcPr/>
                </a:tc>
                <a:tc>
                  <a:txBody>
                    <a:bodyPr/>
                    <a:lstStyle/>
                    <a:p>
                      <a:pPr algn="ctr"/>
                      <a:endParaRPr lang="lt-LT" sz="1400" dirty="0"/>
                    </a:p>
                  </a:txBody>
                  <a:tcPr/>
                </a:tc>
                <a:extLst>
                  <a:ext uri="{0D108BD9-81ED-4DB2-BD59-A6C34878D82A}">
                    <a16:rowId xmlns:a16="http://schemas.microsoft.com/office/drawing/2014/main" val="2342610996"/>
                  </a:ext>
                </a:extLst>
              </a:tr>
              <a:tr h="122124">
                <a:tc>
                  <a:txBody>
                    <a:bodyPr/>
                    <a:lstStyle/>
                    <a:p>
                      <a:r>
                        <a:rPr lang="lt-LT" sz="1400" dirty="0">
                          <a:highlight>
                            <a:srgbClr val="FFFF00"/>
                          </a:highlight>
                        </a:rPr>
                        <a:t>Fizika</a:t>
                      </a:r>
                    </a:p>
                  </a:txBody>
                  <a:tcPr/>
                </a:tc>
                <a:tc>
                  <a:txBody>
                    <a:bodyPr/>
                    <a:lstStyle/>
                    <a:p>
                      <a:pPr algn="ctr"/>
                      <a:r>
                        <a:rPr lang="lt-LT" sz="1400" dirty="0"/>
                        <a:t>6</a:t>
                      </a:r>
                    </a:p>
                  </a:txBody>
                  <a:tcPr/>
                </a:tc>
                <a:tc>
                  <a:txBody>
                    <a:bodyPr/>
                    <a:lstStyle/>
                    <a:p>
                      <a:pPr algn="ctr"/>
                      <a:endParaRPr lang="lt-LT" sz="1400" dirty="0"/>
                    </a:p>
                  </a:txBody>
                  <a:tcPr/>
                </a:tc>
                <a:tc>
                  <a:txBody>
                    <a:bodyPr/>
                    <a:lstStyle/>
                    <a:p>
                      <a:pPr algn="ctr"/>
                      <a:r>
                        <a:rPr lang="lt-LT" sz="1400" b="1" dirty="0"/>
                        <a:t>6</a:t>
                      </a:r>
                      <a:r>
                        <a:rPr lang="en-US" sz="1400" b="1" dirty="0"/>
                        <a:t> (100%)</a:t>
                      </a:r>
                      <a:endParaRPr lang="lt-LT" sz="1400" b="1" dirty="0"/>
                    </a:p>
                  </a:txBody>
                  <a:tcPr/>
                </a:tc>
                <a:tc>
                  <a:txBody>
                    <a:bodyPr/>
                    <a:lstStyle/>
                    <a:p>
                      <a:pPr algn="ctr"/>
                      <a:endParaRPr lang="lt-LT" sz="1400" dirty="0"/>
                    </a:p>
                  </a:txBody>
                  <a:tcPr/>
                </a:tc>
                <a:tc>
                  <a:txBody>
                    <a:bodyPr/>
                    <a:lstStyle/>
                    <a:p>
                      <a:pPr algn="ctr"/>
                      <a:r>
                        <a:rPr lang="lt-LT" sz="1400" dirty="0"/>
                        <a:t>3 (50</a:t>
                      </a:r>
                      <a:r>
                        <a:rPr lang="en-US" sz="1400" b="0" dirty="0"/>
                        <a:t>%</a:t>
                      </a:r>
                      <a:r>
                        <a:rPr lang="lt-LT" sz="1400" b="0" dirty="0"/>
                        <a:t>)</a:t>
                      </a:r>
                      <a:endParaRPr lang="lt-LT"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sz="1400" dirty="0"/>
                        <a:t>3 (50</a:t>
                      </a:r>
                      <a:r>
                        <a:rPr lang="en-US" sz="1400" b="0" dirty="0"/>
                        <a:t>%</a:t>
                      </a:r>
                      <a:r>
                        <a:rPr lang="lt-LT" sz="1400" b="0" dirty="0"/>
                        <a:t>)</a:t>
                      </a:r>
                      <a:endParaRPr lang="lt-LT" sz="1400" dirty="0"/>
                    </a:p>
                  </a:txBody>
                  <a:tcPr/>
                </a:tc>
                <a:tc>
                  <a:txBody>
                    <a:bodyPr/>
                    <a:lstStyle/>
                    <a:p>
                      <a:pPr algn="ctr"/>
                      <a:endParaRPr lang="lt-LT" sz="1400" b="1" dirty="0"/>
                    </a:p>
                  </a:txBody>
                  <a:tcPr/>
                </a:tc>
                <a:tc>
                  <a:txBody>
                    <a:bodyPr/>
                    <a:lstStyle/>
                    <a:p>
                      <a:pPr algn="ctr"/>
                      <a:endParaRPr lang="lt-LT" sz="1400" dirty="0"/>
                    </a:p>
                  </a:txBody>
                  <a:tcPr/>
                </a:tc>
                <a:extLst>
                  <a:ext uri="{0D108BD9-81ED-4DB2-BD59-A6C34878D82A}">
                    <a16:rowId xmlns:a16="http://schemas.microsoft.com/office/drawing/2014/main" val="1258160708"/>
                  </a:ext>
                </a:extLst>
              </a:tr>
              <a:tr h="366673">
                <a:tc>
                  <a:txBody>
                    <a:bodyPr/>
                    <a:lstStyle/>
                    <a:p>
                      <a:r>
                        <a:rPr lang="lt-LT" sz="1400" dirty="0">
                          <a:highlight>
                            <a:srgbClr val="FFFF00"/>
                          </a:highlight>
                        </a:rPr>
                        <a:t>Chemija</a:t>
                      </a:r>
                    </a:p>
                  </a:txBody>
                  <a:tcPr/>
                </a:tc>
                <a:tc>
                  <a:txBody>
                    <a:bodyPr/>
                    <a:lstStyle/>
                    <a:p>
                      <a:pPr algn="ctr"/>
                      <a:r>
                        <a:rPr lang="en-US" sz="1400" dirty="0"/>
                        <a:t>4</a:t>
                      </a:r>
                      <a:endParaRPr lang="lt-LT" sz="1400" dirty="0"/>
                    </a:p>
                  </a:txBody>
                  <a:tcPr/>
                </a:tc>
                <a:tc>
                  <a:txBody>
                    <a:bodyPr/>
                    <a:lstStyle/>
                    <a:p>
                      <a:pPr algn="ctr"/>
                      <a:endParaRPr lang="lt-LT" sz="1400"/>
                    </a:p>
                  </a:txBody>
                  <a:tcPr/>
                </a:tc>
                <a:tc>
                  <a:txBody>
                    <a:bodyPr/>
                    <a:lstStyle/>
                    <a:p>
                      <a:pPr algn="ctr"/>
                      <a:r>
                        <a:rPr lang="en-US" sz="1400" b="1" dirty="0"/>
                        <a:t>3 (75%)</a:t>
                      </a:r>
                      <a:endParaRPr lang="lt-LT" sz="1400" b="1" dirty="0"/>
                    </a:p>
                  </a:txBody>
                  <a:tcPr/>
                </a:tc>
                <a:tc>
                  <a:txBody>
                    <a:bodyPr/>
                    <a:lstStyle/>
                    <a:p>
                      <a:pPr algn="ctr"/>
                      <a:endParaRPr lang="lt-LT" sz="1400" dirty="0"/>
                    </a:p>
                  </a:txBody>
                  <a:tcPr/>
                </a:tc>
                <a:tc>
                  <a:txBody>
                    <a:bodyPr/>
                    <a:lstStyle/>
                    <a:p>
                      <a:pPr algn="ctr"/>
                      <a:endParaRPr lang="lt-LT"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0" dirty="0"/>
                        <a:t>3 (75%)</a:t>
                      </a:r>
                      <a:endParaRPr lang="lt-LT" sz="1400" b="0" dirty="0"/>
                    </a:p>
                  </a:txBody>
                  <a:tcPr/>
                </a:tc>
                <a:tc>
                  <a:txBody>
                    <a:bodyPr/>
                    <a:lstStyle/>
                    <a:p>
                      <a:pPr algn="ctr"/>
                      <a:r>
                        <a:rPr lang="en-US" sz="1400" b="1" dirty="0"/>
                        <a:t>1</a:t>
                      </a:r>
                      <a:endParaRPr lang="lt-LT" sz="1400" b="1" dirty="0"/>
                    </a:p>
                  </a:txBody>
                  <a:tcPr/>
                </a:tc>
                <a:tc>
                  <a:txBody>
                    <a:bodyPr/>
                    <a:lstStyle/>
                    <a:p>
                      <a:pPr algn="ctr"/>
                      <a:endParaRPr lang="lt-LT" sz="1400" dirty="0"/>
                    </a:p>
                  </a:txBody>
                  <a:tcPr/>
                </a:tc>
                <a:extLst>
                  <a:ext uri="{0D108BD9-81ED-4DB2-BD59-A6C34878D82A}">
                    <a16:rowId xmlns:a16="http://schemas.microsoft.com/office/drawing/2014/main" val="2815257804"/>
                  </a:ext>
                </a:extLst>
              </a:tr>
              <a:tr h="183337">
                <a:tc>
                  <a:txBody>
                    <a:bodyPr/>
                    <a:lstStyle/>
                    <a:p>
                      <a:r>
                        <a:rPr lang="lt-LT" sz="1400" dirty="0">
                          <a:highlight>
                            <a:srgbClr val="FFFF00"/>
                          </a:highlight>
                        </a:rPr>
                        <a:t>Istorija</a:t>
                      </a:r>
                    </a:p>
                  </a:txBody>
                  <a:tcPr/>
                </a:tc>
                <a:tc>
                  <a:txBody>
                    <a:bodyPr/>
                    <a:lstStyle/>
                    <a:p>
                      <a:pPr algn="ctr"/>
                      <a:r>
                        <a:rPr lang="lt-LT" sz="1400" dirty="0"/>
                        <a:t>24</a:t>
                      </a:r>
                    </a:p>
                  </a:txBody>
                  <a:tcPr/>
                </a:tc>
                <a:tc>
                  <a:txBody>
                    <a:bodyPr/>
                    <a:lstStyle/>
                    <a:p>
                      <a:pPr algn="ctr"/>
                      <a:endParaRPr lang="lt-LT" sz="1400" dirty="0"/>
                    </a:p>
                  </a:txBody>
                  <a:tcPr/>
                </a:tc>
                <a:tc>
                  <a:txBody>
                    <a:bodyPr/>
                    <a:lstStyle/>
                    <a:p>
                      <a:pPr algn="ctr"/>
                      <a:r>
                        <a:rPr lang="lt-LT" sz="1400" b="1" dirty="0"/>
                        <a:t>18 (75</a:t>
                      </a:r>
                      <a:r>
                        <a:rPr lang="en-US" sz="1400" b="1" dirty="0"/>
                        <a:t>%)</a:t>
                      </a:r>
                      <a:endParaRPr lang="lt-LT" sz="1400" b="1" dirty="0"/>
                    </a:p>
                  </a:txBody>
                  <a:tcPr/>
                </a:tc>
                <a:tc>
                  <a:txBody>
                    <a:bodyPr/>
                    <a:lstStyle/>
                    <a:p>
                      <a:pPr algn="ctr"/>
                      <a:endParaRPr lang="lt-LT" sz="1400" dirty="0"/>
                    </a:p>
                  </a:txBody>
                  <a:tcPr/>
                </a:tc>
                <a:tc>
                  <a:txBody>
                    <a:bodyPr/>
                    <a:lstStyle/>
                    <a:p>
                      <a:pPr algn="ctr"/>
                      <a:r>
                        <a:rPr lang="lt-LT" sz="1400" dirty="0"/>
                        <a:t>2</a:t>
                      </a:r>
                    </a:p>
                  </a:txBody>
                  <a:tcPr/>
                </a:tc>
                <a:tc>
                  <a:txBody>
                    <a:bodyPr/>
                    <a:lstStyle/>
                    <a:p>
                      <a:pPr algn="ctr"/>
                      <a:r>
                        <a:rPr lang="lt-LT" sz="1400" b="0" dirty="0"/>
                        <a:t>16 (~67</a:t>
                      </a:r>
                      <a:r>
                        <a:rPr lang="en-US" sz="1400" b="0" dirty="0"/>
                        <a:t>%</a:t>
                      </a:r>
                      <a:r>
                        <a:rPr lang="lt-LT" sz="1400" b="0" dirty="0"/>
                        <a:t>)</a:t>
                      </a:r>
                    </a:p>
                  </a:txBody>
                  <a:tcPr/>
                </a:tc>
                <a:tc>
                  <a:txBody>
                    <a:bodyPr/>
                    <a:lstStyle/>
                    <a:p>
                      <a:pPr algn="ctr"/>
                      <a:r>
                        <a:rPr lang="lt-LT" sz="1400" b="1" dirty="0"/>
                        <a:t>6</a:t>
                      </a:r>
                      <a:r>
                        <a:rPr lang="en-US" sz="1400" b="1" dirty="0"/>
                        <a:t> (25%)</a:t>
                      </a:r>
                      <a:endParaRPr lang="lt-LT" sz="1400" b="1" dirty="0"/>
                    </a:p>
                  </a:txBody>
                  <a:tcPr/>
                </a:tc>
                <a:tc>
                  <a:txBody>
                    <a:bodyPr/>
                    <a:lstStyle/>
                    <a:p>
                      <a:pPr algn="ctr"/>
                      <a:r>
                        <a:rPr lang="lt-LT" sz="1400" i="1" dirty="0"/>
                        <a:t>3</a:t>
                      </a:r>
                    </a:p>
                  </a:txBody>
                  <a:tcPr/>
                </a:tc>
                <a:extLst>
                  <a:ext uri="{0D108BD9-81ED-4DB2-BD59-A6C34878D82A}">
                    <a16:rowId xmlns:a16="http://schemas.microsoft.com/office/drawing/2014/main" val="1116433321"/>
                  </a:ext>
                </a:extLst>
              </a:tr>
              <a:tr h="183337">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t-LT" sz="1400" dirty="0">
                          <a:highlight>
                            <a:srgbClr val="FFFF00"/>
                          </a:highlight>
                        </a:rPr>
                        <a:t>Anglų k. (užsienio)</a:t>
                      </a:r>
                    </a:p>
                  </a:txBody>
                  <a:tcPr/>
                </a:tc>
                <a:tc>
                  <a:txBody>
                    <a:bodyPr/>
                    <a:lstStyle/>
                    <a:p>
                      <a:pPr algn="ctr"/>
                      <a:r>
                        <a:rPr lang="en-US" sz="1400" dirty="0"/>
                        <a:t>5</a:t>
                      </a:r>
                      <a:r>
                        <a:rPr lang="lt-LT" sz="1400" dirty="0"/>
                        <a:t>3</a:t>
                      </a:r>
                    </a:p>
                  </a:txBody>
                  <a:tcPr/>
                </a:tc>
                <a:tc>
                  <a:txBody>
                    <a:bodyPr/>
                    <a:lstStyle/>
                    <a:p>
                      <a:pPr algn="ctr"/>
                      <a:r>
                        <a:rPr lang="en-US" sz="1400" dirty="0"/>
                        <a:t>2 (</a:t>
                      </a:r>
                      <a:r>
                        <a:rPr lang="lt-LT" sz="1400" dirty="0"/>
                        <a:t>~</a:t>
                      </a:r>
                      <a:r>
                        <a:rPr lang="en-US" sz="1400" dirty="0"/>
                        <a:t>4%)</a:t>
                      </a:r>
                      <a:endParaRPr lang="lt-LT"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1" dirty="0"/>
                        <a:t>3</a:t>
                      </a:r>
                      <a:r>
                        <a:rPr lang="lt-LT" sz="1400" b="1" dirty="0"/>
                        <a:t>8</a:t>
                      </a:r>
                      <a:r>
                        <a:rPr lang="en-US" sz="1400" b="1" dirty="0"/>
                        <a:t> (7</a:t>
                      </a:r>
                      <a:r>
                        <a:rPr lang="lt-LT" sz="1400" b="1" dirty="0"/>
                        <a:t>2</a:t>
                      </a:r>
                      <a:r>
                        <a:rPr lang="en-US" sz="1400" b="1" dirty="0"/>
                        <a:t>%)</a:t>
                      </a:r>
                      <a:endParaRPr lang="lt-LT" sz="1400" b="1"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lt-LT"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lt-LT"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sz="1400" b="0" dirty="0"/>
                        <a:t>38 (72</a:t>
                      </a:r>
                      <a:r>
                        <a:rPr lang="en-US" sz="1400" b="0" dirty="0"/>
                        <a:t>%</a:t>
                      </a:r>
                      <a:r>
                        <a:rPr lang="lt-LT" sz="1400" b="0" dirty="0"/>
                        <a:t>)</a:t>
                      </a:r>
                    </a:p>
                  </a:txBody>
                  <a:tcPr/>
                </a:tc>
                <a:tc>
                  <a:txBody>
                    <a:bodyPr/>
                    <a:lstStyle/>
                    <a:p>
                      <a:pPr algn="ctr"/>
                      <a:r>
                        <a:rPr lang="en-US" sz="1400" b="1" dirty="0"/>
                        <a:t>13 (2</a:t>
                      </a:r>
                      <a:r>
                        <a:rPr lang="lt-LT" sz="1400" b="1" dirty="0"/>
                        <a:t>4,5</a:t>
                      </a:r>
                      <a:r>
                        <a:rPr lang="en-US" sz="1400" b="1" dirty="0"/>
                        <a:t>%)</a:t>
                      </a:r>
                      <a:endParaRPr lang="lt-LT" sz="1400" b="1" dirty="0"/>
                    </a:p>
                  </a:txBody>
                  <a:tcPr/>
                </a:tc>
                <a:tc>
                  <a:txBody>
                    <a:bodyPr/>
                    <a:lstStyle/>
                    <a:p>
                      <a:pPr algn="ctr"/>
                      <a:r>
                        <a:rPr lang="en-US" sz="1400" i="1" dirty="0"/>
                        <a:t>1</a:t>
                      </a:r>
                      <a:endParaRPr lang="lt-LT" sz="1400" i="1" dirty="0"/>
                    </a:p>
                  </a:txBody>
                  <a:tcPr/>
                </a:tc>
                <a:extLst>
                  <a:ext uri="{0D108BD9-81ED-4DB2-BD59-A6C34878D82A}">
                    <a16:rowId xmlns:a16="http://schemas.microsoft.com/office/drawing/2014/main" val="1357301234"/>
                  </a:ext>
                </a:extLst>
              </a:tr>
              <a:tr h="254889">
                <a:tc>
                  <a:txBody>
                    <a:bodyPr/>
                    <a:lstStyle/>
                    <a:p>
                      <a:r>
                        <a:rPr lang="lt-LT" sz="1400" dirty="0">
                          <a:highlight>
                            <a:srgbClr val="FFFF00"/>
                          </a:highlight>
                        </a:rPr>
                        <a:t>Vokiečių k.</a:t>
                      </a:r>
                    </a:p>
                  </a:txBody>
                  <a:tcPr/>
                </a:tc>
                <a:tc>
                  <a:txBody>
                    <a:bodyPr/>
                    <a:lstStyle/>
                    <a:p>
                      <a:pPr algn="ctr"/>
                      <a:r>
                        <a:rPr lang="en-US" sz="1400" dirty="0"/>
                        <a:t>1</a:t>
                      </a:r>
                      <a:endParaRPr lang="lt-LT" sz="1400" dirty="0"/>
                    </a:p>
                  </a:txBody>
                  <a:tcPr/>
                </a:tc>
                <a:tc>
                  <a:txBody>
                    <a:bodyPr/>
                    <a:lstStyle/>
                    <a:p>
                      <a:pPr algn="ctr"/>
                      <a:endParaRPr lang="lt-LT" sz="1400"/>
                    </a:p>
                  </a:txBody>
                  <a:tcPr/>
                </a:tc>
                <a:tc>
                  <a:txBody>
                    <a:bodyPr/>
                    <a:lstStyle/>
                    <a:p>
                      <a:pPr algn="ctr"/>
                      <a:r>
                        <a:rPr lang="en-US" sz="1400" b="1" dirty="0"/>
                        <a:t>1</a:t>
                      </a:r>
                      <a:endParaRPr lang="lt-LT" sz="1400" b="1" dirty="0"/>
                    </a:p>
                  </a:txBody>
                  <a:tcPr/>
                </a:tc>
                <a:tc>
                  <a:txBody>
                    <a:bodyPr/>
                    <a:lstStyle/>
                    <a:p>
                      <a:pPr algn="ctr"/>
                      <a:endParaRPr lang="lt-LT" sz="1400" dirty="0"/>
                    </a:p>
                  </a:txBody>
                  <a:tcPr/>
                </a:tc>
                <a:tc>
                  <a:txBody>
                    <a:bodyPr/>
                    <a:lstStyle/>
                    <a:p>
                      <a:pPr algn="ctr"/>
                      <a:endParaRPr lang="lt-LT" sz="1400" dirty="0"/>
                    </a:p>
                  </a:txBody>
                  <a:tcPr/>
                </a:tc>
                <a:tc>
                  <a:txBody>
                    <a:bodyPr/>
                    <a:lstStyle/>
                    <a:p>
                      <a:pPr algn="ctr"/>
                      <a:r>
                        <a:rPr lang="lt-LT" sz="1400" b="0" dirty="0"/>
                        <a:t>1</a:t>
                      </a:r>
                    </a:p>
                  </a:txBody>
                  <a:tcPr/>
                </a:tc>
                <a:tc>
                  <a:txBody>
                    <a:bodyPr/>
                    <a:lstStyle/>
                    <a:p>
                      <a:pPr algn="ctr"/>
                      <a:endParaRPr lang="lt-LT" sz="1400" b="1" dirty="0"/>
                    </a:p>
                  </a:txBody>
                  <a:tcPr/>
                </a:tc>
                <a:tc>
                  <a:txBody>
                    <a:bodyPr/>
                    <a:lstStyle/>
                    <a:p>
                      <a:pPr algn="ctr"/>
                      <a:endParaRPr lang="lt-LT" sz="1400" dirty="0"/>
                    </a:p>
                  </a:txBody>
                  <a:tcPr/>
                </a:tc>
                <a:extLst>
                  <a:ext uri="{0D108BD9-81ED-4DB2-BD59-A6C34878D82A}">
                    <a16:rowId xmlns:a16="http://schemas.microsoft.com/office/drawing/2014/main" val="2243328314"/>
                  </a:ext>
                </a:extLst>
              </a:tr>
              <a:tr h="238121">
                <a:tc>
                  <a:txBody>
                    <a:bodyPr/>
                    <a:lstStyle/>
                    <a:p>
                      <a:r>
                        <a:rPr lang="lt-LT" sz="1400" dirty="0">
                          <a:highlight>
                            <a:srgbClr val="FFFF00"/>
                          </a:highlight>
                        </a:rPr>
                        <a:t>Rusų k. g.</a:t>
                      </a:r>
                    </a:p>
                  </a:txBody>
                  <a:tcPr/>
                </a:tc>
                <a:tc>
                  <a:txBody>
                    <a:bodyPr/>
                    <a:lstStyle/>
                    <a:p>
                      <a:pPr algn="ctr"/>
                      <a:r>
                        <a:rPr lang="en-US" sz="1400" dirty="0"/>
                        <a:t>30</a:t>
                      </a:r>
                      <a:endParaRPr lang="lt-LT" sz="1400" dirty="0"/>
                    </a:p>
                  </a:txBody>
                  <a:tcPr/>
                </a:tc>
                <a:tc>
                  <a:txBody>
                    <a:bodyPr/>
                    <a:lstStyle/>
                    <a:p>
                      <a:pPr algn="ctr"/>
                      <a:r>
                        <a:rPr lang="en-US" sz="1400" dirty="0"/>
                        <a:t>1</a:t>
                      </a:r>
                      <a:endParaRPr lang="lt-LT" sz="1400" dirty="0"/>
                    </a:p>
                  </a:txBody>
                  <a:tcPr/>
                </a:tc>
                <a:tc>
                  <a:txBody>
                    <a:bodyPr/>
                    <a:lstStyle/>
                    <a:p>
                      <a:pPr algn="ctr"/>
                      <a:r>
                        <a:rPr lang="en-US" sz="1400" b="1" dirty="0"/>
                        <a:t>21 (70%)</a:t>
                      </a:r>
                      <a:endParaRPr lang="lt-LT" sz="1400" b="1" dirty="0"/>
                    </a:p>
                  </a:txBody>
                  <a:tcPr/>
                </a:tc>
                <a:tc>
                  <a:txBody>
                    <a:bodyPr/>
                    <a:lstStyle/>
                    <a:p>
                      <a:pPr algn="ctr"/>
                      <a:endParaRPr lang="lt-LT" sz="1400" dirty="0"/>
                    </a:p>
                  </a:txBody>
                  <a:tcPr/>
                </a:tc>
                <a:tc>
                  <a:txBody>
                    <a:bodyPr/>
                    <a:lstStyle/>
                    <a:p>
                      <a:pPr algn="ctr"/>
                      <a:endParaRPr lang="lt-LT"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0" dirty="0"/>
                        <a:t>21 (70%)</a:t>
                      </a:r>
                      <a:endParaRPr lang="lt-LT" sz="1400" b="0" dirty="0"/>
                    </a:p>
                  </a:txBody>
                  <a:tcPr/>
                </a:tc>
                <a:tc>
                  <a:txBody>
                    <a:bodyPr/>
                    <a:lstStyle/>
                    <a:p>
                      <a:pPr algn="ctr"/>
                      <a:r>
                        <a:rPr lang="en-US" sz="1400" b="1" dirty="0"/>
                        <a:t>8 (26%)</a:t>
                      </a:r>
                      <a:endParaRPr lang="lt-LT" sz="1400" b="1" dirty="0"/>
                    </a:p>
                  </a:txBody>
                  <a:tcPr/>
                </a:tc>
                <a:tc>
                  <a:txBody>
                    <a:bodyPr/>
                    <a:lstStyle/>
                    <a:p>
                      <a:pPr algn="ctr"/>
                      <a:endParaRPr lang="lt-LT" sz="1400" dirty="0"/>
                    </a:p>
                  </a:txBody>
                  <a:tcPr/>
                </a:tc>
                <a:extLst>
                  <a:ext uri="{0D108BD9-81ED-4DB2-BD59-A6C34878D82A}">
                    <a16:rowId xmlns:a16="http://schemas.microsoft.com/office/drawing/2014/main" val="3913090406"/>
                  </a:ext>
                </a:extLst>
              </a:tr>
              <a:tr h="366673">
                <a:tc>
                  <a:txBody>
                    <a:bodyPr/>
                    <a:lstStyle/>
                    <a:p>
                      <a:r>
                        <a:rPr lang="lt-LT" sz="1400" dirty="0">
                          <a:highlight>
                            <a:srgbClr val="FFFF00"/>
                          </a:highlight>
                        </a:rPr>
                        <a:t>Ekonomika</a:t>
                      </a:r>
                    </a:p>
                  </a:txBody>
                  <a:tcPr/>
                </a:tc>
                <a:tc>
                  <a:txBody>
                    <a:bodyPr/>
                    <a:lstStyle/>
                    <a:p>
                      <a:pPr algn="ctr"/>
                      <a:r>
                        <a:rPr lang="en-US" sz="1400" dirty="0"/>
                        <a:t>8</a:t>
                      </a:r>
                      <a:endParaRPr lang="lt-LT" sz="1400" dirty="0"/>
                    </a:p>
                  </a:txBody>
                  <a:tcPr/>
                </a:tc>
                <a:tc>
                  <a:txBody>
                    <a:bodyPr/>
                    <a:lstStyle/>
                    <a:p>
                      <a:pPr algn="ctr"/>
                      <a:endParaRPr lang="lt-LT" sz="1400" dirty="0"/>
                    </a:p>
                  </a:txBody>
                  <a:tcPr/>
                </a:tc>
                <a:tc>
                  <a:txBody>
                    <a:bodyPr/>
                    <a:lstStyle/>
                    <a:p>
                      <a:pPr algn="ctr"/>
                      <a:r>
                        <a:rPr lang="en-US" sz="1400" b="1" dirty="0"/>
                        <a:t>8 (100%)</a:t>
                      </a:r>
                      <a:endParaRPr lang="lt-LT" sz="1400" b="1" dirty="0"/>
                    </a:p>
                  </a:txBody>
                  <a:tcPr/>
                </a:tc>
                <a:tc>
                  <a:txBody>
                    <a:bodyPr/>
                    <a:lstStyle/>
                    <a:p>
                      <a:pPr algn="ctr"/>
                      <a:endParaRPr lang="lt-LT" sz="1400" dirty="0"/>
                    </a:p>
                  </a:txBody>
                  <a:tcPr/>
                </a:tc>
                <a:tc>
                  <a:txBody>
                    <a:bodyPr/>
                    <a:lstStyle/>
                    <a:p>
                      <a:pPr algn="ctr"/>
                      <a:r>
                        <a:rPr lang="lt-LT" sz="1400" dirty="0"/>
                        <a:t>2</a:t>
                      </a:r>
                    </a:p>
                  </a:txBody>
                  <a:tcPr/>
                </a:tc>
                <a:tc>
                  <a:txBody>
                    <a:bodyPr/>
                    <a:lstStyle/>
                    <a:p>
                      <a:pPr algn="ctr"/>
                      <a:r>
                        <a:rPr lang="lt-LT" sz="1400" dirty="0"/>
                        <a:t>6 (75</a:t>
                      </a:r>
                      <a:r>
                        <a:rPr lang="en-US" sz="1400" dirty="0"/>
                        <a:t>%)</a:t>
                      </a:r>
                      <a:endParaRPr lang="lt-LT" sz="1400" dirty="0"/>
                    </a:p>
                  </a:txBody>
                  <a:tcPr/>
                </a:tc>
                <a:tc>
                  <a:txBody>
                    <a:bodyPr/>
                    <a:lstStyle/>
                    <a:p>
                      <a:pPr algn="ctr"/>
                      <a:endParaRPr lang="lt-LT" sz="1400" dirty="0"/>
                    </a:p>
                  </a:txBody>
                  <a:tcPr/>
                </a:tc>
                <a:tc>
                  <a:txBody>
                    <a:bodyPr/>
                    <a:lstStyle/>
                    <a:p>
                      <a:pPr algn="ctr"/>
                      <a:endParaRPr lang="lt-LT" dirty="0"/>
                    </a:p>
                  </a:txBody>
                  <a:tcPr/>
                </a:tc>
                <a:extLst>
                  <a:ext uri="{0D108BD9-81ED-4DB2-BD59-A6C34878D82A}">
                    <a16:rowId xmlns:a16="http://schemas.microsoft.com/office/drawing/2014/main" val="4025023070"/>
                  </a:ext>
                </a:extLst>
              </a:tr>
            </a:tbl>
          </a:graphicData>
        </a:graphic>
      </p:graphicFrame>
      <p:sp>
        <p:nvSpPr>
          <p:cNvPr id="4" name="Skaidrės numerio vietos rezervavimo ženklas 3">
            <a:extLst>
              <a:ext uri="{FF2B5EF4-FFF2-40B4-BE49-F238E27FC236}">
                <a16:creationId xmlns:a16="http://schemas.microsoft.com/office/drawing/2014/main" id="{EC657224-34F8-1E28-F86A-72C74B29D83F}"/>
              </a:ext>
            </a:extLst>
          </p:cNvPr>
          <p:cNvSpPr>
            <a:spLocks noGrp="1"/>
          </p:cNvSpPr>
          <p:nvPr>
            <p:ph type="sldNum" sz="quarter" idx="12"/>
          </p:nvPr>
        </p:nvSpPr>
        <p:spPr/>
        <p:txBody>
          <a:bodyPr/>
          <a:lstStyle/>
          <a:p>
            <a:pPr>
              <a:defRPr/>
            </a:pPr>
            <a:fld id="{59F1B1B5-B080-4AD9-B170-C5558298A452}" type="slidenum">
              <a:rPr lang="lt-LT" smtClean="0"/>
              <a:pPr>
                <a:defRPr/>
              </a:pPr>
              <a:t>3</a:t>
            </a:fld>
            <a:endParaRPr lang="lt-LT"/>
          </a:p>
        </p:txBody>
      </p:sp>
    </p:spTree>
    <p:extLst>
      <p:ext uri="{BB962C8B-B14F-4D97-AF65-F5344CB8AC3E}">
        <p14:creationId xmlns:p14="http://schemas.microsoft.com/office/powerpoint/2010/main" val="1552762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EFB3707-0F65-CED1-D1E0-E229ACCB7EC1}"/>
              </a:ext>
            </a:extLst>
          </p:cNvPr>
          <p:cNvSpPr>
            <a:spLocks noGrp="1"/>
          </p:cNvSpPr>
          <p:nvPr>
            <p:ph type="title"/>
          </p:nvPr>
        </p:nvSpPr>
        <p:spPr/>
        <p:txBody>
          <a:bodyPr/>
          <a:lstStyle/>
          <a:p>
            <a:endParaRPr lang="lt-LT"/>
          </a:p>
        </p:txBody>
      </p:sp>
      <p:sp>
        <p:nvSpPr>
          <p:cNvPr id="3" name="Lentelės vietos rezervavimo ženklas 2">
            <a:extLst>
              <a:ext uri="{FF2B5EF4-FFF2-40B4-BE49-F238E27FC236}">
                <a16:creationId xmlns:a16="http://schemas.microsoft.com/office/drawing/2014/main" id="{452CA304-BBC4-B8F2-4004-236481395C28}"/>
              </a:ext>
            </a:extLst>
          </p:cNvPr>
          <p:cNvSpPr>
            <a:spLocks noGrp="1"/>
          </p:cNvSpPr>
          <p:nvPr>
            <p:ph type="tbl" idx="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40C09149-A1EA-9C1B-4EE5-AD3DB3D87BEA}"/>
              </a:ext>
            </a:extLst>
          </p:cNvPr>
          <p:cNvSpPr>
            <a:spLocks noGrp="1"/>
          </p:cNvSpPr>
          <p:nvPr>
            <p:ph type="sldNum" sz="quarter" idx="12"/>
          </p:nvPr>
        </p:nvSpPr>
        <p:spPr/>
        <p:txBody>
          <a:bodyPr/>
          <a:lstStyle/>
          <a:p>
            <a:pPr>
              <a:defRPr/>
            </a:pPr>
            <a:fld id="{59F1B1B5-B080-4AD9-B170-C5558298A452}" type="slidenum">
              <a:rPr lang="lt-LT" smtClean="0"/>
              <a:pPr>
                <a:defRPr/>
              </a:pPr>
              <a:t>4</a:t>
            </a:fld>
            <a:endParaRPr lang="lt-LT"/>
          </a:p>
        </p:txBody>
      </p:sp>
      <p:pic>
        <p:nvPicPr>
          <p:cNvPr id="6" name="Paveikslėlis 5" descr="Paveikslėlis, kuriame yra tekstas, ekrano kopija, programinė įranga, Kompiuterio piktograma">
            <a:extLst>
              <a:ext uri="{FF2B5EF4-FFF2-40B4-BE49-F238E27FC236}">
                <a16:creationId xmlns:a16="http://schemas.microsoft.com/office/drawing/2014/main" id="{0BC039CE-128C-CCFE-F7CC-BB10362959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7533456"/>
          </a:xfrm>
          <a:prstGeom prst="rect">
            <a:avLst/>
          </a:prstGeom>
        </p:spPr>
      </p:pic>
    </p:spTree>
    <p:extLst>
      <p:ext uri="{BB962C8B-B14F-4D97-AF65-F5344CB8AC3E}">
        <p14:creationId xmlns:p14="http://schemas.microsoft.com/office/powerpoint/2010/main" val="962596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10BC8C0D-FC2A-C2AF-78C2-BF0BDE06A627}"/>
              </a:ext>
            </a:extLst>
          </p:cNvPr>
          <p:cNvSpPr>
            <a:spLocks noGrp="1"/>
          </p:cNvSpPr>
          <p:nvPr>
            <p:ph type="title"/>
          </p:nvPr>
        </p:nvSpPr>
        <p:spPr/>
        <p:txBody>
          <a:bodyPr>
            <a:normAutofit/>
          </a:bodyPr>
          <a:lstStyle/>
          <a:p>
            <a:r>
              <a:rPr lang="lt-LT" sz="1600" b="1" dirty="0"/>
              <a:t>Savivaldybės 2025 m. valstybinių brandos egzaminų rezultatų</a:t>
            </a:r>
            <a:br>
              <a:rPr lang="lt-LT" sz="1600" b="1" dirty="0"/>
            </a:br>
            <a:r>
              <a:rPr lang="lt-LT" sz="1600" b="1" dirty="0"/>
              <a:t>palyginimas su šalies vidurkiu</a:t>
            </a:r>
          </a:p>
        </p:txBody>
      </p:sp>
      <p:sp>
        <p:nvSpPr>
          <p:cNvPr id="4" name="Skaidrės numerio vietos rezervavimo ženklas 3">
            <a:extLst>
              <a:ext uri="{FF2B5EF4-FFF2-40B4-BE49-F238E27FC236}">
                <a16:creationId xmlns:a16="http://schemas.microsoft.com/office/drawing/2014/main" id="{D3FDF1E4-65B5-C0AA-34B0-6816625A19A7}"/>
              </a:ext>
            </a:extLst>
          </p:cNvPr>
          <p:cNvSpPr>
            <a:spLocks noGrp="1"/>
          </p:cNvSpPr>
          <p:nvPr>
            <p:ph type="sldNum" sz="quarter" idx="12"/>
          </p:nvPr>
        </p:nvSpPr>
        <p:spPr/>
        <p:txBody>
          <a:bodyPr/>
          <a:lstStyle/>
          <a:p>
            <a:pPr>
              <a:defRPr/>
            </a:pPr>
            <a:fld id="{59F1B1B5-B080-4AD9-B170-C5558298A452}" type="slidenum">
              <a:rPr lang="lt-LT" smtClean="0"/>
              <a:pPr>
                <a:defRPr/>
              </a:pPr>
              <a:t>5</a:t>
            </a:fld>
            <a:endParaRPr lang="lt-LT"/>
          </a:p>
        </p:txBody>
      </p:sp>
      <p:pic>
        <p:nvPicPr>
          <p:cNvPr id="8" name="Paveikslėlis 7" descr="Paveikslėlis, kuriame yra tekstas, ekrano kopija, programinė įranga, Kompiuterio piktograma&#10;&#10;Dirbtinio intelekto sugeneruotas turinys gali būti neteisingas.">
            <a:extLst>
              <a:ext uri="{FF2B5EF4-FFF2-40B4-BE49-F238E27FC236}">
                <a16:creationId xmlns:a16="http://schemas.microsoft.com/office/drawing/2014/main" id="{F164FFFD-CB70-368B-59C4-2E90FB809E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8600" y="692696"/>
            <a:ext cx="10729192" cy="3672408"/>
          </a:xfrm>
          <a:prstGeom prst="rect">
            <a:avLst/>
          </a:prstGeom>
        </p:spPr>
      </p:pic>
      <p:graphicFrame>
        <p:nvGraphicFramePr>
          <p:cNvPr id="14" name="Lentelė 13">
            <a:extLst>
              <a:ext uri="{FF2B5EF4-FFF2-40B4-BE49-F238E27FC236}">
                <a16:creationId xmlns:a16="http://schemas.microsoft.com/office/drawing/2014/main" id="{793169BB-166A-5F19-93F5-100412352DEF}"/>
              </a:ext>
            </a:extLst>
          </p:cNvPr>
          <p:cNvGraphicFramePr>
            <a:graphicFrameLocks noGrp="1"/>
          </p:cNvGraphicFramePr>
          <p:nvPr>
            <p:extLst>
              <p:ext uri="{D42A27DB-BD31-4B8C-83A1-F6EECF244321}">
                <p14:modId xmlns:p14="http://schemas.microsoft.com/office/powerpoint/2010/main" val="557053660"/>
              </p:ext>
            </p:extLst>
          </p:nvPr>
        </p:nvGraphicFramePr>
        <p:xfrm>
          <a:off x="0" y="4365104"/>
          <a:ext cx="9144000" cy="2423160"/>
        </p:xfrm>
        <a:graphic>
          <a:graphicData uri="http://schemas.openxmlformats.org/drawingml/2006/table">
            <a:tbl>
              <a:tblPr firstRow="1" bandRow="1">
                <a:tableStyleId>{5C22544A-7EE6-4342-B048-85BDC9FD1C3A}</a:tableStyleId>
              </a:tblPr>
              <a:tblGrid>
                <a:gridCol w="9144000">
                  <a:extLst>
                    <a:ext uri="{9D8B030D-6E8A-4147-A177-3AD203B41FA5}">
                      <a16:colId xmlns:a16="http://schemas.microsoft.com/office/drawing/2014/main" val="1953775615"/>
                    </a:ext>
                  </a:extLst>
                </a:gridCol>
              </a:tblGrid>
              <a:tr h="2376264">
                <a:tc>
                  <a:txBody>
                    <a:bodyPr/>
                    <a:lstStyle/>
                    <a:p>
                      <a:r>
                        <a:rPr lang="lt-LT" sz="900" b="0" dirty="0">
                          <a:solidFill>
                            <a:schemeClr val="tx1"/>
                          </a:solidFill>
                        </a:rPr>
                        <a:t>Standartizuoti taškai padeda palyginti tos pačios savivaldybės kelių skirtingų sričių rezultatus. Pavyzdžiui, jei kurios nors srities rezultatų įvertinimo standartizuotais taškais vidurkis yra gerokai didesnis už kitos srities įvertinimą, tai galima pagrįstai teigti, kad savivaldybės pavaldumo mokyklų vidutiniai rezultatai pirmojoje srityje yra geresni negu antrojoje.</a:t>
                      </a:r>
                    </a:p>
                    <a:p>
                      <a:pPr marL="0" marR="0" lvl="0" indent="0" algn="l" defTabSz="457200" rtl="0" eaLnBrk="1" fontAlgn="auto" latinLnBrk="0" hangingPunct="1">
                        <a:lnSpc>
                          <a:spcPct val="100000"/>
                        </a:lnSpc>
                        <a:spcBef>
                          <a:spcPts val="0"/>
                        </a:spcBef>
                        <a:spcAft>
                          <a:spcPts val="0"/>
                        </a:spcAft>
                        <a:buClrTx/>
                        <a:buSzTx/>
                        <a:buFontTx/>
                        <a:buNone/>
                        <a:tabLst/>
                        <a:defRPr/>
                      </a:pPr>
                      <a:r>
                        <a:rPr lang="lt-LT" sz="900" b="1" dirty="0">
                          <a:solidFill>
                            <a:srgbClr val="C00000"/>
                          </a:solidFill>
                        </a:rPr>
                        <a:t>Standartizuotas apibendrintas VBE rodiklis (1 diagrama) </a:t>
                      </a:r>
                      <a:r>
                        <a:rPr lang="lt-LT" sz="900" b="0" dirty="0">
                          <a:solidFill>
                            <a:schemeClr val="tx1"/>
                          </a:solidFill>
                        </a:rPr>
                        <a:t>yra mišri savivaldybės mokyklų rezultatų charakteristika. Jis atspindi ir darbo kokybę, ir efektyvumą. Standartizuotas apibendrintas VBE rodiklis apskaičiuojamas, paverčiant standartizuotais taškais apibendrintą VBE rodiklį. Pastarasis rodiklis apskaičiuojamas, sudedant du dėmenis. Pirmasis dėmuo – vidutinis VBE balų skaičius tenkantis vienam mokyklos abiturientui. Jis apskaičiuojamas visų egzaminus laikiusių mokyklos abiturientų gautų VBE balų sumą dalijant iš bendro mokyklos abiturientų skaičiaus. Antrasis dėmuo – vidutinis mokinių gautas VBE balų skaičius. Jis apskaičiuojamas visų egzaminus laikiusių mokinių gautų VBE įvertinimų balais sumą padalijant iš įvertinimų skaičiaus. Kuo daugiau mokinių laiko VBE ir geriau juos išlaiko, tuo šis rodiklis būna aukštesnis. Standartizuoti dalykų VBE rodikliai (1 diagrama) atspindi savivaldybės mokyklų darbo efektyvumą, mokant skirtingų mokomųjų dalykų. Atitinkamo dalyko standartizuotas VBE rodiklis apskaičiuojamas, sudedant visus mokyklos abiturientų gautus dalyko VBE įvertinimus, padalijant sumą iš bendro mokyklos abiturientų skaičiaus ir gautąjį dalmenį paverčiant standartizuotais taškais. </a:t>
                      </a:r>
                    </a:p>
                    <a:p>
                      <a:r>
                        <a:rPr lang="lt-LT" sz="900" b="1" dirty="0">
                          <a:solidFill>
                            <a:srgbClr val="C00000"/>
                          </a:solidFill>
                        </a:rPr>
                        <a:t>Standartizuotas visų VBE įvertinimų vidurkis (2 diagrama) </a:t>
                      </a:r>
                      <a:r>
                        <a:rPr lang="lt-LT" sz="900" b="0" dirty="0">
                          <a:solidFill>
                            <a:schemeClr val="tx1"/>
                          </a:solidFill>
                        </a:rPr>
                        <a:t>atspindi bendrą savivaldybės mokyklų darbo kokybę. Šis rodiklis apskaičiuojamas visų egzaminus laikiusių mokinių gautų VBE įvertinimų balais sumą padalijant iš įvertinimų skaičiaus ir gautą skaičių paverčiant standartizuotais taškais. </a:t>
                      </a:r>
                    </a:p>
                    <a:p>
                      <a:r>
                        <a:rPr lang="lt-LT" sz="900" b="0" dirty="0">
                          <a:solidFill>
                            <a:schemeClr val="tx1"/>
                          </a:solidFill>
                        </a:rPr>
                        <a:t>Standartizuoti mokomųjų dalykų VBE įvertinimų vidurkiai (2 diagrama) atspindi savivaldybės mokyklų darbo kokybę mokant atskirų mokomųjų dalykų. Standartizuotas konkretaus dalyko VBE įvertinimų vidurkis apskaičiuojamas, visų mokinių gautų dalyko įvertinimų VBE balais sumą padalijant iš įvertinimų skaičiaus ir gautą skaičių paverčiant standartizuotais taškais. </a:t>
                      </a:r>
                    </a:p>
                    <a:p>
                      <a:r>
                        <a:rPr lang="lt-LT" sz="900" b="0" dirty="0">
                          <a:solidFill>
                            <a:schemeClr val="tx1"/>
                          </a:solidFill>
                        </a:rPr>
                        <a:t>Dėl mažos VBE laikiusių kandidatų imties nepateikiami duomenys apie užsienio kalbos (vokiečių) VBE rezultatus.</a:t>
                      </a:r>
                      <a:endParaRPr lang="lt-LT" dirty="0"/>
                    </a:p>
                  </a:txBody>
                  <a:tcPr/>
                </a:tc>
                <a:extLst>
                  <a:ext uri="{0D108BD9-81ED-4DB2-BD59-A6C34878D82A}">
                    <a16:rowId xmlns:a16="http://schemas.microsoft.com/office/drawing/2014/main" val="2284827068"/>
                  </a:ext>
                </a:extLst>
              </a:tr>
            </a:tbl>
          </a:graphicData>
        </a:graphic>
      </p:graphicFrame>
    </p:spTree>
    <p:extLst>
      <p:ext uri="{BB962C8B-B14F-4D97-AF65-F5344CB8AC3E}">
        <p14:creationId xmlns:p14="http://schemas.microsoft.com/office/powerpoint/2010/main" val="3636473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ED4CAB86-9C91-B62B-7A37-B5BFF8790FAA}"/>
              </a:ext>
            </a:extLst>
          </p:cNvPr>
          <p:cNvSpPr>
            <a:spLocks noGrp="1"/>
          </p:cNvSpPr>
          <p:nvPr>
            <p:ph type="title"/>
          </p:nvPr>
        </p:nvSpPr>
        <p:spPr/>
        <p:txBody>
          <a:bodyPr/>
          <a:lstStyle/>
          <a:p>
            <a:r>
              <a:rPr lang="en-US" dirty="0"/>
              <a:t>Tris </a:t>
            </a:r>
            <a:r>
              <a:rPr lang="en-US" dirty="0" err="1"/>
              <a:t>ir</a:t>
            </a:r>
            <a:r>
              <a:rPr lang="en-US" dirty="0"/>
              <a:t> </a:t>
            </a:r>
            <a:r>
              <a:rPr lang="en-US" dirty="0" err="1"/>
              <a:t>daugiau</a:t>
            </a:r>
            <a:r>
              <a:rPr lang="en-US" dirty="0"/>
              <a:t> </a:t>
            </a:r>
            <a:r>
              <a:rPr lang="en-US" dirty="0" err="1"/>
              <a:t>egzamin</a:t>
            </a:r>
            <a:r>
              <a:rPr lang="lt-LT" dirty="0"/>
              <a:t>ų</a:t>
            </a:r>
            <a:r>
              <a:rPr lang="en-US" dirty="0"/>
              <a:t> </a:t>
            </a:r>
            <a:r>
              <a:rPr lang="en-US" dirty="0" err="1"/>
              <a:t>i</a:t>
            </a:r>
            <a:r>
              <a:rPr lang="lt-LT" dirty="0" err="1"/>
              <a:t>šl</a:t>
            </a:r>
            <a:r>
              <a:rPr lang="en-US" dirty="0" err="1"/>
              <a:t>aikiusi</a:t>
            </a:r>
            <a:r>
              <a:rPr lang="lt-LT" dirty="0"/>
              <a:t>ų</a:t>
            </a:r>
            <a:r>
              <a:rPr lang="en-US" dirty="0"/>
              <a:t>j</a:t>
            </a:r>
            <a:r>
              <a:rPr lang="lt-LT" dirty="0"/>
              <a:t>ų dalis (proc.)</a:t>
            </a:r>
          </a:p>
        </p:txBody>
      </p:sp>
      <p:sp>
        <p:nvSpPr>
          <p:cNvPr id="3" name="Lentelės vietos rezervavimo ženklas 2">
            <a:extLst>
              <a:ext uri="{FF2B5EF4-FFF2-40B4-BE49-F238E27FC236}">
                <a16:creationId xmlns:a16="http://schemas.microsoft.com/office/drawing/2014/main" id="{650339F6-6738-BACD-E959-1DEDFC14A074}"/>
              </a:ext>
            </a:extLst>
          </p:cNvPr>
          <p:cNvSpPr>
            <a:spLocks noGrp="1"/>
          </p:cNvSpPr>
          <p:nvPr>
            <p:ph type="tbl" idx="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5A5D4382-F60D-D2D6-3735-E68C45FCA013}"/>
              </a:ext>
            </a:extLst>
          </p:cNvPr>
          <p:cNvSpPr>
            <a:spLocks noGrp="1"/>
          </p:cNvSpPr>
          <p:nvPr>
            <p:ph type="sldNum" sz="quarter" idx="12"/>
          </p:nvPr>
        </p:nvSpPr>
        <p:spPr/>
        <p:txBody>
          <a:bodyPr/>
          <a:lstStyle/>
          <a:p>
            <a:pPr>
              <a:defRPr/>
            </a:pPr>
            <a:fld id="{59F1B1B5-B080-4AD9-B170-C5558298A452}" type="slidenum">
              <a:rPr lang="lt-LT" smtClean="0"/>
              <a:pPr>
                <a:defRPr/>
              </a:pPr>
              <a:t>6</a:t>
            </a:fld>
            <a:endParaRPr lang="lt-LT"/>
          </a:p>
        </p:txBody>
      </p:sp>
      <p:graphicFrame>
        <p:nvGraphicFramePr>
          <p:cNvPr id="7" name="Diagrama 6">
            <a:extLst>
              <a:ext uri="{FF2B5EF4-FFF2-40B4-BE49-F238E27FC236}">
                <a16:creationId xmlns:a16="http://schemas.microsoft.com/office/drawing/2014/main" id="{9CD95B82-FAAF-1F8A-2417-34A84F2E9615}"/>
              </a:ext>
            </a:extLst>
          </p:cNvPr>
          <p:cNvGraphicFramePr/>
          <p:nvPr>
            <p:extLst>
              <p:ext uri="{D42A27DB-BD31-4B8C-83A1-F6EECF244321}">
                <p14:modId xmlns:p14="http://schemas.microsoft.com/office/powerpoint/2010/main" val="4263841681"/>
              </p:ext>
            </p:extLst>
          </p:nvPr>
        </p:nvGraphicFramePr>
        <p:xfrm>
          <a:off x="1524000" y="1371600"/>
          <a:ext cx="6096000" cy="4064000"/>
        </p:xfrm>
        <a:graphic>
          <a:graphicData uri="http://schemas.openxmlformats.org/drawingml/2006/chart">
            <c:chart xmlns:c="http://schemas.openxmlformats.org/drawingml/2006/chart" xmlns:r="http://schemas.openxmlformats.org/officeDocument/2006/relationships" r:id="rId3"/>
          </a:graphicData>
        </a:graphic>
      </p:graphicFrame>
      <p:pic>
        <p:nvPicPr>
          <p:cNvPr id="11" name="Grafinis elementas 10" descr="Question Mark with solid fill">
            <a:extLst>
              <a:ext uri="{FF2B5EF4-FFF2-40B4-BE49-F238E27FC236}">
                <a16:creationId xmlns:a16="http://schemas.microsoft.com/office/drawing/2014/main" id="{26A2E04E-0BE4-F1C1-48B9-2BA093929BF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48064" y="3501008"/>
            <a:ext cx="914400" cy="914400"/>
          </a:xfrm>
          <a:prstGeom prst="rect">
            <a:avLst/>
          </a:prstGeom>
        </p:spPr>
      </p:pic>
    </p:spTree>
    <p:extLst>
      <p:ext uri="{BB962C8B-B14F-4D97-AF65-F5344CB8AC3E}">
        <p14:creationId xmlns:p14="http://schemas.microsoft.com/office/powerpoint/2010/main" val="1460817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2F13557-3143-EA5D-05CD-C1AFFC9A86A3}"/>
              </a:ext>
            </a:extLst>
          </p:cNvPr>
          <p:cNvSpPr>
            <a:spLocks noGrp="1"/>
          </p:cNvSpPr>
          <p:nvPr>
            <p:ph type="title"/>
          </p:nvPr>
        </p:nvSpPr>
        <p:spPr/>
        <p:txBody>
          <a:bodyPr>
            <a:normAutofit fontScale="90000"/>
          </a:bodyPr>
          <a:lstStyle/>
          <a:p>
            <a:r>
              <a:rPr lang="lt-LT" dirty="0"/>
              <a:t>PUPP metu bent pagrindinį lietuvių kalbos mokymosi pasiekimų lygį pasiekusių mokinių dalis (proc.)</a:t>
            </a:r>
          </a:p>
        </p:txBody>
      </p:sp>
      <p:sp>
        <p:nvSpPr>
          <p:cNvPr id="3" name="Lentelės vietos rezervavimo ženklas 2">
            <a:extLst>
              <a:ext uri="{FF2B5EF4-FFF2-40B4-BE49-F238E27FC236}">
                <a16:creationId xmlns:a16="http://schemas.microsoft.com/office/drawing/2014/main" id="{EFB48792-57F8-9FB1-A0EC-825217034C06}"/>
              </a:ext>
            </a:extLst>
          </p:cNvPr>
          <p:cNvSpPr>
            <a:spLocks noGrp="1"/>
          </p:cNvSpPr>
          <p:nvPr>
            <p:ph type="tbl" idx="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1CBE2EED-DBBA-829B-3A46-4B6E547F0130}"/>
              </a:ext>
            </a:extLst>
          </p:cNvPr>
          <p:cNvSpPr>
            <a:spLocks noGrp="1"/>
          </p:cNvSpPr>
          <p:nvPr>
            <p:ph type="sldNum" sz="quarter" idx="12"/>
          </p:nvPr>
        </p:nvSpPr>
        <p:spPr/>
        <p:txBody>
          <a:bodyPr/>
          <a:lstStyle/>
          <a:p>
            <a:pPr>
              <a:defRPr/>
            </a:pPr>
            <a:fld id="{59F1B1B5-B080-4AD9-B170-C5558298A452}" type="slidenum">
              <a:rPr lang="lt-LT" smtClean="0"/>
              <a:pPr>
                <a:defRPr/>
              </a:pPr>
              <a:t>7</a:t>
            </a:fld>
            <a:endParaRPr lang="lt-LT"/>
          </a:p>
        </p:txBody>
      </p:sp>
      <p:graphicFrame>
        <p:nvGraphicFramePr>
          <p:cNvPr id="7" name="Diagrama 6">
            <a:extLst>
              <a:ext uri="{FF2B5EF4-FFF2-40B4-BE49-F238E27FC236}">
                <a16:creationId xmlns:a16="http://schemas.microsoft.com/office/drawing/2014/main" id="{363A9CA8-96BB-E6EC-4F92-7FF5F1ECD97E}"/>
              </a:ext>
            </a:extLst>
          </p:cNvPr>
          <p:cNvGraphicFramePr/>
          <p:nvPr>
            <p:extLst>
              <p:ext uri="{D42A27DB-BD31-4B8C-83A1-F6EECF244321}">
                <p14:modId xmlns:p14="http://schemas.microsoft.com/office/powerpoint/2010/main" val="2796420665"/>
              </p:ext>
            </p:extLst>
          </p:nvPr>
        </p:nvGraphicFramePr>
        <p:xfrm>
          <a:off x="1454796" y="1625600"/>
          <a:ext cx="6096000" cy="4064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16784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2F13557-3143-EA5D-05CD-C1AFFC9A86A3}"/>
              </a:ext>
            </a:extLst>
          </p:cNvPr>
          <p:cNvSpPr>
            <a:spLocks noGrp="1"/>
          </p:cNvSpPr>
          <p:nvPr>
            <p:ph type="title"/>
          </p:nvPr>
        </p:nvSpPr>
        <p:spPr/>
        <p:txBody>
          <a:bodyPr>
            <a:normAutofit fontScale="90000"/>
          </a:bodyPr>
          <a:lstStyle/>
          <a:p>
            <a:r>
              <a:rPr lang="lt-LT" dirty="0"/>
              <a:t>PUPP metu bent pagrindinį matematikos mokymosi pasiekimų lygį pasiekusių mokinių dalis (proc.)</a:t>
            </a:r>
          </a:p>
        </p:txBody>
      </p:sp>
      <p:sp>
        <p:nvSpPr>
          <p:cNvPr id="3" name="Lentelės vietos rezervavimo ženklas 2">
            <a:extLst>
              <a:ext uri="{FF2B5EF4-FFF2-40B4-BE49-F238E27FC236}">
                <a16:creationId xmlns:a16="http://schemas.microsoft.com/office/drawing/2014/main" id="{EFB48792-57F8-9FB1-A0EC-825217034C06}"/>
              </a:ext>
            </a:extLst>
          </p:cNvPr>
          <p:cNvSpPr>
            <a:spLocks noGrp="1"/>
          </p:cNvSpPr>
          <p:nvPr>
            <p:ph type="tbl" idx="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1CBE2EED-DBBA-829B-3A46-4B6E547F0130}"/>
              </a:ext>
            </a:extLst>
          </p:cNvPr>
          <p:cNvSpPr>
            <a:spLocks noGrp="1"/>
          </p:cNvSpPr>
          <p:nvPr>
            <p:ph type="sldNum" sz="quarter" idx="12"/>
          </p:nvPr>
        </p:nvSpPr>
        <p:spPr/>
        <p:txBody>
          <a:bodyPr/>
          <a:lstStyle/>
          <a:p>
            <a:pPr>
              <a:defRPr/>
            </a:pPr>
            <a:fld id="{59F1B1B5-B080-4AD9-B170-C5558298A452}" type="slidenum">
              <a:rPr lang="lt-LT" smtClean="0"/>
              <a:pPr>
                <a:defRPr/>
              </a:pPr>
              <a:t>8</a:t>
            </a:fld>
            <a:endParaRPr lang="lt-LT"/>
          </a:p>
        </p:txBody>
      </p:sp>
      <p:graphicFrame>
        <p:nvGraphicFramePr>
          <p:cNvPr id="7" name="Diagrama 6">
            <a:extLst>
              <a:ext uri="{FF2B5EF4-FFF2-40B4-BE49-F238E27FC236}">
                <a16:creationId xmlns:a16="http://schemas.microsoft.com/office/drawing/2014/main" id="{363A9CA8-96BB-E6EC-4F92-7FF5F1ECD97E}"/>
              </a:ext>
            </a:extLst>
          </p:cNvPr>
          <p:cNvGraphicFramePr/>
          <p:nvPr>
            <p:extLst>
              <p:ext uri="{D42A27DB-BD31-4B8C-83A1-F6EECF244321}">
                <p14:modId xmlns:p14="http://schemas.microsoft.com/office/powerpoint/2010/main" val="36760270"/>
              </p:ext>
            </p:extLst>
          </p:nvPr>
        </p:nvGraphicFramePr>
        <p:xfrm>
          <a:off x="1524000" y="1397000"/>
          <a:ext cx="6096000" cy="4064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51566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867E251-46DF-7ABF-1716-7FADCC8395F4}"/>
              </a:ext>
            </a:extLst>
          </p:cNvPr>
          <p:cNvSpPr>
            <a:spLocks noGrp="1"/>
          </p:cNvSpPr>
          <p:nvPr>
            <p:ph type="title"/>
          </p:nvPr>
        </p:nvSpPr>
        <p:spPr/>
        <p:txBody>
          <a:bodyPr>
            <a:normAutofit/>
          </a:bodyPr>
          <a:lstStyle/>
          <a:p>
            <a:r>
              <a:rPr lang="lt-LT" dirty="0"/>
              <a:t>PUPP rezultatai: taškų vidurkis (proc.) pagal dalykus</a:t>
            </a:r>
          </a:p>
        </p:txBody>
      </p:sp>
      <p:graphicFrame>
        <p:nvGraphicFramePr>
          <p:cNvPr id="5" name="Lentelės vietos rezervavimo ženklas 4">
            <a:extLst>
              <a:ext uri="{FF2B5EF4-FFF2-40B4-BE49-F238E27FC236}">
                <a16:creationId xmlns:a16="http://schemas.microsoft.com/office/drawing/2014/main" id="{25944BBE-84F7-0D37-D818-C0841A884B4E}"/>
              </a:ext>
            </a:extLst>
          </p:cNvPr>
          <p:cNvGraphicFramePr>
            <a:graphicFrameLocks noGrp="1"/>
          </p:cNvGraphicFramePr>
          <p:nvPr>
            <p:ph type="tbl" idx="1"/>
            <p:extLst>
              <p:ext uri="{D42A27DB-BD31-4B8C-83A1-F6EECF244321}">
                <p14:modId xmlns:p14="http://schemas.microsoft.com/office/powerpoint/2010/main" val="3801055614"/>
              </p:ext>
            </p:extLst>
          </p:nvPr>
        </p:nvGraphicFramePr>
        <p:xfrm>
          <a:off x="685800" y="1752600"/>
          <a:ext cx="7696199" cy="4412705"/>
        </p:xfrm>
        <a:graphic>
          <a:graphicData uri="http://schemas.openxmlformats.org/drawingml/2006/table">
            <a:tbl>
              <a:tblPr firstRow="1" bandRow="1">
                <a:tableStyleId>{5C22544A-7EE6-4342-B048-85BDC9FD1C3A}</a:tableStyleId>
              </a:tblPr>
              <a:tblGrid>
                <a:gridCol w="1099457">
                  <a:extLst>
                    <a:ext uri="{9D8B030D-6E8A-4147-A177-3AD203B41FA5}">
                      <a16:colId xmlns:a16="http://schemas.microsoft.com/office/drawing/2014/main" val="1527863638"/>
                    </a:ext>
                  </a:extLst>
                </a:gridCol>
                <a:gridCol w="1099457">
                  <a:extLst>
                    <a:ext uri="{9D8B030D-6E8A-4147-A177-3AD203B41FA5}">
                      <a16:colId xmlns:a16="http://schemas.microsoft.com/office/drawing/2014/main" val="3863926082"/>
                    </a:ext>
                  </a:extLst>
                </a:gridCol>
                <a:gridCol w="1099457">
                  <a:extLst>
                    <a:ext uri="{9D8B030D-6E8A-4147-A177-3AD203B41FA5}">
                      <a16:colId xmlns:a16="http://schemas.microsoft.com/office/drawing/2014/main" val="3687387913"/>
                    </a:ext>
                  </a:extLst>
                </a:gridCol>
                <a:gridCol w="1099457">
                  <a:extLst>
                    <a:ext uri="{9D8B030D-6E8A-4147-A177-3AD203B41FA5}">
                      <a16:colId xmlns:a16="http://schemas.microsoft.com/office/drawing/2014/main" val="3772640792"/>
                    </a:ext>
                  </a:extLst>
                </a:gridCol>
                <a:gridCol w="1099457">
                  <a:extLst>
                    <a:ext uri="{9D8B030D-6E8A-4147-A177-3AD203B41FA5}">
                      <a16:colId xmlns:a16="http://schemas.microsoft.com/office/drawing/2014/main" val="1096964012"/>
                    </a:ext>
                  </a:extLst>
                </a:gridCol>
                <a:gridCol w="1099457">
                  <a:extLst>
                    <a:ext uri="{9D8B030D-6E8A-4147-A177-3AD203B41FA5}">
                      <a16:colId xmlns:a16="http://schemas.microsoft.com/office/drawing/2014/main" val="2950958896"/>
                    </a:ext>
                  </a:extLst>
                </a:gridCol>
                <a:gridCol w="1099457">
                  <a:extLst>
                    <a:ext uri="{9D8B030D-6E8A-4147-A177-3AD203B41FA5}">
                      <a16:colId xmlns:a16="http://schemas.microsoft.com/office/drawing/2014/main" val="3719733757"/>
                    </a:ext>
                  </a:extLst>
                </a:gridCol>
              </a:tblGrid>
              <a:tr h="545902">
                <a:tc rowSpan="2">
                  <a:txBody>
                    <a:bodyPr/>
                    <a:lstStyle/>
                    <a:p>
                      <a:endParaRPr lang="lt-LT" sz="2400" dirty="0"/>
                    </a:p>
                  </a:txBody>
                  <a:tcPr/>
                </a:tc>
                <a:tc gridSpan="2">
                  <a:txBody>
                    <a:bodyPr/>
                    <a:lstStyle/>
                    <a:p>
                      <a:r>
                        <a:rPr lang="lt-LT" sz="2400" dirty="0"/>
                        <a:t>Lietuvių kalba</a:t>
                      </a:r>
                    </a:p>
                  </a:txBody>
                  <a:tcPr/>
                </a:tc>
                <a:tc hMerge="1">
                  <a:txBody>
                    <a:bodyPr/>
                    <a:lstStyle/>
                    <a:p>
                      <a:endParaRPr lang="lt-LT" sz="2400" dirty="0"/>
                    </a:p>
                  </a:txBody>
                  <a:tcPr/>
                </a:tc>
                <a:tc gridSpan="2">
                  <a:txBody>
                    <a:bodyPr/>
                    <a:lstStyle/>
                    <a:p>
                      <a:r>
                        <a:rPr lang="lt-LT" sz="2400" dirty="0"/>
                        <a:t>Matematika</a:t>
                      </a:r>
                    </a:p>
                  </a:txBody>
                  <a:tcPr/>
                </a:tc>
                <a:tc hMerge="1">
                  <a:txBody>
                    <a:bodyPr/>
                    <a:lstStyle/>
                    <a:p>
                      <a:endParaRPr lang="lt-LT" sz="2400" dirty="0"/>
                    </a:p>
                  </a:txBody>
                  <a:tcPr/>
                </a:tc>
                <a:tc gridSpan="2">
                  <a:txBody>
                    <a:bodyPr/>
                    <a:lstStyle/>
                    <a:p>
                      <a:r>
                        <a:rPr lang="lt-LT" sz="2400" dirty="0"/>
                        <a:t>Gimtoji kalba</a:t>
                      </a:r>
                    </a:p>
                  </a:txBody>
                  <a:tcPr/>
                </a:tc>
                <a:tc hMerge="1">
                  <a:txBody>
                    <a:bodyPr/>
                    <a:lstStyle/>
                    <a:p>
                      <a:endParaRPr lang="lt-LT" sz="2400" dirty="0"/>
                    </a:p>
                  </a:txBody>
                  <a:tcPr/>
                </a:tc>
                <a:extLst>
                  <a:ext uri="{0D108BD9-81ED-4DB2-BD59-A6C34878D82A}">
                    <a16:rowId xmlns:a16="http://schemas.microsoft.com/office/drawing/2014/main" val="2622911811"/>
                  </a:ext>
                </a:extLst>
              </a:tr>
              <a:tr h="545902">
                <a:tc vMerge="1">
                  <a:txBody>
                    <a:bodyPr/>
                    <a:lstStyle/>
                    <a:p>
                      <a:endParaRPr lang="lt-LT"/>
                    </a:p>
                  </a:txBody>
                  <a:tcPr/>
                </a:tc>
                <a:tc>
                  <a:txBody>
                    <a:bodyPr/>
                    <a:lstStyle/>
                    <a:p>
                      <a:pPr algn="ctr"/>
                      <a:r>
                        <a:rPr lang="lt-LT" sz="2400" i="1" dirty="0"/>
                        <a:t>Sav.</a:t>
                      </a:r>
                    </a:p>
                  </a:txBody>
                  <a:tcPr/>
                </a:tc>
                <a:tc>
                  <a:txBody>
                    <a:bodyPr/>
                    <a:lstStyle/>
                    <a:p>
                      <a:pPr algn="ctr"/>
                      <a:r>
                        <a:rPr lang="lt-LT" sz="2400" i="1" dirty="0"/>
                        <a:t>Šalies</a:t>
                      </a:r>
                    </a:p>
                  </a:txBody>
                  <a:tcPr/>
                </a:tc>
                <a:tc>
                  <a:txBody>
                    <a:bodyPr/>
                    <a:lstStyle/>
                    <a:p>
                      <a:pPr algn="ctr"/>
                      <a:r>
                        <a:rPr lang="lt-LT" sz="2400" i="1" dirty="0"/>
                        <a:t>Sav.</a:t>
                      </a:r>
                    </a:p>
                  </a:txBody>
                  <a:tcPr/>
                </a:tc>
                <a:tc>
                  <a:txBody>
                    <a:bodyPr/>
                    <a:lstStyle/>
                    <a:p>
                      <a:pPr algn="ctr"/>
                      <a:r>
                        <a:rPr lang="lt-LT" sz="2400" i="1" dirty="0"/>
                        <a:t>Šalies</a:t>
                      </a:r>
                    </a:p>
                  </a:txBody>
                  <a:tcPr/>
                </a:tc>
                <a:tc>
                  <a:txBody>
                    <a:bodyPr/>
                    <a:lstStyle/>
                    <a:p>
                      <a:pPr algn="ctr"/>
                      <a:r>
                        <a:rPr lang="lt-LT" sz="2400" i="1" dirty="0"/>
                        <a:t>Sav.</a:t>
                      </a:r>
                    </a:p>
                  </a:txBody>
                  <a:tcPr/>
                </a:tc>
                <a:tc>
                  <a:txBody>
                    <a:bodyPr/>
                    <a:lstStyle/>
                    <a:p>
                      <a:pPr algn="ctr"/>
                      <a:r>
                        <a:rPr lang="lt-LT" sz="2400" i="1" dirty="0"/>
                        <a:t>Šalies</a:t>
                      </a:r>
                    </a:p>
                  </a:txBody>
                  <a:tcPr/>
                </a:tc>
                <a:extLst>
                  <a:ext uri="{0D108BD9-81ED-4DB2-BD59-A6C34878D82A}">
                    <a16:rowId xmlns:a16="http://schemas.microsoft.com/office/drawing/2014/main" val="2645095796"/>
                  </a:ext>
                </a:extLst>
              </a:tr>
              <a:tr h="1106967">
                <a:tc>
                  <a:txBody>
                    <a:bodyPr/>
                    <a:lstStyle/>
                    <a:p>
                      <a:r>
                        <a:rPr lang="lt-LT" sz="2400" b="1" dirty="0"/>
                        <a:t>2023</a:t>
                      </a:r>
                    </a:p>
                  </a:txBody>
                  <a:tcPr/>
                </a:tc>
                <a:tc>
                  <a:txBody>
                    <a:bodyPr/>
                    <a:lstStyle/>
                    <a:p>
                      <a:r>
                        <a:rPr lang="lt-LT" sz="2400" dirty="0">
                          <a:solidFill>
                            <a:srgbClr val="FF0000"/>
                          </a:solidFill>
                        </a:rPr>
                        <a:t>53,7</a:t>
                      </a:r>
                    </a:p>
                  </a:txBody>
                  <a:tcPr/>
                </a:tc>
                <a:tc>
                  <a:txBody>
                    <a:bodyPr/>
                    <a:lstStyle/>
                    <a:p>
                      <a:r>
                        <a:rPr lang="lt-LT" sz="2400" dirty="0"/>
                        <a:t>58,3</a:t>
                      </a:r>
                    </a:p>
                  </a:txBody>
                  <a:tcPr/>
                </a:tc>
                <a:tc>
                  <a:txBody>
                    <a:bodyPr/>
                    <a:lstStyle/>
                    <a:p>
                      <a:r>
                        <a:rPr lang="lt-LT" sz="2400" dirty="0">
                          <a:highlight>
                            <a:srgbClr val="99FF99"/>
                          </a:highlight>
                        </a:rPr>
                        <a:t>55,1</a:t>
                      </a:r>
                    </a:p>
                  </a:txBody>
                  <a:tcPr/>
                </a:tc>
                <a:tc>
                  <a:txBody>
                    <a:bodyPr/>
                    <a:lstStyle/>
                    <a:p>
                      <a:r>
                        <a:rPr lang="lt-LT" sz="2400" dirty="0"/>
                        <a:t>48,7</a:t>
                      </a:r>
                    </a:p>
                  </a:txBody>
                  <a:tcPr/>
                </a:tc>
                <a:tc>
                  <a:txBody>
                    <a:bodyPr/>
                    <a:lstStyle/>
                    <a:p>
                      <a:r>
                        <a:rPr lang="lt-LT" sz="2400" dirty="0">
                          <a:highlight>
                            <a:srgbClr val="99FF99"/>
                          </a:highlight>
                        </a:rPr>
                        <a:t>82,0</a:t>
                      </a:r>
                    </a:p>
                  </a:txBody>
                  <a:tcPr/>
                </a:tc>
                <a:tc>
                  <a:txBody>
                    <a:bodyPr/>
                    <a:lstStyle/>
                    <a:p>
                      <a:r>
                        <a:rPr lang="lt-LT" sz="2400" dirty="0"/>
                        <a:t>74,0</a:t>
                      </a:r>
                    </a:p>
                  </a:txBody>
                  <a:tcPr/>
                </a:tc>
                <a:extLst>
                  <a:ext uri="{0D108BD9-81ED-4DB2-BD59-A6C34878D82A}">
                    <a16:rowId xmlns:a16="http://schemas.microsoft.com/office/drawing/2014/main" val="4268064799"/>
                  </a:ext>
                </a:extLst>
              </a:tr>
              <a:tr h="1106967">
                <a:tc>
                  <a:txBody>
                    <a:bodyPr/>
                    <a:lstStyle/>
                    <a:p>
                      <a:r>
                        <a:rPr lang="lt-LT" sz="2400" b="1" dirty="0"/>
                        <a:t>2024</a:t>
                      </a:r>
                    </a:p>
                  </a:txBody>
                  <a:tcPr/>
                </a:tc>
                <a:tc>
                  <a:txBody>
                    <a:bodyPr/>
                    <a:lstStyle/>
                    <a:p>
                      <a:r>
                        <a:rPr lang="lt-LT" sz="2400" dirty="0"/>
                        <a:t>48,8</a:t>
                      </a:r>
                    </a:p>
                  </a:txBody>
                  <a:tcPr/>
                </a:tc>
                <a:tc>
                  <a:txBody>
                    <a:bodyPr/>
                    <a:lstStyle/>
                    <a:p>
                      <a:r>
                        <a:rPr lang="lt-LT" sz="2400" i="1" dirty="0" err="1">
                          <a:solidFill>
                            <a:schemeClr val="bg1">
                              <a:lumMod val="50000"/>
                            </a:schemeClr>
                          </a:solidFill>
                        </a:rPr>
                        <a:t>nd</a:t>
                      </a:r>
                      <a:endParaRPr lang="lt-LT" sz="2400" i="1" dirty="0">
                        <a:solidFill>
                          <a:schemeClr val="bg1">
                            <a:lumMod val="50000"/>
                          </a:schemeClr>
                        </a:solidFill>
                      </a:endParaRPr>
                    </a:p>
                  </a:txBody>
                  <a:tcPr/>
                </a:tc>
                <a:tc>
                  <a:txBody>
                    <a:bodyPr/>
                    <a:lstStyle/>
                    <a:p>
                      <a:r>
                        <a:rPr lang="lt-LT" sz="2400" dirty="0"/>
                        <a:t>46,7</a:t>
                      </a:r>
                    </a:p>
                  </a:txBody>
                  <a:tcPr/>
                </a:tc>
                <a:tc>
                  <a:txBody>
                    <a:bodyPr/>
                    <a:lstStyle/>
                    <a:p>
                      <a:r>
                        <a:rPr lang="lt-LT" sz="2400" i="1" dirty="0" err="1">
                          <a:solidFill>
                            <a:schemeClr val="bg1">
                              <a:lumMod val="50000"/>
                            </a:schemeClr>
                          </a:solidFill>
                        </a:rPr>
                        <a:t>nd</a:t>
                      </a:r>
                      <a:endParaRPr lang="lt-LT" sz="2400" i="1" dirty="0">
                        <a:solidFill>
                          <a:schemeClr val="bg1">
                            <a:lumMod val="50000"/>
                          </a:schemeClr>
                        </a:solidFill>
                      </a:endParaRPr>
                    </a:p>
                  </a:txBody>
                  <a:tcPr/>
                </a:tc>
                <a:tc>
                  <a:txBody>
                    <a:bodyPr/>
                    <a:lstStyle/>
                    <a:p>
                      <a:r>
                        <a:rPr lang="lt-LT" sz="2400" dirty="0"/>
                        <a:t>71,4</a:t>
                      </a:r>
                    </a:p>
                  </a:txBody>
                  <a:tcPr/>
                </a:tc>
                <a:tc>
                  <a:txBody>
                    <a:bodyPr/>
                    <a:lstStyle/>
                    <a:p>
                      <a:r>
                        <a:rPr lang="lt-LT" sz="2400" i="1" dirty="0" err="1">
                          <a:solidFill>
                            <a:schemeClr val="bg1">
                              <a:lumMod val="50000"/>
                            </a:schemeClr>
                          </a:solidFill>
                        </a:rPr>
                        <a:t>nd</a:t>
                      </a:r>
                      <a:endParaRPr lang="lt-LT" sz="2400" i="1" dirty="0">
                        <a:solidFill>
                          <a:schemeClr val="bg1">
                            <a:lumMod val="50000"/>
                          </a:schemeClr>
                        </a:solidFill>
                      </a:endParaRPr>
                    </a:p>
                  </a:txBody>
                  <a:tcPr/>
                </a:tc>
                <a:extLst>
                  <a:ext uri="{0D108BD9-81ED-4DB2-BD59-A6C34878D82A}">
                    <a16:rowId xmlns:a16="http://schemas.microsoft.com/office/drawing/2014/main" val="1390527205"/>
                  </a:ext>
                </a:extLst>
              </a:tr>
              <a:tr h="1106967">
                <a:tc>
                  <a:txBody>
                    <a:bodyPr/>
                    <a:lstStyle/>
                    <a:p>
                      <a:r>
                        <a:rPr lang="lt-LT" sz="2400" b="1" dirty="0"/>
                        <a:t>2025</a:t>
                      </a:r>
                    </a:p>
                  </a:txBody>
                  <a:tcPr/>
                </a:tc>
                <a:tc>
                  <a:txBody>
                    <a:bodyPr/>
                    <a:lstStyle/>
                    <a:p>
                      <a:r>
                        <a:rPr lang="lt-LT" sz="2400" dirty="0">
                          <a:solidFill>
                            <a:srgbClr val="FF0000"/>
                          </a:solidFill>
                        </a:rPr>
                        <a:t>41,1</a:t>
                      </a:r>
                    </a:p>
                  </a:txBody>
                  <a:tcPr/>
                </a:tc>
                <a:tc>
                  <a:txBody>
                    <a:bodyPr/>
                    <a:lstStyle/>
                    <a:p>
                      <a:r>
                        <a:rPr lang="lt-LT" sz="2400" dirty="0"/>
                        <a:t>55,5</a:t>
                      </a:r>
                    </a:p>
                  </a:txBody>
                  <a:tcPr/>
                </a:tc>
                <a:tc>
                  <a:txBody>
                    <a:bodyPr/>
                    <a:lstStyle/>
                    <a:p>
                      <a:r>
                        <a:rPr lang="lt-LT" sz="2400" dirty="0">
                          <a:solidFill>
                            <a:srgbClr val="FF0000"/>
                          </a:solidFill>
                        </a:rPr>
                        <a:t>51,0</a:t>
                      </a:r>
                    </a:p>
                  </a:txBody>
                  <a:tcPr/>
                </a:tc>
                <a:tc>
                  <a:txBody>
                    <a:bodyPr/>
                    <a:lstStyle/>
                    <a:p>
                      <a:r>
                        <a:rPr lang="lt-LT" sz="2400" dirty="0"/>
                        <a:t>55,0</a:t>
                      </a:r>
                    </a:p>
                  </a:txBody>
                  <a:tcPr/>
                </a:tc>
                <a:tc>
                  <a:txBody>
                    <a:bodyPr/>
                    <a:lstStyle/>
                    <a:p>
                      <a:r>
                        <a:rPr lang="lt-LT" sz="2400" dirty="0">
                          <a:solidFill>
                            <a:srgbClr val="FF0000"/>
                          </a:solidFill>
                        </a:rPr>
                        <a:t>71,6</a:t>
                      </a:r>
                    </a:p>
                  </a:txBody>
                  <a:tcPr/>
                </a:tc>
                <a:tc>
                  <a:txBody>
                    <a:bodyPr/>
                    <a:lstStyle/>
                    <a:p>
                      <a:r>
                        <a:rPr lang="lt-LT" sz="2400" dirty="0"/>
                        <a:t>72,3</a:t>
                      </a:r>
                    </a:p>
                  </a:txBody>
                  <a:tcPr/>
                </a:tc>
                <a:extLst>
                  <a:ext uri="{0D108BD9-81ED-4DB2-BD59-A6C34878D82A}">
                    <a16:rowId xmlns:a16="http://schemas.microsoft.com/office/drawing/2014/main" val="4201100641"/>
                  </a:ext>
                </a:extLst>
              </a:tr>
            </a:tbl>
          </a:graphicData>
        </a:graphic>
      </p:graphicFrame>
      <p:sp>
        <p:nvSpPr>
          <p:cNvPr id="4" name="Skaidrės numerio vietos rezervavimo ženklas 3">
            <a:extLst>
              <a:ext uri="{FF2B5EF4-FFF2-40B4-BE49-F238E27FC236}">
                <a16:creationId xmlns:a16="http://schemas.microsoft.com/office/drawing/2014/main" id="{3F1BC179-F41F-3D6C-E68D-B75033B861C7}"/>
              </a:ext>
            </a:extLst>
          </p:cNvPr>
          <p:cNvSpPr>
            <a:spLocks noGrp="1"/>
          </p:cNvSpPr>
          <p:nvPr>
            <p:ph type="sldNum" sz="quarter" idx="12"/>
          </p:nvPr>
        </p:nvSpPr>
        <p:spPr/>
        <p:txBody>
          <a:bodyPr/>
          <a:lstStyle/>
          <a:p>
            <a:pPr>
              <a:defRPr/>
            </a:pPr>
            <a:fld id="{59F1B1B5-B080-4AD9-B170-C5558298A452}" type="slidenum">
              <a:rPr lang="lt-LT" smtClean="0"/>
              <a:pPr>
                <a:defRPr/>
              </a:pPr>
              <a:t>9</a:t>
            </a:fld>
            <a:endParaRPr lang="lt-LT"/>
          </a:p>
        </p:txBody>
      </p:sp>
    </p:spTree>
    <p:extLst>
      <p:ext uri="{BB962C8B-B14F-4D97-AF65-F5344CB8AC3E}">
        <p14:creationId xmlns:p14="http://schemas.microsoft.com/office/powerpoint/2010/main" val="4198923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09BBE9D-50DC-B105-6D59-148DC57CD987}"/>
              </a:ext>
            </a:extLst>
          </p:cNvPr>
          <p:cNvSpPr>
            <a:spLocks noGrp="1"/>
          </p:cNvSpPr>
          <p:nvPr>
            <p:ph type="title"/>
          </p:nvPr>
        </p:nvSpPr>
        <p:spPr/>
        <p:txBody>
          <a:bodyPr>
            <a:normAutofit fontScale="90000"/>
          </a:bodyPr>
          <a:lstStyle/>
          <a:p>
            <a:r>
              <a:rPr lang="lt-LT" dirty="0"/>
              <a:t>PUPP rezultatai: nepasiekusių patenkinamo pasiekimų lygio mokinių dalis, procentais</a:t>
            </a:r>
            <a:br>
              <a:rPr lang="lt-LT" dirty="0">
                <a:solidFill>
                  <a:srgbClr val="000000"/>
                </a:solidFill>
                <a:latin typeface="Calibri" panose="020F0502020204030204" pitchFamily="34" charset="0"/>
              </a:rPr>
            </a:br>
            <a:endParaRPr lang="lt-LT" dirty="0"/>
          </a:p>
        </p:txBody>
      </p:sp>
      <p:graphicFrame>
        <p:nvGraphicFramePr>
          <p:cNvPr id="5" name="Lentelės vietos rezervavimo ženklas 4">
            <a:extLst>
              <a:ext uri="{FF2B5EF4-FFF2-40B4-BE49-F238E27FC236}">
                <a16:creationId xmlns:a16="http://schemas.microsoft.com/office/drawing/2014/main" id="{93BBCB8D-A7C5-1EA7-872B-FC41CB50437B}"/>
              </a:ext>
            </a:extLst>
          </p:cNvPr>
          <p:cNvGraphicFramePr>
            <a:graphicFrameLocks noGrp="1"/>
          </p:cNvGraphicFramePr>
          <p:nvPr>
            <p:ph type="tbl" idx="1"/>
            <p:extLst>
              <p:ext uri="{D42A27DB-BD31-4B8C-83A1-F6EECF244321}">
                <p14:modId xmlns:p14="http://schemas.microsoft.com/office/powerpoint/2010/main" val="3855752406"/>
              </p:ext>
            </p:extLst>
          </p:nvPr>
        </p:nvGraphicFramePr>
        <p:xfrm>
          <a:off x="683139" y="2312888"/>
          <a:ext cx="6493877" cy="1719996"/>
        </p:xfrm>
        <a:graphic>
          <a:graphicData uri="http://schemas.openxmlformats.org/drawingml/2006/table">
            <a:tbl>
              <a:tblPr>
                <a:tableStyleId>{5C22544A-7EE6-4342-B048-85BDC9FD1C3A}</a:tableStyleId>
              </a:tblPr>
              <a:tblGrid>
                <a:gridCol w="1831663">
                  <a:extLst>
                    <a:ext uri="{9D8B030D-6E8A-4147-A177-3AD203B41FA5}">
                      <a16:colId xmlns:a16="http://schemas.microsoft.com/office/drawing/2014/main" val="3551959751"/>
                    </a:ext>
                  </a:extLst>
                </a:gridCol>
                <a:gridCol w="2044658">
                  <a:extLst>
                    <a:ext uri="{9D8B030D-6E8A-4147-A177-3AD203B41FA5}">
                      <a16:colId xmlns:a16="http://schemas.microsoft.com/office/drawing/2014/main" val="3928138578"/>
                    </a:ext>
                  </a:extLst>
                </a:gridCol>
                <a:gridCol w="2617556">
                  <a:extLst>
                    <a:ext uri="{9D8B030D-6E8A-4147-A177-3AD203B41FA5}">
                      <a16:colId xmlns:a16="http://schemas.microsoft.com/office/drawing/2014/main" val="3932982451"/>
                    </a:ext>
                  </a:extLst>
                </a:gridCol>
              </a:tblGrid>
              <a:tr h="320148">
                <a:tc>
                  <a:txBody>
                    <a:bodyPr/>
                    <a:lstStyle/>
                    <a:p>
                      <a:pPr algn="l" rtl="0" fontAlgn="ctr">
                        <a:buNone/>
                      </a:pPr>
                      <a:r>
                        <a:rPr lang="lt-LT" sz="1800" b="1" u="none" strike="noStrike" dirty="0">
                          <a:effectLst/>
                        </a:rPr>
                        <a:t>Dalykas / metai</a:t>
                      </a:r>
                      <a:endParaRPr lang="lt-LT" sz="1800" b="1" i="0" u="none" strike="noStrike" dirty="0">
                        <a:solidFill>
                          <a:srgbClr val="000000"/>
                        </a:solidFill>
                        <a:effectLst/>
                        <a:latin typeface="Calibri" panose="020F0502020204030204" pitchFamily="34" charset="0"/>
                      </a:endParaRPr>
                    </a:p>
                  </a:txBody>
                  <a:tcPr marL="9416" marR="9416" marT="9416" marB="0" anchor="ctr"/>
                </a:tc>
                <a:tc>
                  <a:txBody>
                    <a:bodyPr/>
                    <a:lstStyle/>
                    <a:p>
                      <a:pPr algn="ctr" rtl="0" fontAlgn="ctr">
                        <a:buNone/>
                      </a:pPr>
                      <a:r>
                        <a:rPr lang="lt-LT" sz="1800" b="1" u="none" strike="noStrike" dirty="0">
                          <a:effectLst/>
                        </a:rPr>
                        <a:t>2024 m.</a:t>
                      </a:r>
                      <a:endParaRPr lang="lt-LT" sz="1800" b="1" i="0" u="none" strike="noStrike" dirty="0">
                        <a:solidFill>
                          <a:srgbClr val="000000"/>
                        </a:solidFill>
                        <a:effectLst/>
                        <a:latin typeface="Calibri" panose="020F0502020204030204" pitchFamily="34" charset="0"/>
                      </a:endParaRPr>
                    </a:p>
                  </a:txBody>
                  <a:tcPr marL="9416" marR="9416" marT="9416" marB="0" anchor="ctr"/>
                </a:tc>
                <a:tc>
                  <a:txBody>
                    <a:bodyPr/>
                    <a:lstStyle/>
                    <a:p>
                      <a:pPr algn="ctr" rtl="0" fontAlgn="ctr">
                        <a:buNone/>
                      </a:pPr>
                      <a:r>
                        <a:rPr lang="lt-LT" sz="1800" b="1" u="none" strike="noStrike" dirty="0">
                          <a:effectLst/>
                        </a:rPr>
                        <a:t>2025 m.</a:t>
                      </a:r>
                      <a:endParaRPr lang="lt-LT" sz="1800" b="1" i="0" u="none" strike="noStrike" dirty="0">
                        <a:solidFill>
                          <a:srgbClr val="000000"/>
                        </a:solidFill>
                        <a:effectLst/>
                        <a:latin typeface="Calibri" panose="020F0502020204030204" pitchFamily="34" charset="0"/>
                      </a:endParaRPr>
                    </a:p>
                  </a:txBody>
                  <a:tcPr marL="9416" marR="9416" marT="9416" marB="0" anchor="ctr"/>
                </a:tc>
                <a:extLst>
                  <a:ext uri="{0D108BD9-81ED-4DB2-BD59-A6C34878D82A}">
                    <a16:rowId xmlns:a16="http://schemas.microsoft.com/office/drawing/2014/main" val="790995282"/>
                  </a:ext>
                </a:extLst>
              </a:tr>
              <a:tr h="188323">
                <a:tc>
                  <a:txBody>
                    <a:bodyPr/>
                    <a:lstStyle/>
                    <a:p>
                      <a:pPr algn="l" rtl="0" fontAlgn="t">
                        <a:buNone/>
                      </a:pPr>
                      <a:r>
                        <a:rPr lang="lt-LT" sz="1800" u="none" strike="noStrike">
                          <a:effectLst/>
                        </a:rPr>
                        <a:t>Gimtoji kalba (rusų)</a:t>
                      </a:r>
                      <a:endParaRPr lang="lt-LT" sz="1800" b="0" i="0" u="none" strike="noStrike">
                        <a:solidFill>
                          <a:srgbClr val="000000"/>
                        </a:solidFill>
                        <a:effectLst/>
                        <a:latin typeface="Calibri" panose="020F0502020204030204" pitchFamily="34" charset="0"/>
                      </a:endParaRPr>
                    </a:p>
                  </a:txBody>
                  <a:tcPr marL="9416" marR="9416" marT="9416" marB="0"/>
                </a:tc>
                <a:tc>
                  <a:txBody>
                    <a:bodyPr/>
                    <a:lstStyle/>
                    <a:p>
                      <a:pPr algn="ctr"/>
                      <a:r>
                        <a:rPr lang="lt-LT" sz="1800" b="0" i="0" u="none" strike="noStrike" kern="1200" baseline="0" dirty="0">
                          <a:solidFill>
                            <a:schemeClr val="dk1"/>
                          </a:solidFill>
                          <a:latin typeface="+mn-lt"/>
                          <a:ea typeface="+mn-ea"/>
                          <a:cs typeface="+mn-cs"/>
                        </a:rPr>
                        <a:t>0,0		</a:t>
                      </a:r>
                    </a:p>
                    <a:p>
                      <a:pPr algn="ctr"/>
                      <a:r>
                        <a:rPr lang="lt-LT" sz="1800" b="0" i="0" u="none" strike="noStrike" kern="1200" baseline="0" dirty="0">
                          <a:solidFill>
                            <a:schemeClr val="dk1"/>
                          </a:solidFill>
                          <a:latin typeface="+mn-lt"/>
                          <a:ea typeface="+mn-ea"/>
                          <a:cs typeface="+mn-cs"/>
                        </a:rPr>
                        <a:t>		</a:t>
                      </a:r>
                    </a:p>
                  </a:txBody>
                  <a:tcPr marL="9416" marR="9416" marT="9416" marB="0" anchor="ctr"/>
                </a:tc>
                <a:tc>
                  <a:txBody>
                    <a:bodyPr/>
                    <a:lstStyle/>
                    <a:p>
                      <a:pPr algn="ctr" rtl="0" fontAlgn="ctr">
                        <a:buNone/>
                      </a:pPr>
                      <a:r>
                        <a:rPr lang="lt-LT" sz="1800" u="none" strike="noStrike" dirty="0">
                          <a:effectLst/>
                        </a:rPr>
                        <a:t>5,6</a:t>
                      </a:r>
                      <a:endParaRPr lang="lt-LT" sz="1800" b="0" i="0" u="none" strike="noStrike" dirty="0">
                        <a:solidFill>
                          <a:srgbClr val="000000"/>
                        </a:solidFill>
                        <a:effectLst/>
                        <a:latin typeface="Calibri" panose="020F0502020204030204" pitchFamily="34" charset="0"/>
                      </a:endParaRPr>
                    </a:p>
                  </a:txBody>
                  <a:tcPr marL="9416" marR="9416" marT="9416" marB="0" anchor="ctr"/>
                </a:tc>
                <a:extLst>
                  <a:ext uri="{0D108BD9-81ED-4DB2-BD59-A6C34878D82A}">
                    <a16:rowId xmlns:a16="http://schemas.microsoft.com/office/drawing/2014/main" val="1202914699"/>
                  </a:ext>
                </a:extLst>
              </a:tr>
              <a:tr h="188323">
                <a:tc>
                  <a:txBody>
                    <a:bodyPr/>
                    <a:lstStyle/>
                    <a:p>
                      <a:pPr algn="l" rtl="0" fontAlgn="t">
                        <a:buNone/>
                      </a:pPr>
                      <a:r>
                        <a:rPr lang="lt-LT" sz="1800" u="none" strike="noStrike">
                          <a:effectLst/>
                        </a:rPr>
                        <a:t>Lietuvių kalba ir literatūra</a:t>
                      </a:r>
                      <a:endParaRPr lang="lt-LT" sz="1800" b="0" i="0" u="none" strike="noStrike">
                        <a:solidFill>
                          <a:srgbClr val="000000"/>
                        </a:solidFill>
                        <a:effectLst/>
                        <a:latin typeface="Calibri" panose="020F0502020204030204" pitchFamily="34" charset="0"/>
                      </a:endParaRPr>
                    </a:p>
                  </a:txBody>
                  <a:tcPr marL="9416" marR="9416" marT="9416" marB="0"/>
                </a:tc>
                <a:tc>
                  <a:txBody>
                    <a:bodyPr/>
                    <a:lstStyle/>
                    <a:p>
                      <a:pPr algn="ctr"/>
                      <a:r>
                        <a:rPr lang="lt-LT" sz="1800" b="0" i="0" u="none" strike="noStrike" kern="1200" baseline="0" dirty="0">
                          <a:solidFill>
                            <a:schemeClr val="dk1"/>
                          </a:solidFill>
                          <a:latin typeface="+mn-lt"/>
                          <a:ea typeface="+mn-ea"/>
                          <a:cs typeface="+mn-cs"/>
                        </a:rPr>
                        <a:t>12,8		</a:t>
                      </a:r>
                    </a:p>
                  </a:txBody>
                  <a:tcPr marL="9416" marR="9416" marT="9416" marB="0" anchor="ctr"/>
                </a:tc>
                <a:tc>
                  <a:txBody>
                    <a:bodyPr/>
                    <a:lstStyle/>
                    <a:p>
                      <a:pPr algn="ctr" rtl="0" fontAlgn="ctr">
                        <a:buNone/>
                      </a:pPr>
                      <a:r>
                        <a:rPr lang="lt-LT" sz="1800" u="none" strike="noStrike" dirty="0">
                          <a:effectLst/>
                        </a:rPr>
                        <a:t>33,2</a:t>
                      </a:r>
                      <a:endParaRPr lang="lt-LT" sz="1800" b="0" i="0" u="none" strike="noStrike" dirty="0">
                        <a:solidFill>
                          <a:srgbClr val="000000"/>
                        </a:solidFill>
                        <a:effectLst/>
                        <a:latin typeface="Calibri" panose="020F0502020204030204" pitchFamily="34" charset="0"/>
                      </a:endParaRPr>
                    </a:p>
                  </a:txBody>
                  <a:tcPr marL="9416" marR="9416" marT="9416" marB="0" anchor="ctr"/>
                </a:tc>
                <a:extLst>
                  <a:ext uri="{0D108BD9-81ED-4DB2-BD59-A6C34878D82A}">
                    <a16:rowId xmlns:a16="http://schemas.microsoft.com/office/drawing/2014/main" val="1602929592"/>
                  </a:ext>
                </a:extLst>
              </a:tr>
              <a:tr h="188323">
                <a:tc>
                  <a:txBody>
                    <a:bodyPr/>
                    <a:lstStyle/>
                    <a:p>
                      <a:pPr algn="l" rtl="0" fontAlgn="t">
                        <a:buNone/>
                      </a:pPr>
                      <a:r>
                        <a:rPr lang="lt-LT" sz="1800" u="none" strike="noStrike">
                          <a:effectLst/>
                        </a:rPr>
                        <a:t>Matematika</a:t>
                      </a:r>
                      <a:endParaRPr lang="lt-LT" sz="1800" b="0" i="0" u="none" strike="noStrike">
                        <a:solidFill>
                          <a:srgbClr val="000000"/>
                        </a:solidFill>
                        <a:effectLst/>
                        <a:latin typeface="Calibri" panose="020F0502020204030204" pitchFamily="34" charset="0"/>
                      </a:endParaRPr>
                    </a:p>
                  </a:txBody>
                  <a:tcPr marL="9416" marR="9416" marT="9416" marB="0"/>
                </a:tc>
                <a:tc>
                  <a:txBody>
                    <a:bodyPr/>
                    <a:lstStyle/>
                    <a:p>
                      <a:pPr algn="ctr"/>
                      <a:r>
                        <a:rPr lang="lt-LT" sz="1800" b="0" i="0" u="none" strike="noStrike" kern="1200" baseline="0" dirty="0">
                          <a:solidFill>
                            <a:schemeClr val="dk1"/>
                          </a:solidFill>
                          <a:latin typeface="+mn-lt"/>
                          <a:ea typeface="+mn-ea"/>
                          <a:cs typeface="+mn-cs"/>
                        </a:rPr>
                        <a:t>28,2</a:t>
                      </a:r>
                      <a:endParaRPr lang="lt-LT" sz="1800" b="0" i="0" u="none" strike="noStrike" dirty="0">
                        <a:solidFill>
                          <a:srgbClr val="000000"/>
                        </a:solidFill>
                        <a:effectLst/>
                        <a:latin typeface="Calibri" panose="020F0502020204030204" pitchFamily="34" charset="0"/>
                      </a:endParaRPr>
                    </a:p>
                  </a:txBody>
                  <a:tcPr marL="9416" marR="9416" marT="9416" marB="0" anchor="ctr"/>
                </a:tc>
                <a:tc>
                  <a:txBody>
                    <a:bodyPr/>
                    <a:lstStyle/>
                    <a:p>
                      <a:pPr algn="ctr" rtl="0" fontAlgn="ctr">
                        <a:buNone/>
                      </a:pPr>
                      <a:r>
                        <a:rPr lang="lt-LT" sz="1800" u="none" strike="noStrike" dirty="0">
                          <a:effectLst/>
                        </a:rPr>
                        <a:t>22,3</a:t>
                      </a:r>
                      <a:endParaRPr lang="lt-LT" sz="1800" b="0" i="0" u="none" strike="noStrike" dirty="0">
                        <a:solidFill>
                          <a:srgbClr val="000000"/>
                        </a:solidFill>
                        <a:effectLst/>
                        <a:latin typeface="Calibri" panose="020F0502020204030204" pitchFamily="34" charset="0"/>
                      </a:endParaRPr>
                    </a:p>
                  </a:txBody>
                  <a:tcPr marL="9416" marR="9416" marT="9416" marB="0" anchor="ctr"/>
                </a:tc>
                <a:extLst>
                  <a:ext uri="{0D108BD9-81ED-4DB2-BD59-A6C34878D82A}">
                    <a16:rowId xmlns:a16="http://schemas.microsoft.com/office/drawing/2014/main" val="1855231646"/>
                  </a:ext>
                </a:extLst>
              </a:tr>
            </a:tbl>
          </a:graphicData>
        </a:graphic>
      </p:graphicFrame>
      <p:sp>
        <p:nvSpPr>
          <p:cNvPr id="4" name="Skaidrės numerio vietos rezervavimo ženklas 3">
            <a:extLst>
              <a:ext uri="{FF2B5EF4-FFF2-40B4-BE49-F238E27FC236}">
                <a16:creationId xmlns:a16="http://schemas.microsoft.com/office/drawing/2014/main" id="{14CF6B4A-081E-38AD-E859-40B52A331A52}"/>
              </a:ext>
            </a:extLst>
          </p:cNvPr>
          <p:cNvSpPr>
            <a:spLocks noGrp="1"/>
          </p:cNvSpPr>
          <p:nvPr>
            <p:ph type="sldNum" sz="quarter" idx="12"/>
          </p:nvPr>
        </p:nvSpPr>
        <p:spPr/>
        <p:txBody>
          <a:bodyPr/>
          <a:lstStyle/>
          <a:p>
            <a:pPr>
              <a:defRPr/>
            </a:pPr>
            <a:fld id="{59F1B1B5-B080-4AD9-B170-C5558298A452}" type="slidenum">
              <a:rPr lang="lt-LT" smtClean="0"/>
              <a:pPr>
                <a:defRPr/>
              </a:pPr>
              <a:t>10</a:t>
            </a:fld>
            <a:endParaRPr lang="lt-LT"/>
          </a:p>
        </p:txBody>
      </p:sp>
    </p:spTree>
    <p:extLst>
      <p:ext uri="{BB962C8B-B14F-4D97-AF65-F5344CB8AC3E}">
        <p14:creationId xmlns:p14="http://schemas.microsoft.com/office/powerpoint/2010/main" val="431506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867E251-46DF-7ABF-1716-7FADCC8395F4}"/>
              </a:ext>
            </a:extLst>
          </p:cNvPr>
          <p:cNvSpPr>
            <a:spLocks noGrp="1"/>
          </p:cNvSpPr>
          <p:nvPr>
            <p:ph type="title"/>
          </p:nvPr>
        </p:nvSpPr>
        <p:spPr/>
        <p:txBody>
          <a:bodyPr>
            <a:normAutofit/>
          </a:bodyPr>
          <a:lstStyle/>
          <a:p>
            <a:r>
              <a:rPr lang="lt-LT" dirty="0"/>
              <a:t>NMPP rezultatai: taškų vidurkis (proc.), 4 kl.</a:t>
            </a:r>
          </a:p>
        </p:txBody>
      </p:sp>
      <p:graphicFrame>
        <p:nvGraphicFramePr>
          <p:cNvPr id="5" name="Lentelės vietos rezervavimo ženklas 4">
            <a:extLst>
              <a:ext uri="{FF2B5EF4-FFF2-40B4-BE49-F238E27FC236}">
                <a16:creationId xmlns:a16="http://schemas.microsoft.com/office/drawing/2014/main" id="{25944BBE-84F7-0D37-D818-C0841A884B4E}"/>
              </a:ext>
            </a:extLst>
          </p:cNvPr>
          <p:cNvGraphicFramePr>
            <a:graphicFrameLocks noGrp="1"/>
          </p:cNvGraphicFramePr>
          <p:nvPr>
            <p:ph type="tbl" idx="1"/>
            <p:extLst>
              <p:ext uri="{D42A27DB-BD31-4B8C-83A1-F6EECF244321}">
                <p14:modId xmlns:p14="http://schemas.microsoft.com/office/powerpoint/2010/main" val="2750596084"/>
              </p:ext>
            </p:extLst>
          </p:nvPr>
        </p:nvGraphicFramePr>
        <p:xfrm>
          <a:off x="685800" y="1752600"/>
          <a:ext cx="7696199" cy="4689763"/>
        </p:xfrm>
        <a:graphic>
          <a:graphicData uri="http://schemas.openxmlformats.org/drawingml/2006/table">
            <a:tbl>
              <a:tblPr firstRow="1" bandRow="1">
                <a:tableStyleId>{5C22544A-7EE6-4342-B048-85BDC9FD1C3A}</a:tableStyleId>
              </a:tblPr>
              <a:tblGrid>
                <a:gridCol w="1099457">
                  <a:extLst>
                    <a:ext uri="{9D8B030D-6E8A-4147-A177-3AD203B41FA5}">
                      <a16:colId xmlns:a16="http://schemas.microsoft.com/office/drawing/2014/main" val="1527863638"/>
                    </a:ext>
                  </a:extLst>
                </a:gridCol>
                <a:gridCol w="1099457">
                  <a:extLst>
                    <a:ext uri="{9D8B030D-6E8A-4147-A177-3AD203B41FA5}">
                      <a16:colId xmlns:a16="http://schemas.microsoft.com/office/drawing/2014/main" val="3863926082"/>
                    </a:ext>
                  </a:extLst>
                </a:gridCol>
                <a:gridCol w="1099457">
                  <a:extLst>
                    <a:ext uri="{9D8B030D-6E8A-4147-A177-3AD203B41FA5}">
                      <a16:colId xmlns:a16="http://schemas.microsoft.com/office/drawing/2014/main" val="3687387913"/>
                    </a:ext>
                  </a:extLst>
                </a:gridCol>
                <a:gridCol w="1099457">
                  <a:extLst>
                    <a:ext uri="{9D8B030D-6E8A-4147-A177-3AD203B41FA5}">
                      <a16:colId xmlns:a16="http://schemas.microsoft.com/office/drawing/2014/main" val="3772640792"/>
                    </a:ext>
                  </a:extLst>
                </a:gridCol>
                <a:gridCol w="1099457">
                  <a:extLst>
                    <a:ext uri="{9D8B030D-6E8A-4147-A177-3AD203B41FA5}">
                      <a16:colId xmlns:a16="http://schemas.microsoft.com/office/drawing/2014/main" val="1096964012"/>
                    </a:ext>
                  </a:extLst>
                </a:gridCol>
                <a:gridCol w="1099457">
                  <a:extLst>
                    <a:ext uri="{9D8B030D-6E8A-4147-A177-3AD203B41FA5}">
                      <a16:colId xmlns:a16="http://schemas.microsoft.com/office/drawing/2014/main" val="2950958896"/>
                    </a:ext>
                  </a:extLst>
                </a:gridCol>
                <a:gridCol w="1099457">
                  <a:extLst>
                    <a:ext uri="{9D8B030D-6E8A-4147-A177-3AD203B41FA5}">
                      <a16:colId xmlns:a16="http://schemas.microsoft.com/office/drawing/2014/main" val="3719733757"/>
                    </a:ext>
                  </a:extLst>
                </a:gridCol>
              </a:tblGrid>
              <a:tr h="545902">
                <a:tc rowSpan="2">
                  <a:txBody>
                    <a:bodyPr/>
                    <a:lstStyle/>
                    <a:p>
                      <a:endParaRPr lang="lt-LT" sz="2400" dirty="0"/>
                    </a:p>
                  </a:txBody>
                  <a:tcPr/>
                </a:tc>
                <a:tc gridSpan="2">
                  <a:txBody>
                    <a:bodyPr/>
                    <a:lstStyle/>
                    <a:p>
                      <a:r>
                        <a:rPr lang="lt-LT" sz="2400" dirty="0"/>
                        <a:t>Lietuvių kalba*</a:t>
                      </a:r>
                    </a:p>
                  </a:txBody>
                  <a:tcPr/>
                </a:tc>
                <a:tc hMerge="1">
                  <a:txBody>
                    <a:bodyPr/>
                    <a:lstStyle/>
                    <a:p>
                      <a:endParaRPr lang="lt-LT" sz="2400" dirty="0"/>
                    </a:p>
                  </a:txBody>
                  <a:tcPr/>
                </a:tc>
                <a:tc gridSpan="2">
                  <a:txBody>
                    <a:bodyPr/>
                    <a:lstStyle/>
                    <a:p>
                      <a:r>
                        <a:rPr lang="lt-LT" sz="2400" dirty="0"/>
                        <a:t>Matematika</a:t>
                      </a:r>
                    </a:p>
                  </a:txBody>
                  <a:tcPr/>
                </a:tc>
                <a:tc hMerge="1">
                  <a:txBody>
                    <a:bodyPr/>
                    <a:lstStyle/>
                    <a:p>
                      <a:endParaRPr lang="lt-LT" sz="2400" dirty="0"/>
                    </a:p>
                  </a:txBody>
                  <a:tcPr/>
                </a:tc>
                <a:tc gridSpan="2">
                  <a:txBody>
                    <a:bodyPr/>
                    <a:lstStyle/>
                    <a:p>
                      <a:r>
                        <a:rPr lang="lt-LT" sz="2400" dirty="0"/>
                        <a:t>Gimtoji kalba*</a:t>
                      </a:r>
                    </a:p>
                  </a:txBody>
                  <a:tcPr/>
                </a:tc>
                <a:tc hMerge="1">
                  <a:txBody>
                    <a:bodyPr/>
                    <a:lstStyle/>
                    <a:p>
                      <a:endParaRPr lang="lt-LT" sz="2400" dirty="0"/>
                    </a:p>
                  </a:txBody>
                  <a:tcPr/>
                </a:tc>
                <a:extLst>
                  <a:ext uri="{0D108BD9-81ED-4DB2-BD59-A6C34878D82A}">
                    <a16:rowId xmlns:a16="http://schemas.microsoft.com/office/drawing/2014/main" val="2622911811"/>
                  </a:ext>
                </a:extLst>
              </a:tr>
              <a:tr h="545902">
                <a:tc vMerge="1">
                  <a:txBody>
                    <a:bodyPr/>
                    <a:lstStyle/>
                    <a:p>
                      <a:endParaRPr lang="lt-LT"/>
                    </a:p>
                  </a:txBody>
                  <a:tcPr/>
                </a:tc>
                <a:tc>
                  <a:txBody>
                    <a:bodyPr/>
                    <a:lstStyle/>
                    <a:p>
                      <a:pPr algn="ctr"/>
                      <a:r>
                        <a:rPr lang="lt-LT" sz="2400" i="1" dirty="0"/>
                        <a:t>Sav.</a:t>
                      </a:r>
                    </a:p>
                  </a:txBody>
                  <a:tcPr/>
                </a:tc>
                <a:tc>
                  <a:txBody>
                    <a:bodyPr/>
                    <a:lstStyle/>
                    <a:p>
                      <a:pPr algn="ctr"/>
                      <a:r>
                        <a:rPr lang="lt-LT" sz="2400" i="1" dirty="0"/>
                        <a:t>Šalies</a:t>
                      </a:r>
                    </a:p>
                  </a:txBody>
                  <a:tcPr/>
                </a:tc>
                <a:tc>
                  <a:txBody>
                    <a:bodyPr/>
                    <a:lstStyle/>
                    <a:p>
                      <a:pPr algn="ctr"/>
                      <a:r>
                        <a:rPr lang="lt-LT" sz="2400" i="1" dirty="0"/>
                        <a:t>Sav.</a:t>
                      </a:r>
                    </a:p>
                  </a:txBody>
                  <a:tcPr/>
                </a:tc>
                <a:tc>
                  <a:txBody>
                    <a:bodyPr/>
                    <a:lstStyle/>
                    <a:p>
                      <a:pPr algn="ctr"/>
                      <a:r>
                        <a:rPr lang="lt-LT" sz="2400" i="1" dirty="0"/>
                        <a:t>Šalies</a:t>
                      </a:r>
                    </a:p>
                  </a:txBody>
                  <a:tcPr/>
                </a:tc>
                <a:tc>
                  <a:txBody>
                    <a:bodyPr/>
                    <a:lstStyle/>
                    <a:p>
                      <a:pPr algn="ctr"/>
                      <a:r>
                        <a:rPr lang="lt-LT" sz="2400" i="1" dirty="0"/>
                        <a:t>Sav.</a:t>
                      </a:r>
                    </a:p>
                  </a:txBody>
                  <a:tcPr/>
                </a:tc>
                <a:tc>
                  <a:txBody>
                    <a:bodyPr/>
                    <a:lstStyle/>
                    <a:p>
                      <a:pPr algn="ctr"/>
                      <a:r>
                        <a:rPr lang="lt-LT" sz="2400" i="1" dirty="0"/>
                        <a:t>Šalies</a:t>
                      </a:r>
                    </a:p>
                  </a:txBody>
                  <a:tcPr/>
                </a:tc>
                <a:extLst>
                  <a:ext uri="{0D108BD9-81ED-4DB2-BD59-A6C34878D82A}">
                    <a16:rowId xmlns:a16="http://schemas.microsoft.com/office/drawing/2014/main" val="2645095796"/>
                  </a:ext>
                </a:extLst>
              </a:tr>
              <a:tr h="1106967">
                <a:tc>
                  <a:txBody>
                    <a:bodyPr/>
                    <a:lstStyle/>
                    <a:p>
                      <a:r>
                        <a:rPr lang="lt-LT" sz="2400" b="1" dirty="0"/>
                        <a:t>2023</a:t>
                      </a:r>
                    </a:p>
                  </a:txBody>
                  <a:tcPr/>
                </a:tc>
                <a:tc>
                  <a:txBody>
                    <a:bodyPr/>
                    <a:lstStyle/>
                    <a:p>
                      <a:endParaRPr lang="lt-LT" sz="2400" dirty="0">
                        <a:solidFill>
                          <a:srgbClr val="FF0000"/>
                        </a:solidFill>
                      </a:endParaRPr>
                    </a:p>
                  </a:txBody>
                  <a:tcPr/>
                </a:tc>
                <a:tc>
                  <a:txBody>
                    <a:bodyPr/>
                    <a:lstStyle/>
                    <a:p>
                      <a:endParaRPr lang="lt-LT" sz="2400" dirty="0"/>
                    </a:p>
                  </a:txBody>
                  <a:tcPr/>
                </a:tc>
                <a:tc>
                  <a:txBody>
                    <a:bodyPr/>
                    <a:lstStyle/>
                    <a:p>
                      <a:r>
                        <a:rPr lang="lt-LT" sz="2400" dirty="0"/>
                        <a:t>63,1</a:t>
                      </a:r>
                    </a:p>
                  </a:txBody>
                  <a:tcPr/>
                </a:tc>
                <a:tc>
                  <a:txBody>
                    <a:bodyPr/>
                    <a:lstStyle/>
                    <a:p>
                      <a:r>
                        <a:rPr lang="lt-LT" sz="2400" dirty="0"/>
                        <a:t>62,1</a:t>
                      </a:r>
                    </a:p>
                  </a:txBody>
                  <a:tcPr/>
                </a:tc>
                <a:tc>
                  <a:txBody>
                    <a:bodyPr/>
                    <a:lstStyle/>
                    <a:p>
                      <a:endParaRPr lang="lt-LT" sz="2400" dirty="0">
                        <a:highlight>
                          <a:srgbClr val="99FF99"/>
                        </a:highlight>
                      </a:endParaRPr>
                    </a:p>
                  </a:txBody>
                  <a:tcPr/>
                </a:tc>
                <a:tc>
                  <a:txBody>
                    <a:bodyPr/>
                    <a:lstStyle/>
                    <a:p>
                      <a:endParaRPr lang="lt-LT" sz="2400" dirty="0"/>
                    </a:p>
                  </a:txBody>
                  <a:tcPr/>
                </a:tc>
                <a:extLst>
                  <a:ext uri="{0D108BD9-81ED-4DB2-BD59-A6C34878D82A}">
                    <a16:rowId xmlns:a16="http://schemas.microsoft.com/office/drawing/2014/main" val="4268064799"/>
                  </a:ext>
                </a:extLst>
              </a:tr>
              <a:tr h="1106967">
                <a:tc>
                  <a:txBody>
                    <a:bodyPr/>
                    <a:lstStyle/>
                    <a:p>
                      <a:r>
                        <a:rPr lang="lt-LT" sz="2400" b="1" dirty="0"/>
                        <a:t>2024</a:t>
                      </a:r>
                    </a:p>
                  </a:txBody>
                  <a:tcPr/>
                </a:tc>
                <a:tc>
                  <a:txBody>
                    <a:bodyPr/>
                    <a:lstStyle/>
                    <a:p>
                      <a:endParaRPr lang="lt-LT" sz="2400" dirty="0"/>
                    </a:p>
                  </a:txBody>
                  <a:tcPr/>
                </a:tc>
                <a:tc>
                  <a:txBody>
                    <a:bodyPr/>
                    <a:lstStyle/>
                    <a:p>
                      <a:endParaRPr lang="lt-LT" sz="2400" dirty="0"/>
                    </a:p>
                  </a:txBody>
                  <a:tcPr/>
                </a:tc>
                <a:tc>
                  <a:txBody>
                    <a:bodyPr/>
                    <a:lstStyle/>
                    <a:p>
                      <a:r>
                        <a:rPr lang="lt-LT" sz="2400" dirty="0"/>
                        <a:t>65,8</a:t>
                      </a:r>
                    </a:p>
                  </a:txBody>
                  <a:tcPr/>
                </a:tc>
                <a:tc>
                  <a:txBody>
                    <a:bodyPr/>
                    <a:lstStyle/>
                    <a:p>
                      <a:r>
                        <a:rPr lang="lt-LT" sz="2400" dirty="0"/>
                        <a:t>64,7</a:t>
                      </a:r>
                    </a:p>
                  </a:txBody>
                  <a:tcPr/>
                </a:tc>
                <a:tc>
                  <a:txBody>
                    <a:bodyPr/>
                    <a:lstStyle/>
                    <a:p>
                      <a:endParaRPr lang="lt-LT" sz="2400" dirty="0"/>
                    </a:p>
                  </a:txBody>
                  <a:tcPr/>
                </a:tc>
                <a:tc>
                  <a:txBody>
                    <a:bodyPr/>
                    <a:lstStyle/>
                    <a:p>
                      <a:endParaRPr lang="lt-LT" sz="2400"/>
                    </a:p>
                  </a:txBody>
                  <a:tcPr/>
                </a:tc>
                <a:extLst>
                  <a:ext uri="{0D108BD9-81ED-4DB2-BD59-A6C34878D82A}">
                    <a16:rowId xmlns:a16="http://schemas.microsoft.com/office/drawing/2014/main" val="1390527205"/>
                  </a:ext>
                </a:extLst>
              </a:tr>
              <a:tr h="1106967">
                <a:tc>
                  <a:txBody>
                    <a:bodyPr/>
                    <a:lstStyle/>
                    <a:p>
                      <a:r>
                        <a:rPr lang="lt-LT" sz="2400" b="1" dirty="0"/>
                        <a:t>2025</a:t>
                      </a:r>
                    </a:p>
                  </a:txBody>
                  <a:tcPr/>
                </a:tc>
                <a:tc>
                  <a:txBody>
                    <a:bodyPr/>
                    <a:lstStyle/>
                    <a:p>
                      <a:r>
                        <a:rPr lang="lt-LT" sz="2400" dirty="0">
                          <a:solidFill>
                            <a:srgbClr val="FF0000"/>
                          </a:solidFill>
                        </a:rPr>
                        <a:t>65,7</a:t>
                      </a:r>
                    </a:p>
                  </a:txBody>
                  <a:tcPr/>
                </a:tc>
                <a:tc>
                  <a:txBody>
                    <a:bodyPr/>
                    <a:lstStyle/>
                    <a:p>
                      <a:r>
                        <a:rPr lang="lt-LT" sz="2400" dirty="0"/>
                        <a:t>75,6</a:t>
                      </a:r>
                    </a:p>
                  </a:txBody>
                  <a:tcPr/>
                </a:tc>
                <a:tc>
                  <a:txBody>
                    <a:bodyPr/>
                    <a:lstStyle/>
                    <a:p>
                      <a:r>
                        <a:rPr lang="lt-LT" sz="2400" dirty="0">
                          <a:solidFill>
                            <a:schemeClr val="tx1"/>
                          </a:solidFill>
                          <a:highlight>
                            <a:srgbClr val="99FF99"/>
                          </a:highlight>
                        </a:rPr>
                        <a:t>76,7</a:t>
                      </a:r>
                    </a:p>
                  </a:txBody>
                  <a:tcPr/>
                </a:tc>
                <a:tc>
                  <a:txBody>
                    <a:bodyPr/>
                    <a:lstStyle/>
                    <a:p>
                      <a:r>
                        <a:rPr lang="lt-LT" sz="2400" dirty="0"/>
                        <a:t>74,9</a:t>
                      </a:r>
                    </a:p>
                  </a:txBody>
                  <a:tcPr/>
                </a:tc>
                <a:tc>
                  <a:txBody>
                    <a:bodyPr/>
                    <a:lstStyle/>
                    <a:p>
                      <a:r>
                        <a:rPr lang="lt-LT" sz="2400" dirty="0">
                          <a:solidFill>
                            <a:schemeClr val="tx1"/>
                          </a:solidFill>
                          <a:highlight>
                            <a:srgbClr val="99FF99"/>
                          </a:highlight>
                        </a:rPr>
                        <a:t>87,8</a:t>
                      </a:r>
                    </a:p>
                  </a:txBody>
                  <a:tcPr/>
                </a:tc>
                <a:tc>
                  <a:txBody>
                    <a:bodyPr/>
                    <a:lstStyle/>
                    <a:p>
                      <a:r>
                        <a:rPr lang="lt-LT" sz="2400" dirty="0"/>
                        <a:t>86,4</a:t>
                      </a:r>
                    </a:p>
                  </a:txBody>
                  <a:tcPr/>
                </a:tc>
                <a:extLst>
                  <a:ext uri="{0D108BD9-81ED-4DB2-BD59-A6C34878D82A}">
                    <a16:rowId xmlns:a16="http://schemas.microsoft.com/office/drawing/2014/main" val="4201100641"/>
                  </a:ext>
                </a:extLst>
              </a:tr>
            </a:tbl>
          </a:graphicData>
        </a:graphic>
      </p:graphicFrame>
      <p:sp>
        <p:nvSpPr>
          <p:cNvPr id="4" name="Skaidrės numerio vietos rezervavimo ženklas 3">
            <a:extLst>
              <a:ext uri="{FF2B5EF4-FFF2-40B4-BE49-F238E27FC236}">
                <a16:creationId xmlns:a16="http://schemas.microsoft.com/office/drawing/2014/main" id="{3F1BC179-F41F-3D6C-E68D-B75033B861C7}"/>
              </a:ext>
            </a:extLst>
          </p:cNvPr>
          <p:cNvSpPr>
            <a:spLocks noGrp="1"/>
          </p:cNvSpPr>
          <p:nvPr>
            <p:ph type="sldNum" sz="quarter" idx="12"/>
          </p:nvPr>
        </p:nvSpPr>
        <p:spPr/>
        <p:txBody>
          <a:bodyPr/>
          <a:lstStyle/>
          <a:p>
            <a:pPr>
              <a:defRPr/>
            </a:pPr>
            <a:fld id="{59F1B1B5-B080-4AD9-B170-C5558298A452}" type="slidenum">
              <a:rPr lang="lt-LT" smtClean="0"/>
              <a:pPr>
                <a:defRPr/>
              </a:pPr>
              <a:t>11</a:t>
            </a:fld>
            <a:endParaRPr lang="lt-LT"/>
          </a:p>
        </p:txBody>
      </p:sp>
      <p:graphicFrame>
        <p:nvGraphicFramePr>
          <p:cNvPr id="3" name="Lentelė 2">
            <a:extLst>
              <a:ext uri="{FF2B5EF4-FFF2-40B4-BE49-F238E27FC236}">
                <a16:creationId xmlns:a16="http://schemas.microsoft.com/office/drawing/2014/main" id="{C2450622-DCF9-67B3-BEC5-3CCDA9D9CCAC}"/>
              </a:ext>
            </a:extLst>
          </p:cNvPr>
          <p:cNvGraphicFramePr>
            <a:graphicFrameLocks noGrp="1"/>
          </p:cNvGraphicFramePr>
          <p:nvPr>
            <p:extLst>
              <p:ext uri="{D42A27DB-BD31-4B8C-83A1-F6EECF244321}">
                <p14:modId xmlns:p14="http://schemas.microsoft.com/office/powerpoint/2010/main" val="2123765134"/>
              </p:ext>
            </p:extLst>
          </p:nvPr>
        </p:nvGraphicFramePr>
        <p:xfrm>
          <a:off x="685800" y="6492848"/>
          <a:ext cx="7910395" cy="370840"/>
        </p:xfrm>
        <a:graphic>
          <a:graphicData uri="http://schemas.openxmlformats.org/drawingml/2006/table">
            <a:tbl>
              <a:tblPr firstRow="1" bandRow="1">
                <a:tableStyleId>{5C22544A-7EE6-4342-B048-85BDC9FD1C3A}</a:tableStyleId>
              </a:tblPr>
              <a:tblGrid>
                <a:gridCol w="7910395">
                  <a:extLst>
                    <a:ext uri="{9D8B030D-6E8A-4147-A177-3AD203B41FA5}">
                      <a16:colId xmlns:a16="http://schemas.microsoft.com/office/drawing/2014/main" val="2282771217"/>
                    </a:ext>
                  </a:extLst>
                </a:gridCol>
              </a:tblGrid>
              <a:tr h="370840">
                <a:tc>
                  <a:txBody>
                    <a:bodyPr/>
                    <a:lstStyle/>
                    <a:p>
                      <a:r>
                        <a:rPr lang="lt-LT" dirty="0"/>
                        <a:t>*-iki 2024 m. – skaitymas (gimtąja kalba), todėl rezultatai nelyginami.</a:t>
                      </a:r>
                    </a:p>
                  </a:txBody>
                  <a:tcPr/>
                </a:tc>
                <a:extLst>
                  <a:ext uri="{0D108BD9-81ED-4DB2-BD59-A6C34878D82A}">
                    <a16:rowId xmlns:a16="http://schemas.microsoft.com/office/drawing/2014/main" val="2530054794"/>
                  </a:ext>
                </a:extLst>
              </a:tr>
            </a:tbl>
          </a:graphicData>
        </a:graphic>
      </p:graphicFrame>
    </p:spTree>
    <p:extLst>
      <p:ext uri="{BB962C8B-B14F-4D97-AF65-F5344CB8AC3E}">
        <p14:creationId xmlns:p14="http://schemas.microsoft.com/office/powerpoint/2010/main" val="1528783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215DC49-7892-A887-1898-E716F3F3AFC1}"/>
              </a:ext>
            </a:extLst>
          </p:cNvPr>
          <p:cNvSpPr>
            <a:spLocks noGrp="1"/>
          </p:cNvSpPr>
          <p:nvPr>
            <p:ph type="title"/>
          </p:nvPr>
        </p:nvSpPr>
        <p:spPr>
          <a:xfrm>
            <a:off x="685800" y="152400"/>
            <a:ext cx="6870700" cy="1188368"/>
          </a:xfrm>
        </p:spPr>
        <p:txBody>
          <a:bodyPr>
            <a:normAutofit fontScale="90000"/>
          </a:bodyPr>
          <a:lstStyle/>
          <a:p>
            <a:r>
              <a:rPr lang="lt-LT" dirty="0"/>
              <a:t>NMPP rezultatai: pasiekimai pagal lygius (proc.), 4 kl.</a:t>
            </a:r>
          </a:p>
        </p:txBody>
      </p:sp>
      <p:graphicFrame>
        <p:nvGraphicFramePr>
          <p:cNvPr id="8" name="Lentelės vietos rezervavimo ženklas 7">
            <a:extLst>
              <a:ext uri="{FF2B5EF4-FFF2-40B4-BE49-F238E27FC236}">
                <a16:creationId xmlns:a16="http://schemas.microsoft.com/office/drawing/2014/main" id="{330B3ED1-3B46-B147-D333-257F5DD24D9B}"/>
              </a:ext>
            </a:extLst>
          </p:cNvPr>
          <p:cNvGraphicFramePr>
            <a:graphicFrameLocks noGrp="1"/>
          </p:cNvGraphicFramePr>
          <p:nvPr>
            <p:ph type="tbl" idx="1"/>
            <p:extLst>
              <p:ext uri="{D42A27DB-BD31-4B8C-83A1-F6EECF244321}">
                <p14:modId xmlns:p14="http://schemas.microsoft.com/office/powerpoint/2010/main" val="2067753565"/>
              </p:ext>
            </p:extLst>
          </p:nvPr>
        </p:nvGraphicFramePr>
        <p:xfrm>
          <a:off x="685800" y="1828800"/>
          <a:ext cx="7696200" cy="370840"/>
        </p:xfrm>
        <a:graphic>
          <a:graphicData uri="http://schemas.openxmlformats.org/drawingml/2006/table">
            <a:tbl>
              <a:tblPr firstRow="1" bandRow="1">
                <a:tableStyleId>{5C22544A-7EE6-4342-B048-85BDC9FD1C3A}</a:tableStyleId>
              </a:tblPr>
              <a:tblGrid>
                <a:gridCol w="7696200">
                  <a:extLst>
                    <a:ext uri="{9D8B030D-6E8A-4147-A177-3AD203B41FA5}">
                      <a16:colId xmlns:a16="http://schemas.microsoft.com/office/drawing/2014/main" val="1171532243"/>
                    </a:ext>
                  </a:extLst>
                </a:gridCol>
              </a:tblGrid>
              <a:tr h="370840">
                <a:tc>
                  <a:txBody>
                    <a:bodyPr/>
                    <a:lstStyle/>
                    <a:p>
                      <a:endParaRPr lang="lt-LT" dirty="0"/>
                    </a:p>
                  </a:txBody>
                  <a:tcPr/>
                </a:tc>
                <a:extLst>
                  <a:ext uri="{0D108BD9-81ED-4DB2-BD59-A6C34878D82A}">
                    <a16:rowId xmlns:a16="http://schemas.microsoft.com/office/drawing/2014/main" val="4025121629"/>
                  </a:ext>
                </a:extLst>
              </a:tr>
            </a:tbl>
          </a:graphicData>
        </a:graphic>
      </p:graphicFrame>
      <p:sp>
        <p:nvSpPr>
          <p:cNvPr id="4" name="Skaidrės numerio vietos rezervavimo ženklas 3">
            <a:extLst>
              <a:ext uri="{FF2B5EF4-FFF2-40B4-BE49-F238E27FC236}">
                <a16:creationId xmlns:a16="http://schemas.microsoft.com/office/drawing/2014/main" id="{E1277820-5350-02A3-F581-1671EFE387FF}"/>
              </a:ext>
            </a:extLst>
          </p:cNvPr>
          <p:cNvSpPr>
            <a:spLocks noGrp="1"/>
          </p:cNvSpPr>
          <p:nvPr>
            <p:ph type="sldNum" sz="quarter" idx="12"/>
          </p:nvPr>
        </p:nvSpPr>
        <p:spPr/>
        <p:txBody>
          <a:bodyPr/>
          <a:lstStyle/>
          <a:p>
            <a:pPr>
              <a:defRPr/>
            </a:pPr>
            <a:fld id="{59F1B1B5-B080-4AD9-B170-C5558298A452}" type="slidenum">
              <a:rPr lang="lt-LT" smtClean="0"/>
              <a:pPr>
                <a:defRPr/>
              </a:pPr>
              <a:t>12</a:t>
            </a:fld>
            <a:endParaRPr lang="lt-LT"/>
          </a:p>
        </p:txBody>
      </p:sp>
      <p:graphicFrame>
        <p:nvGraphicFramePr>
          <p:cNvPr id="9" name="Lentelė 8">
            <a:extLst>
              <a:ext uri="{FF2B5EF4-FFF2-40B4-BE49-F238E27FC236}">
                <a16:creationId xmlns:a16="http://schemas.microsoft.com/office/drawing/2014/main" id="{0BD68044-B569-075B-8A6B-090E65166FA9}"/>
              </a:ext>
            </a:extLst>
          </p:cNvPr>
          <p:cNvGraphicFramePr>
            <a:graphicFrameLocks noGrp="1"/>
          </p:cNvGraphicFramePr>
          <p:nvPr>
            <p:extLst>
              <p:ext uri="{D42A27DB-BD31-4B8C-83A1-F6EECF244321}">
                <p14:modId xmlns:p14="http://schemas.microsoft.com/office/powerpoint/2010/main" val="4018460125"/>
              </p:ext>
            </p:extLst>
          </p:nvPr>
        </p:nvGraphicFramePr>
        <p:xfrm>
          <a:off x="719133" y="1196752"/>
          <a:ext cx="7312061" cy="5262880"/>
        </p:xfrm>
        <a:graphic>
          <a:graphicData uri="http://schemas.openxmlformats.org/drawingml/2006/table">
            <a:tbl>
              <a:tblPr firstRow="1" bandRow="1">
                <a:tableStyleId>{5C22544A-7EE6-4342-B048-85BDC9FD1C3A}</a:tableStyleId>
              </a:tblPr>
              <a:tblGrid>
                <a:gridCol w="1264151">
                  <a:extLst>
                    <a:ext uri="{9D8B030D-6E8A-4147-A177-3AD203B41FA5}">
                      <a16:colId xmlns:a16="http://schemas.microsoft.com/office/drawing/2014/main" val="2695904416"/>
                    </a:ext>
                  </a:extLst>
                </a:gridCol>
                <a:gridCol w="1220564">
                  <a:extLst>
                    <a:ext uri="{9D8B030D-6E8A-4147-A177-3AD203B41FA5}">
                      <a16:colId xmlns:a16="http://schemas.microsoft.com/office/drawing/2014/main" val="4021209698"/>
                    </a:ext>
                  </a:extLst>
                </a:gridCol>
                <a:gridCol w="766307">
                  <a:extLst>
                    <a:ext uri="{9D8B030D-6E8A-4147-A177-3AD203B41FA5}">
                      <a16:colId xmlns:a16="http://schemas.microsoft.com/office/drawing/2014/main" val="1895950129"/>
                    </a:ext>
                  </a:extLst>
                </a:gridCol>
                <a:gridCol w="1105901">
                  <a:extLst>
                    <a:ext uri="{9D8B030D-6E8A-4147-A177-3AD203B41FA5}">
                      <a16:colId xmlns:a16="http://schemas.microsoft.com/office/drawing/2014/main" val="1380064917"/>
                    </a:ext>
                  </a:extLst>
                </a:gridCol>
                <a:gridCol w="1374869">
                  <a:extLst>
                    <a:ext uri="{9D8B030D-6E8A-4147-A177-3AD203B41FA5}">
                      <a16:colId xmlns:a16="http://schemas.microsoft.com/office/drawing/2014/main" val="3277932279"/>
                    </a:ext>
                  </a:extLst>
                </a:gridCol>
                <a:gridCol w="1580269">
                  <a:extLst>
                    <a:ext uri="{9D8B030D-6E8A-4147-A177-3AD203B41FA5}">
                      <a16:colId xmlns:a16="http://schemas.microsoft.com/office/drawing/2014/main" val="770191063"/>
                    </a:ext>
                  </a:extLst>
                </a:gridCol>
              </a:tblGrid>
              <a:tr h="370840">
                <a:tc>
                  <a:txBody>
                    <a:bodyPr/>
                    <a:lstStyle/>
                    <a:p>
                      <a:endParaRPr lang="lt-LT" dirty="0"/>
                    </a:p>
                  </a:txBody>
                  <a:tcPr/>
                </a:tc>
                <a:tc>
                  <a:txBody>
                    <a:bodyPr/>
                    <a:lstStyle/>
                    <a:p>
                      <a:pPr algn="ctr"/>
                      <a:r>
                        <a:rPr lang="lt-LT" sz="1600" dirty="0" err="1"/>
                        <a:t>Aukštesn</a:t>
                      </a:r>
                      <a:r>
                        <a:rPr lang="lt-LT" sz="1600" dirty="0"/>
                        <a:t>.</a:t>
                      </a:r>
                    </a:p>
                  </a:txBody>
                  <a:tcPr/>
                </a:tc>
                <a:tc>
                  <a:txBody>
                    <a:bodyPr/>
                    <a:lstStyle/>
                    <a:p>
                      <a:pPr algn="ctr"/>
                      <a:r>
                        <a:rPr lang="lt-LT" sz="1600" dirty="0" err="1"/>
                        <a:t>Pagr</a:t>
                      </a:r>
                      <a:r>
                        <a:rPr lang="lt-LT" sz="1600" dirty="0"/>
                        <a:t>.</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sz="1600" dirty="0" err="1"/>
                        <a:t>Patenk</a:t>
                      </a:r>
                      <a:r>
                        <a:rPr lang="lt-LT" sz="1600" dirty="0"/>
                        <a:t>.</a:t>
                      </a:r>
                    </a:p>
                    <a:p>
                      <a:pPr algn="ctr"/>
                      <a:endParaRPr lang="lt-LT" sz="1600" dirty="0"/>
                    </a:p>
                  </a:txBody>
                  <a:tcPr/>
                </a:tc>
                <a:tc gridSpan="2">
                  <a:txBody>
                    <a:bodyPr/>
                    <a:lstStyle/>
                    <a:p>
                      <a:pPr algn="ctr"/>
                      <a:r>
                        <a:rPr lang="lt-LT" sz="1600" dirty="0"/>
                        <a:t>Nepasiektas </a:t>
                      </a:r>
                      <a:r>
                        <a:rPr lang="lt-LT" sz="1600" dirty="0" err="1"/>
                        <a:t>patenk</a:t>
                      </a:r>
                      <a:r>
                        <a:rPr lang="lt-LT" sz="1600" dirty="0"/>
                        <a:t>.</a:t>
                      </a:r>
                    </a:p>
                  </a:txBody>
                  <a:tcPr/>
                </a:tc>
                <a:tc hMerge="1">
                  <a:txBody>
                    <a:bodyPr/>
                    <a:lstStyle/>
                    <a:p>
                      <a:endParaRPr lang="lt-LT" dirty="0"/>
                    </a:p>
                  </a:txBody>
                  <a:tcPr/>
                </a:tc>
                <a:extLst>
                  <a:ext uri="{0D108BD9-81ED-4DB2-BD59-A6C34878D82A}">
                    <a16:rowId xmlns:a16="http://schemas.microsoft.com/office/drawing/2014/main" val="2624002294"/>
                  </a:ext>
                </a:extLst>
              </a:tr>
              <a:tr h="370840">
                <a:tc>
                  <a:txBody>
                    <a:bodyPr/>
                    <a:lstStyle/>
                    <a:p>
                      <a:r>
                        <a:rPr lang="lt-LT" dirty="0"/>
                        <a:t>Metai / dalykai</a:t>
                      </a:r>
                    </a:p>
                  </a:txBody>
                  <a:tcPr/>
                </a:tc>
                <a:tc gridSpan="5">
                  <a:txBody>
                    <a:bodyPr/>
                    <a:lstStyle/>
                    <a:p>
                      <a:pPr algn="ctr"/>
                      <a:r>
                        <a:rPr lang="lt-LT" dirty="0"/>
                        <a:t>Pagal lygius</a:t>
                      </a:r>
                    </a:p>
                  </a:txBody>
                  <a:tcPr/>
                </a:tc>
                <a:tc hMerge="1">
                  <a:txBody>
                    <a:bodyPr/>
                    <a:lstStyle/>
                    <a:p>
                      <a:pPr algn="ctr"/>
                      <a:endParaRPr lang="lt-LT" dirty="0"/>
                    </a:p>
                  </a:txBody>
                  <a:tcPr/>
                </a:tc>
                <a:tc hMerge="1">
                  <a:txBody>
                    <a:bodyPr/>
                    <a:lstStyle/>
                    <a:p>
                      <a:pPr algn="ctr"/>
                      <a:endParaRPr lang="lt-LT" dirty="0"/>
                    </a:p>
                  </a:txBody>
                  <a:tcPr/>
                </a:tc>
                <a:tc hMerge="1">
                  <a:txBody>
                    <a:bodyPr/>
                    <a:lstStyle/>
                    <a:p>
                      <a:pPr algn="ctr"/>
                      <a:endParaRPr lang="lt-LT" dirty="0"/>
                    </a:p>
                  </a:txBody>
                  <a:tcPr/>
                </a:tc>
                <a:tc hMerge="1">
                  <a:txBody>
                    <a:bodyPr/>
                    <a:lstStyle/>
                    <a:p>
                      <a:pPr algn="ctr"/>
                      <a:endParaRPr lang="lt-LT" dirty="0"/>
                    </a:p>
                  </a:txBody>
                  <a:tcPr/>
                </a:tc>
                <a:extLst>
                  <a:ext uri="{0D108BD9-81ED-4DB2-BD59-A6C34878D82A}">
                    <a16:rowId xmlns:a16="http://schemas.microsoft.com/office/drawing/2014/main" val="4157768039"/>
                  </a:ext>
                </a:extLst>
              </a:tr>
              <a:tr h="370840">
                <a:tc gridSpan="6">
                  <a:txBody>
                    <a:bodyPr/>
                    <a:lstStyle/>
                    <a:p>
                      <a:r>
                        <a:rPr lang="lt-LT" b="1" i="1" dirty="0"/>
                        <a:t>2024 m.</a:t>
                      </a:r>
                    </a:p>
                  </a:txBody>
                  <a:tcPr/>
                </a:tc>
                <a:tc hMerge="1">
                  <a:txBody>
                    <a:bodyPr/>
                    <a:lstStyle/>
                    <a:p>
                      <a:pPr algn="ctr"/>
                      <a:endParaRPr lang="lt-LT" dirty="0"/>
                    </a:p>
                  </a:txBody>
                  <a:tcPr/>
                </a:tc>
                <a:tc hMerge="1">
                  <a:txBody>
                    <a:bodyPr/>
                    <a:lstStyle/>
                    <a:p>
                      <a:pPr algn="ctr"/>
                      <a:endParaRPr lang="lt-LT" dirty="0"/>
                    </a:p>
                  </a:txBody>
                  <a:tcPr/>
                </a:tc>
                <a:tc hMerge="1">
                  <a:txBody>
                    <a:bodyPr/>
                    <a:lstStyle/>
                    <a:p>
                      <a:pPr algn="ctr"/>
                      <a:endParaRPr lang="lt-LT" dirty="0"/>
                    </a:p>
                  </a:txBody>
                  <a:tcPr/>
                </a:tc>
                <a:tc hMerge="1">
                  <a:txBody>
                    <a:bodyPr/>
                    <a:lstStyle/>
                    <a:p>
                      <a:pPr algn="ctr"/>
                      <a:endParaRPr lang="lt-LT" b="1" dirty="0"/>
                    </a:p>
                  </a:txBody>
                  <a:tcPr/>
                </a:tc>
                <a:tc hMerge="1">
                  <a:txBody>
                    <a:bodyPr/>
                    <a:lstStyle/>
                    <a:p>
                      <a:pPr algn="ctr"/>
                      <a:endParaRPr lang="lt-LT" b="1" dirty="0"/>
                    </a:p>
                  </a:txBody>
                  <a:tcPr/>
                </a:tc>
                <a:extLst>
                  <a:ext uri="{0D108BD9-81ED-4DB2-BD59-A6C34878D82A}">
                    <a16:rowId xmlns:a16="http://schemas.microsoft.com/office/drawing/2014/main" val="1295720657"/>
                  </a:ext>
                </a:extLst>
              </a:tr>
              <a:tr h="370840">
                <a:tc>
                  <a:txBody>
                    <a:bodyPr/>
                    <a:lstStyle/>
                    <a:p>
                      <a:r>
                        <a:rPr lang="lt-LT" i="1" dirty="0"/>
                        <a:t>Skaitymas</a:t>
                      </a:r>
                    </a:p>
                  </a:txBody>
                  <a:tcPr/>
                </a:tc>
                <a:tc>
                  <a:txBody>
                    <a:bodyPr/>
                    <a:lstStyle/>
                    <a:p>
                      <a:pPr algn="ctr"/>
                      <a:r>
                        <a:rPr lang="lt-LT" i="1" dirty="0"/>
                        <a:t>2,6</a:t>
                      </a:r>
                    </a:p>
                  </a:txBody>
                  <a:tcPr/>
                </a:tc>
                <a:tc>
                  <a:txBody>
                    <a:bodyPr/>
                    <a:lstStyle/>
                    <a:p>
                      <a:pPr algn="ctr"/>
                      <a:r>
                        <a:rPr lang="lt-LT" i="1" dirty="0"/>
                        <a:t>76,8</a:t>
                      </a:r>
                    </a:p>
                  </a:txBody>
                  <a:tcPr/>
                </a:tc>
                <a:tc>
                  <a:txBody>
                    <a:bodyPr/>
                    <a:lstStyle/>
                    <a:p>
                      <a:pPr algn="ctr"/>
                      <a:r>
                        <a:rPr lang="lt-LT" i="1" dirty="0"/>
                        <a:t>17,4</a:t>
                      </a:r>
                    </a:p>
                  </a:txBody>
                  <a:tcPr/>
                </a:tc>
                <a:tc gridSpan="2">
                  <a:txBody>
                    <a:bodyPr/>
                    <a:lstStyle/>
                    <a:p>
                      <a:pPr algn="ctr"/>
                      <a:r>
                        <a:rPr lang="lt-LT" i="1" dirty="0"/>
                        <a:t>3,2</a:t>
                      </a:r>
                    </a:p>
                  </a:txBody>
                  <a:tcPr/>
                </a:tc>
                <a:tc hMerge="1">
                  <a:txBody>
                    <a:bodyPr/>
                    <a:lstStyle/>
                    <a:p>
                      <a:pPr algn="ctr"/>
                      <a:endParaRPr lang="lt-LT" i="1" dirty="0"/>
                    </a:p>
                  </a:txBody>
                  <a:tcPr/>
                </a:tc>
                <a:extLst>
                  <a:ext uri="{0D108BD9-81ED-4DB2-BD59-A6C34878D82A}">
                    <a16:rowId xmlns:a16="http://schemas.microsoft.com/office/drawing/2014/main" val="3204894263"/>
                  </a:ext>
                </a:extLst>
              </a:tr>
              <a:tr h="370840">
                <a:tc>
                  <a:txBody>
                    <a:bodyPr/>
                    <a:lstStyle/>
                    <a:p>
                      <a:r>
                        <a:rPr lang="lt-LT" i="1" dirty="0"/>
                        <a:t>Matematika</a:t>
                      </a:r>
                    </a:p>
                  </a:txBody>
                  <a:tcPr/>
                </a:tc>
                <a:tc>
                  <a:txBody>
                    <a:bodyPr/>
                    <a:lstStyle/>
                    <a:p>
                      <a:pPr algn="ctr"/>
                      <a:r>
                        <a:rPr lang="lt-LT" i="1" dirty="0"/>
                        <a:t>21,5</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i="1" dirty="0"/>
                        <a:t>70,6</a:t>
                      </a:r>
                    </a:p>
                    <a:p>
                      <a:pPr algn="ctr"/>
                      <a:endParaRPr lang="lt-LT" i="1" dirty="0"/>
                    </a:p>
                  </a:txBody>
                  <a:tcPr/>
                </a:tc>
                <a:tc>
                  <a:txBody>
                    <a:bodyPr/>
                    <a:lstStyle/>
                    <a:p>
                      <a:pPr algn="ctr"/>
                      <a:r>
                        <a:rPr lang="lt-LT" i="1" dirty="0"/>
                        <a:t>7,4</a:t>
                      </a:r>
                    </a:p>
                  </a:txBody>
                  <a:tcPr/>
                </a:tc>
                <a:tc gridSpan="2">
                  <a:txBody>
                    <a:bodyPr/>
                    <a:lstStyle/>
                    <a:p>
                      <a:pPr algn="ctr"/>
                      <a:r>
                        <a:rPr lang="lt-LT" i="1" dirty="0"/>
                        <a:t>0,6</a:t>
                      </a:r>
                    </a:p>
                  </a:txBody>
                  <a:tcPr/>
                </a:tc>
                <a:tc hMerge="1">
                  <a:txBody>
                    <a:bodyPr/>
                    <a:lstStyle/>
                    <a:p>
                      <a:pPr algn="ctr"/>
                      <a:endParaRPr lang="lt-LT" i="1" dirty="0"/>
                    </a:p>
                  </a:txBody>
                  <a:tcPr/>
                </a:tc>
                <a:extLst>
                  <a:ext uri="{0D108BD9-81ED-4DB2-BD59-A6C34878D82A}">
                    <a16:rowId xmlns:a16="http://schemas.microsoft.com/office/drawing/2014/main" val="2246872936"/>
                  </a:ext>
                </a:extLst>
              </a:tr>
              <a:tr h="370840">
                <a:tc gridSpan="6">
                  <a:txBody>
                    <a:bodyPr/>
                    <a:lstStyle/>
                    <a:p>
                      <a:r>
                        <a:rPr lang="lt-LT" b="1" i="1" dirty="0"/>
                        <a:t>2025 m.</a:t>
                      </a:r>
                    </a:p>
                  </a:txBody>
                  <a:tcPr/>
                </a:tc>
                <a:tc hMerge="1">
                  <a:txBody>
                    <a:bodyPr/>
                    <a:lstStyle/>
                    <a:p>
                      <a:pPr algn="ctr"/>
                      <a:endParaRPr lang="lt-LT" i="1" dirty="0"/>
                    </a:p>
                  </a:txBody>
                  <a:tcPr/>
                </a:tc>
                <a:tc hMerge="1">
                  <a:txBody>
                    <a:bodyPr/>
                    <a:lstStyle/>
                    <a:p>
                      <a:pPr algn="ctr"/>
                      <a:endParaRPr lang="lt-LT" i="1" dirty="0"/>
                    </a:p>
                  </a:txBody>
                  <a:tcPr/>
                </a:tc>
                <a:tc hMerge="1">
                  <a:txBody>
                    <a:bodyPr/>
                    <a:lstStyle/>
                    <a:p>
                      <a:pPr algn="ctr"/>
                      <a:endParaRPr lang="lt-LT" i="1" dirty="0"/>
                    </a:p>
                  </a:txBody>
                  <a:tcPr/>
                </a:tc>
                <a:tc hMerge="1">
                  <a:txBody>
                    <a:bodyPr/>
                    <a:lstStyle/>
                    <a:p>
                      <a:pPr algn="ctr"/>
                      <a:endParaRPr lang="lt-LT" i="1" dirty="0"/>
                    </a:p>
                  </a:txBody>
                  <a:tcPr/>
                </a:tc>
                <a:tc hMerge="1">
                  <a:txBody>
                    <a:bodyPr/>
                    <a:lstStyle/>
                    <a:p>
                      <a:pPr algn="ctr"/>
                      <a:endParaRPr lang="lt-LT" i="1" dirty="0"/>
                    </a:p>
                  </a:txBody>
                  <a:tcPr/>
                </a:tc>
                <a:extLst>
                  <a:ext uri="{0D108BD9-81ED-4DB2-BD59-A6C34878D82A}">
                    <a16:rowId xmlns:a16="http://schemas.microsoft.com/office/drawing/2014/main" val="1727515887"/>
                  </a:ext>
                </a:extLst>
              </a:tr>
              <a:tr h="370840">
                <a:tc>
                  <a:txBody>
                    <a:bodyPr/>
                    <a:lstStyle/>
                    <a:p>
                      <a:endParaRPr lang="lt-LT" i="1"/>
                    </a:p>
                  </a:txBody>
                  <a:tcPr/>
                </a:tc>
                <a:tc>
                  <a:txBody>
                    <a:bodyPr/>
                    <a:lstStyle/>
                    <a:p>
                      <a:pPr algn="ctr"/>
                      <a:endParaRPr lang="lt-LT" i="1"/>
                    </a:p>
                  </a:txBody>
                  <a:tcPr/>
                </a:tc>
                <a:tc>
                  <a:txBody>
                    <a:bodyPr/>
                    <a:lstStyle/>
                    <a:p>
                      <a:pPr algn="ctr"/>
                      <a:endParaRPr lang="lt-LT" i="1"/>
                    </a:p>
                  </a:txBody>
                  <a:tcPr/>
                </a:tc>
                <a:tc>
                  <a:txBody>
                    <a:bodyPr/>
                    <a:lstStyle/>
                    <a:p>
                      <a:pPr algn="ctr"/>
                      <a:endParaRPr lang="lt-LT" i="1"/>
                    </a:p>
                  </a:txBody>
                  <a:tcPr/>
                </a:tc>
                <a:tc>
                  <a:txBody>
                    <a:bodyPr/>
                    <a:lstStyle/>
                    <a:p>
                      <a:pPr algn="ctr"/>
                      <a:r>
                        <a:rPr lang="lt-LT" i="0" dirty="0"/>
                        <a:t>Slenkstinis</a:t>
                      </a:r>
                    </a:p>
                  </a:txBody>
                  <a:tcPr/>
                </a:tc>
                <a:tc>
                  <a:txBody>
                    <a:bodyPr/>
                    <a:lstStyle/>
                    <a:p>
                      <a:pPr algn="ctr"/>
                      <a:r>
                        <a:rPr lang="lt-LT" i="0" dirty="0"/>
                        <a:t>Nepasiektas </a:t>
                      </a:r>
                      <a:r>
                        <a:rPr lang="lt-LT" i="0" dirty="0" err="1"/>
                        <a:t>slenkst</a:t>
                      </a:r>
                      <a:r>
                        <a:rPr lang="lt-LT" i="0" dirty="0"/>
                        <a:t>.</a:t>
                      </a:r>
                    </a:p>
                  </a:txBody>
                  <a:tcPr/>
                </a:tc>
                <a:extLst>
                  <a:ext uri="{0D108BD9-81ED-4DB2-BD59-A6C34878D82A}">
                    <a16:rowId xmlns:a16="http://schemas.microsoft.com/office/drawing/2014/main" val="1486319173"/>
                  </a:ext>
                </a:extLst>
              </a:tr>
              <a:tr h="370840">
                <a:tc>
                  <a:txBody>
                    <a:bodyPr/>
                    <a:lstStyle/>
                    <a:p>
                      <a:r>
                        <a:rPr lang="lt-LT" i="1" dirty="0"/>
                        <a:t>LKL</a:t>
                      </a:r>
                    </a:p>
                  </a:txBody>
                  <a:tcPr/>
                </a:tc>
                <a:tc>
                  <a:txBody>
                    <a:bodyPr/>
                    <a:lstStyle/>
                    <a:p>
                      <a:pPr algn="ctr"/>
                      <a:r>
                        <a:rPr lang="lt-LT" i="1" dirty="0"/>
                        <a:t>21,3</a:t>
                      </a:r>
                    </a:p>
                  </a:txBody>
                  <a:tcPr/>
                </a:tc>
                <a:tc>
                  <a:txBody>
                    <a:bodyPr/>
                    <a:lstStyle/>
                    <a:p>
                      <a:pPr algn="ctr"/>
                      <a:r>
                        <a:rPr lang="lt-LT" i="1" dirty="0"/>
                        <a:t>41,0</a:t>
                      </a:r>
                    </a:p>
                  </a:txBody>
                  <a:tcPr/>
                </a:tc>
                <a:tc>
                  <a:txBody>
                    <a:bodyPr/>
                    <a:lstStyle/>
                    <a:p>
                      <a:pPr algn="ctr"/>
                      <a:r>
                        <a:rPr lang="lt-LT" i="1" dirty="0"/>
                        <a:t>16,5</a:t>
                      </a:r>
                    </a:p>
                  </a:txBody>
                  <a:tcPr/>
                </a:tc>
                <a:tc>
                  <a:txBody>
                    <a:bodyPr/>
                    <a:lstStyle/>
                    <a:p>
                      <a:pPr algn="ctr"/>
                      <a:r>
                        <a:rPr lang="lt-LT" i="1" dirty="0"/>
                        <a:t>16,0</a:t>
                      </a:r>
                    </a:p>
                  </a:txBody>
                  <a:tcPr/>
                </a:tc>
                <a:tc>
                  <a:txBody>
                    <a:bodyPr/>
                    <a:lstStyle/>
                    <a:p>
                      <a:pPr algn="ctr"/>
                      <a:r>
                        <a:rPr lang="lt-LT" i="1" dirty="0"/>
                        <a:t>5,3</a:t>
                      </a:r>
                    </a:p>
                  </a:txBody>
                  <a:tcPr/>
                </a:tc>
                <a:extLst>
                  <a:ext uri="{0D108BD9-81ED-4DB2-BD59-A6C34878D82A}">
                    <a16:rowId xmlns:a16="http://schemas.microsoft.com/office/drawing/2014/main" val="2550863517"/>
                  </a:ext>
                </a:extLst>
              </a:tr>
              <a:tr h="370840">
                <a:tc>
                  <a:txBody>
                    <a:bodyPr/>
                    <a:lstStyle/>
                    <a:p>
                      <a:r>
                        <a:rPr lang="lt-LT" i="1" dirty="0"/>
                        <a:t>Matematika</a:t>
                      </a:r>
                    </a:p>
                  </a:txBody>
                  <a:tcPr/>
                </a:tc>
                <a:tc>
                  <a:txBody>
                    <a:bodyPr/>
                    <a:lstStyle/>
                    <a:p>
                      <a:pPr algn="ctr"/>
                      <a:r>
                        <a:rPr lang="lt-LT" i="1" dirty="0"/>
                        <a:t>21,2</a:t>
                      </a:r>
                    </a:p>
                  </a:txBody>
                  <a:tcPr/>
                </a:tc>
                <a:tc>
                  <a:txBody>
                    <a:bodyPr/>
                    <a:lstStyle/>
                    <a:p>
                      <a:pPr algn="ctr"/>
                      <a:r>
                        <a:rPr lang="lt-LT" i="1" dirty="0"/>
                        <a:t>64,9</a:t>
                      </a:r>
                    </a:p>
                  </a:txBody>
                  <a:tcPr/>
                </a:tc>
                <a:tc>
                  <a:txBody>
                    <a:bodyPr/>
                    <a:lstStyle/>
                    <a:p>
                      <a:pPr algn="ctr"/>
                      <a:r>
                        <a:rPr lang="lt-LT" i="1" dirty="0"/>
                        <a:t>5,8</a:t>
                      </a:r>
                    </a:p>
                  </a:txBody>
                  <a:tcPr/>
                </a:tc>
                <a:tc>
                  <a:txBody>
                    <a:bodyPr/>
                    <a:lstStyle/>
                    <a:p>
                      <a:pPr algn="ctr"/>
                      <a:r>
                        <a:rPr lang="lt-LT" i="1" dirty="0"/>
                        <a:t>1,0</a:t>
                      </a:r>
                    </a:p>
                  </a:txBody>
                  <a:tcPr/>
                </a:tc>
                <a:tc>
                  <a:txBody>
                    <a:bodyPr/>
                    <a:lstStyle/>
                    <a:p>
                      <a:pPr algn="ctr"/>
                      <a:r>
                        <a:rPr lang="lt-LT" i="1" dirty="0"/>
                        <a:t>1,0</a:t>
                      </a:r>
                    </a:p>
                  </a:txBody>
                  <a:tcPr/>
                </a:tc>
                <a:extLst>
                  <a:ext uri="{0D108BD9-81ED-4DB2-BD59-A6C34878D82A}">
                    <a16:rowId xmlns:a16="http://schemas.microsoft.com/office/drawing/2014/main" val="1768405841"/>
                  </a:ext>
                </a:extLst>
              </a:tr>
              <a:tr h="370840">
                <a:tc>
                  <a:txBody>
                    <a:bodyPr/>
                    <a:lstStyle/>
                    <a:p>
                      <a:r>
                        <a:rPr lang="lt-LT" i="1" dirty="0"/>
                        <a:t>Rusų gimt.</a:t>
                      </a:r>
                    </a:p>
                  </a:txBody>
                  <a:tcPr/>
                </a:tc>
                <a:tc>
                  <a:txBody>
                    <a:bodyPr/>
                    <a:lstStyle/>
                    <a:p>
                      <a:pPr algn="ctr"/>
                      <a:r>
                        <a:rPr lang="lt-LT" i="1" dirty="0"/>
                        <a:t>76,7</a:t>
                      </a:r>
                    </a:p>
                  </a:txBody>
                  <a:tcPr/>
                </a:tc>
                <a:tc>
                  <a:txBody>
                    <a:bodyPr/>
                    <a:lstStyle/>
                    <a:p>
                      <a:pPr algn="ctr"/>
                      <a:r>
                        <a:rPr lang="lt-LT" i="1" dirty="0"/>
                        <a:t>18,4</a:t>
                      </a:r>
                    </a:p>
                  </a:txBody>
                  <a:tcPr/>
                </a:tc>
                <a:tc>
                  <a:txBody>
                    <a:bodyPr/>
                    <a:lstStyle/>
                    <a:p>
                      <a:pPr algn="ctr"/>
                      <a:r>
                        <a:rPr lang="lt-LT" i="1" dirty="0"/>
                        <a:t>4,9</a:t>
                      </a:r>
                    </a:p>
                  </a:txBody>
                  <a:tcPr/>
                </a:tc>
                <a:tc>
                  <a:txBody>
                    <a:bodyPr/>
                    <a:lstStyle/>
                    <a:p>
                      <a:pPr algn="ctr"/>
                      <a:r>
                        <a:rPr lang="lt-LT" i="1" dirty="0"/>
                        <a:t>0</a:t>
                      </a:r>
                    </a:p>
                  </a:txBody>
                  <a:tcPr/>
                </a:tc>
                <a:tc>
                  <a:txBody>
                    <a:bodyPr/>
                    <a:lstStyle/>
                    <a:p>
                      <a:pPr algn="ctr"/>
                      <a:r>
                        <a:rPr lang="lt-LT" i="1" dirty="0"/>
                        <a:t>0</a:t>
                      </a:r>
                    </a:p>
                  </a:txBody>
                  <a:tcPr/>
                </a:tc>
                <a:extLst>
                  <a:ext uri="{0D108BD9-81ED-4DB2-BD59-A6C34878D82A}">
                    <a16:rowId xmlns:a16="http://schemas.microsoft.com/office/drawing/2014/main" val="2640533959"/>
                  </a:ext>
                </a:extLst>
              </a:tr>
            </a:tbl>
          </a:graphicData>
        </a:graphic>
      </p:graphicFrame>
    </p:spTree>
    <p:extLst>
      <p:ext uri="{BB962C8B-B14F-4D97-AF65-F5344CB8AC3E}">
        <p14:creationId xmlns:p14="http://schemas.microsoft.com/office/powerpoint/2010/main" val="993756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867E251-46DF-7ABF-1716-7FADCC8395F4}"/>
              </a:ext>
            </a:extLst>
          </p:cNvPr>
          <p:cNvSpPr>
            <a:spLocks noGrp="1"/>
          </p:cNvSpPr>
          <p:nvPr>
            <p:ph type="title"/>
          </p:nvPr>
        </p:nvSpPr>
        <p:spPr/>
        <p:txBody>
          <a:bodyPr>
            <a:normAutofit/>
          </a:bodyPr>
          <a:lstStyle/>
          <a:p>
            <a:r>
              <a:rPr lang="lt-LT" dirty="0"/>
              <a:t>NMPP rezultatai: taškų vidurkis (proc.), 8 kl.</a:t>
            </a:r>
          </a:p>
        </p:txBody>
      </p:sp>
      <p:graphicFrame>
        <p:nvGraphicFramePr>
          <p:cNvPr id="5" name="Lentelės vietos rezervavimo ženklas 4">
            <a:extLst>
              <a:ext uri="{FF2B5EF4-FFF2-40B4-BE49-F238E27FC236}">
                <a16:creationId xmlns:a16="http://schemas.microsoft.com/office/drawing/2014/main" id="{25944BBE-84F7-0D37-D818-C0841A884B4E}"/>
              </a:ext>
            </a:extLst>
          </p:cNvPr>
          <p:cNvGraphicFramePr>
            <a:graphicFrameLocks noGrp="1"/>
          </p:cNvGraphicFramePr>
          <p:nvPr>
            <p:ph type="tbl" idx="1"/>
            <p:extLst>
              <p:ext uri="{D42A27DB-BD31-4B8C-83A1-F6EECF244321}">
                <p14:modId xmlns:p14="http://schemas.microsoft.com/office/powerpoint/2010/main" val="1911856089"/>
              </p:ext>
            </p:extLst>
          </p:nvPr>
        </p:nvGraphicFramePr>
        <p:xfrm>
          <a:off x="685800" y="1752600"/>
          <a:ext cx="7696199" cy="4412705"/>
        </p:xfrm>
        <a:graphic>
          <a:graphicData uri="http://schemas.openxmlformats.org/drawingml/2006/table">
            <a:tbl>
              <a:tblPr firstRow="1" bandRow="1">
                <a:tableStyleId>{5C22544A-7EE6-4342-B048-85BDC9FD1C3A}</a:tableStyleId>
              </a:tblPr>
              <a:tblGrid>
                <a:gridCol w="1099457">
                  <a:extLst>
                    <a:ext uri="{9D8B030D-6E8A-4147-A177-3AD203B41FA5}">
                      <a16:colId xmlns:a16="http://schemas.microsoft.com/office/drawing/2014/main" val="1527863638"/>
                    </a:ext>
                  </a:extLst>
                </a:gridCol>
                <a:gridCol w="1099457">
                  <a:extLst>
                    <a:ext uri="{9D8B030D-6E8A-4147-A177-3AD203B41FA5}">
                      <a16:colId xmlns:a16="http://schemas.microsoft.com/office/drawing/2014/main" val="3863926082"/>
                    </a:ext>
                  </a:extLst>
                </a:gridCol>
                <a:gridCol w="1099457">
                  <a:extLst>
                    <a:ext uri="{9D8B030D-6E8A-4147-A177-3AD203B41FA5}">
                      <a16:colId xmlns:a16="http://schemas.microsoft.com/office/drawing/2014/main" val="3687387913"/>
                    </a:ext>
                  </a:extLst>
                </a:gridCol>
                <a:gridCol w="1099457">
                  <a:extLst>
                    <a:ext uri="{9D8B030D-6E8A-4147-A177-3AD203B41FA5}">
                      <a16:colId xmlns:a16="http://schemas.microsoft.com/office/drawing/2014/main" val="3772640792"/>
                    </a:ext>
                  </a:extLst>
                </a:gridCol>
                <a:gridCol w="1099457">
                  <a:extLst>
                    <a:ext uri="{9D8B030D-6E8A-4147-A177-3AD203B41FA5}">
                      <a16:colId xmlns:a16="http://schemas.microsoft.com/office/drawing/2014/main" val="1096964012"/>
                    </a:ext>
                  </a:extLst>
                </a:gridCol>
                <a:gridCol w="1099457">
                  <a:extLst>
                    <a:ext uri="{9D8B030D-6E8A-4147-A177-3AD203B41FA5}">
                      <a16:colId xmlns:a16="http://schemas.microsoft.com/office/drawing/2014/main" val="2950958896"/>
                    </a:ext>
                  </a:extLst>
                </a:gridCol>
                <a:gridCol w="1099457">
                  <a:extLst>
                    <a:ext uri="{9D8B030D-6E8A-4147-A177-3AD203B41FA5}">
                      <a16:colId xmlns:a16="http://schemas.microsoft.com/office/drawing/2014/main" val="3719733757"/>
                    </a:ext>
                  </a:extLst>
                </a:gridCol>
              </a:tblGrid>
              <a:tr h="545902">
                <a:tc rowSpan="2">
                  <a:txBody>
                    <a:bodyPr/>
                    <a:lstStyle/>
                    <a:p>
                      <a:endParaRPr lang="lt-LT" sz="2400" dirty="0"/>
                    </a:p>
                  </a:txBody>
                  <a:tcPr/>
                </a:tc>
                <a:tc gridSpan="2">
                  <a:txBody>
                    <a:bodyPr/>
                    <a:lstStyle/>
                    <a:p>
                      <a:r>
                        <a:rPr lang="lt-LT" sz="2400" dirty="0"/>
                        <a:t>Lietuvių kalba</a:t>
                      </a:r>
                    </a:p>
                  </a:txBody>
                  <a:tcPr/>
                </a:tc>
                <a:tc hMerge="1">
                  <a:txBody>
                    <a:bodyPr/>
                    <a:lstStyle/>
                    <a:p>
                      <a:endParaRPr lang="lt-LT" sz="2400" dirty="0"/>
                    </a:p>
                  </a:txBody>
                  <a:tcPr/>
                </a:tc>
                <a:tc gridSpan="2">
                  <a:txBody>
                    <a:bodyPr/>
                    <a:lstStyle/>
                    <a:p>
                      <a:r>
                        <a:rPr lang="lt-LT" sz="2400" dirty="0"/>
                        <a:t>Matematika</a:t>
                      </a:r>
                    </a:p>
                  </a:txBody>
                  <a:tcPr/>
                </a:tc>
                <a:tc hMerge="1">
                  <a:txBody>
                    <a:bodyPr/>
                    <a:lstStyle/>
                    <a:p>
                      <a:endParaRPr lang="lt-LT" sz="2400" dirty="0"/>
                    </a:p>
                  </a:txBody>
                  <a:tcPr/>
                </a:tc>
                <a:tc gridSpan="2">
                  <a:txBody>
                    <a:bodyPr/>
                    <a:lstStyle/>
                    <a:p>
                      <a:r>
                        <a:rPr lang="lt-LT" sz="2400" dirty="0"/>
                        <a:t>Gimtoji kalba</a:t>
                      </a:r>
                    </a:p>
                  </a:txBody>
                  <a:tcPr/>
                </a:tc>
                <a:tc hMerge="1">
                  <a:txBody>
                    <a:bodyPr/>
                    <a:lstStyle/>
                    <a:p>
                      <a:endParaRPr lang="lt-LT" sz="2400" dirty="0"/>
                    </a:p>
                  </a:txBody>
                  <a:tcPr/>
                </a:tc>
                <a:extLst>
                  <a:ext uri="{0D108BD9-81ED-4DB2-BD59-A6C34878D82A}">
                    <a16:rowId xmlns:a16="http://schemas.microsoft.com/office/drawing/2014/main" val="2622911811"/>
                  </a:ext>
                </a:extLst>
              </a:tr>
              <a:tr h="545902">
                <a:tc vMerge="1">
                  <a:txBody>
                    <a:bodyPr/>
                    <a:lstStyle/>
                    <a:p>
                      <a:endParaRPr lang="lt-LT"/>
                    </a:p>
                  </a:txBody>
                  <a:tcPr/>
                </a:tc>
                <a:tc>
                  <a:txBody>
                    <a:bodyPr/>
                    <a:lstStyle/>
                    <a:p>
                      <a:pPr algn="ctr"/>
                      <a:r>
                        <a:rPr lang="lt-LT" sz="2400" i="1" dirty="0"/>
                        <a:t>Sav.</a:t>
                      </a:r>
                    </a:p>
                  </a:txBody>
                  <a:tcPr/>
                </a:tc>
                <a:tc>
                  <a:txBody>
                    <a:bodyPr/>
                    <a:lstStyle/>
                    <a:p>
                      <a:pPr algn="ctr"/>
                      <a:r>
                        <a:rPr lang="lt-LT" sz="2400" i="1" dirty="0"/>
                        <a:t>Šalies</a:t>
                      </a:r>
                    </a:p>
                  </a:txBody>
                  <a:tcPr/>
                </a:tc>
                <a:tc>
                  <a:txBody>
                    <a:bodyPr/>
                    <a:lstStyle/>
                    <a:p>
                      <a:pPr algn="ctr"/>
                      <a:r>
                        <a:rPr lang="lt-LT" sz="2400" i="1" dirty="0"/>
                        <a:t>Sav.</a:t>
                      </a:r>
                    </a:p>
                  </a:txBody>
                  <a:tcPr/>
                </a:tc>
                <a:tc>
                  <a:txBody>
                    <a:bodyPr/>
                    <a:lstStyle/>
                    <a:p>
                      <a:pPr algn="ctr"/>
                      <a:r>
                        <a:rPr lang="lt-LT" sz="2400" i="1" dirty="0"/>
                        <a:t>Šalies</a:t>
                      </a:r>
                    </a:p>
                  </a:txBody>
                  <a:tcPr/>
                </a:tc>
                <a:tc>
                  <a:txBody>
                    <a:bodyPr/>
                    <a:lstStyle/>
                    <a:p>
                      <a:pPr algn="ctr"/>
                      <a:r>
                        <a:rPr lang="lt-LT" sz="2400" i="1" dirty="0"/>
                        <a:t>Sav.</a:t>
                      </a:r>
                    </a:p>
                  </a:txBody>
                  <a:tcPr/>
                </a:tc>
                <a:tc>
                  <a:txBody>
                    <a:bodyPr/>
                    <a:lstStyle/>
                    <a:p>
                      <a:pPr algn="ctr"/>
                      <a:r>
                        <a:rPr lang="lt-LT" sz="2400" i="1" dirty="0"/>
                        <a:t>Šalies</a:t>
                      </a:r>
                    </a:p>
                  </a:txBody>
                  <a:tcPr/>
                </a:tc>
                <a:extLst>
                  <a:ext uri="{0D108BD9-81ED-4DB2-BD59-A6C34878D82A}">
                    <a16:rowId xmlns:a16="http://schemas.microsoft.com/office/drawing/2014/main" val="2645095796"/>
                  </a:ext>
                </a:extLst>
              </a:tr>
              <a:tr h="1106967">
                <a:tc>
                  <a:txBody>
                    <a:bodyPr/>
                    <a:lstStyle/>
                    <a:p>
                      <a:r>
                        <a:rPr lang="lt-LT" sz="2400" b="1" dirty="0"/>
                        <a:t>2023</a:t>
                      </a:r>
                    </a:p>
                  </a:txBody>
                  <a:tcPr/>
                </a:tc>
                <a:tc>
                  <a:txBody>
                    <a:bodyPr/>
                    <a:lstStyle/>
                    <a:p>
                      <a:r>
                        <a:rPr lang="lt-LT" sz="2400" dirty="0">
                          <a:solidFill>
                            <a:srgbClr val="FF0000"/>
                          </a:solidFill>
                        </a:rPr>
                        <a:t>54,8</a:t>
                      </a:r>
                    </a:p>
                  </a:txBody>
                  <a:tcPr/>
                </a:tc>
                <a:tc>
                  <a:txBody>
                    <a:bodyPr/>
                    <a:lstStyle/>
                    <a:p>
                      <a:r>
                        <a:rPr lang="lt-LT" sz="2400" dirty="0"/>
                        <a:t>67,6</a:t>
                      </a:r>
                    </a:p>
                  </a:txBody>
                  <a:tcPr/>
                </a:tc>
                <a:tc>
                  <a:txBody>
                    <a:bodyPr/>
                    <a:lstStyle/>
                    <a:p>
                      <a:r>
                        <a:rPr lang="lt-LT" sz="2400" dirty="0"/>
                        <a:t>63,1</a:t>
                      </a:r>
                    </a:p>
                  </a:txBody>
                  <a:tcPr/>
                </a:tc>
                <a:tc>
                  <a:txBody>
                    <a:bodyPr/>
                    <a:lstStyle/>
                    <a:p>
                      <a:r>
                        <a:rPr lang="lt-LT" sz="2400" dirty="0"/>
                        <a:t>62,1</a:t>
                      </a:r>
                    </a:p>
                  </a:txBody>
                  <a:tcPr/>
                </a:tc>
                <a:tc>
                  <a:txBody>
                    <a:bodyPr/>
                    <a:lstStyle/>
                    <a:p>
                      <a:r>
                        <a:rPr lang="lt-LT" sz="2400" dirty="0"/>
                        <a:t>79,5</a:t>
                      </a:r>
                    </a:p>
                  </a:txBody>
                  <a:tcPr/>
                </a:tc>
                <a:tc>
                  <a:txBody>
                    <a:bodyPr/>
                    <a:lstStyle/>
                    <a:p>
                      <a:r>
                        <a:rPr lang="lt-LT" sz="2400" dirty="0"/>
                        <a:t>79,2</a:t>
                      </a:r>
                    </a:p>
                  </a:txBody>
                  <a:tcPr/>
                </a:tc>
                <a:extLst>
                  <a:ext uri="{0D108BD9-81ED-4DB2-BD59-A6C34878D82A}">
                    <a16:rowId xmlns:a16="http://schemas.microsoft.com/office/drawing/2014/main" val="4268064799"/>
                  </a:ext>
                </a:extLst>
              </a:tr>
              <a:tr h="1106967">
                <a:tc>
                  <a:txBody>
                    <a:bodyPr/>
                    <a:lstStyle/>
                    <a:p>
                      <a:r>
                        <a:rPr lang="lt-LT" sz="2400" b="1" dirty="0"/>
                        <a:t>2024</a:t>
                      </a:r>
                    </a:p>
                  </a:txBody>
                  <a:tcPr/>
                </a:tc>
                <a:tc>
                  <a:txBody>
                    <a:bodyPr/>
                    <a:lstStyle/>
                    <a:p>
                      <a:r>
                        <a:rPr lang="lt-LT" sz="2400" dirty="0">
                          <a:solidFill>
                            <a:srgbClr val="FF0000"/>
                          </a:solidFill>
                        </a:rPr>
                        <a:t>63,7</a:t>
                      </a:r>
                    </a:p>
                  </a:txBody>
                  <a:tcPr/>
                </a:tc>
                <a:tc>
                  <a:txBody>
                    <a:bodyPr/>
                    <a:lstStyle/>
                    <a:p>
                      <a:r>
                        <a:rPr lang="lt-LT" sz="2400" dirty="0"/>
                        <a:t>69,9</a:t>
                      </a:r>
                    </a:p>
                  </a:txBody>
                  <a:tcPr/>
                </a:tc>
                <a:tc>
                  <a:txBody>
                    <a:bodyPr/>
                    <a:lstStyle/>
                    <a:p>
                      <a:r>
                        <a:rPr lang="lt-LT" sz="2400" dirty="0">
                          <a:highlight>
                            <a:srgbClr val="99FF99"/>
                          </a:highlight>
                        </a:rPr>
                        <a:t>51,0</a:t>
                      </a:r>
                    </a:p>
                  </a:txBody>
                  <a:tcPr/>
                </a:tc>
                <a:tc>
                  <a:txBody>
                    <a:bodyPr/>
                    <a:lstStyle/>
                    <a:p>
                      <a:r>
                        <a:rPr lang="lt-LT" sz="2400" dirty="0"/>
                        <a:t>42,7</a:t>
                      </a:r>
                    </a:p>
                  </a:txBody>
                  <a:tcPr/>
                </a:tc>
                <a:tc>
                  <a:txBody>
                    <a:bodyPr/>
                    <a:lstStyle/>
                    <a:p>
                      <a:r>
                        <a:rPr lang="lt-LT" sz="2400" dirty="0">
                          <a:highlight>
                            <a:srgbClr val="99FF99"/>
                          </a:highlight>
                        </a:rPr>
                        <a:t>87,2</a:t>
                      </a:r>
                    </a:p>
                  </a:txBody>
                  <a:tcPr/>
                </a:tc>
                <a:tc>
                  <a:txBody>
                    <a:bodyPr/>
                    <a:lstStyle/>
                    <a:p>
                      <a:r>
                        <a:rPr lang="lt-LT" sz="2400" dirty="0"/>
                        <a:t>84,4</a:t>
                      </a:r>
                    </a:p>
                  </a:txBody>
                  <a:tcPr/>
                </a:tc>
                <a:extLst>
                  <a:ext uri="{0D108BD9-81ED-4DB2-BD59-A6C34878D82A}">
                    <a16:rowId xmlns:a16="http://schemas.microsoft.com/office/drawing/2014/main" val="1390527205"/>
                  </a:ext>
                </a:extLst>
              </a:tr>
              <a:tr h="1106967">
                <a:tc>
                  <a:txBody>
                    <a:bodyPr/>
                    <a:lstStyle/>
                    <a:p>
                      <a:r>
                        <a:rPr lang="lt-LT" sz="2400" b="1" dirty="0"/>
                        <a:t>2025</a:t>
                      </a:r>
                    </a:p>
                  </a:txBody>
                  <a:tcPr/>
                </a:tc>
                <a:tc>
                  <a:txBody>
                    <a:bodyPr/>
                    <a:lstStyle/>
                    <a:p>
                      <a:r>
                        <a:rPr lang="lt-LT" sz="2400" dirty="0">
                          <a:solidFill>
                            <a:srgbClr val="FF0000"/>
                          </a:solidFill>
                        </a:rPr>
                        <a:t>61,2</a:t>
                      </a:r>
                    </a:p>
                  </a:txBody>
                  <a:tcPr/>
                </a:tc>
                <a:tc>
                  <a:txBody>
                    <a:bodyPr/>
                    <a:lstStyle/>
                    <a:p>
                      <a:r>
                        <a:rPr lang="lt-LT" sz="2400" dirty="0"/>
                        <a:t>73,7</a:t>
                      </a:r>
                    </a:p>
                  </a:txBody>
                  <a:tcPr/>
                </a:tc>
                <a:tc>
                  <a:txBody>
                    <a:bodyPr/>
                    <a:lstStyle/>
                    <a:p>
                      <a:r>
                        <a:rPr lang="lt-LT" sz="2400" dirty="0">
                          <a:solidFill>
                            <a:schemeClr val="tx1"/>
                          </a:solidFill>
                          <a:highlight>
                            <a:srgbClr val="99FF99"/>
                          </a:highlight>
                        </a:rPr>
                        <a:t>64,2</a:t>
                      </a:r>
                    </a:p>
                  </a:txBody>
                  <a:tcPr/>
                </a:tc>
                <a:tc>
                  <a:txBody>
                    <a:bodyPr/>
                    <a:lstStyle/>
                    <a:p>
                      <a:r>
                        <a:rPr lang="lt-LT" sz="2400" dirty="0"/>
                        <a:t>58,9</a:t>
                      </a:r>
                    </a:p>
                  </a:txBody>
                  <a:tcPr/>
                </a:tc>
                <a:tc>
                  <a:txBody>
                    <a:bodyPr/>
                    <a:lstStyle/>
                    <a:p>
                      <a:r>
                        <a:rPr lang="lt-LT" sz="2400" dirty="0">
                          <a:solidFill>
                            <a:schemeClr val="tx1"/>
                          </a:solidFill>
                        </a:rPr>
                        <a:t>80,4</a:t>
                      </a:r>
                    </a:p>
                  </a:txBody>
                  <a:tcPr/>
                </a:tc>
                <a:tc>
                  <a:txBody>
                    <a:bodyPr/>
                    <a:lstStyle/>
                    <a:p>
                      <a:r>
                        <a:rPr lang="lt-LT" sz="2400" dirty="0"/>
                        <a:t>80,3</a:t>
                      </a:r>
                    </a:p>
                  </a:txBody>
                  <a:tcPr/>
                </a:tc>
                <a:extLst>
                  <a:ext uri="{0D108BD9-81ED-4DB2-BD59-A6C34878D82A}">
                    <a16:rowId xmlns:a16="http://schemas.microsoft.com/office/drawing/2014/main" val="4201100641"/>
                  </a:ext>
                </a:extLst>
              </a:tr>
            </a:tbl>
          </a:graphicData>
        </a:graphic>
      </p:graphicFrame>
      <p:sp>
        <p:nvSpPr>
          <p:cNvPr id="4" name="Skaidrės numerio vietos rezervavimo ženklas 3">
            <a:extLst>
              <a:ext uri="{FF2B5EF4-FFF2-40B4-BE49-F238E27FC236}">
                <a16:creationId xmlns:a16="http://schemas.microsoft.com/office/drawing/2014/main" id="{3F1BC179-F41F-3D6C-E68D-B75033B861C7}"/>
              </a:ext>
            </a:extLst>
          </p:cNvPr>
          <p:cNvSpPr>
            <a:spLocks noGrp="1"/>
          </p:cNvSpPr>
          <p:nvPr>
            <p:ph type="sldNum" sz="quarter" idx="12"/>
          </p:nvPr>
        </p:nvSpPr>
        <p:spPr/>
        <p:txBody>
          <a:bodyPr/>
          <a:lstStyle/>
          <a:p>
            <a:pPr>
              <a:defRPr/>
            </a:pPr>
            <a:fld id="{59F1B1B5-B080-4AD9-B170-C5558298A452}" type="slidenum">
              <a:rPr lang="lt-LT" smtClean="0"/>
              <a:pPr>
                <a:defRPr/>
              </a:pPr>
              <a:t>13</a:t>
            </a:fld>
            <a:endParaRPr lang="lt-LT"/>
          </a:p>
        </p:txBody>
      </p:sp>
    </p:spTree>
    <p:extLst>
      <p:ext uri="{BB962C8B-B14F-4D97-AF65-F5344CB8AC3E}">
        <p14:creationId xmlns:p14="http://schemas.microsoft.com/office/powerpoint/2010/main" val="3607555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DCDAC-8908-BC1C-7289-847B3C709AE2}"/>
            </a:ext>
          </a:extLst>
        </p:cNvPr>
        <p:cNvGrpSpPr/>
        <p:nvPr/>
      </p:nvGrpSpPr>
      <p:grpSpPr>
        <a:xfrm>
          <a:off x="0" y="0"/>
          <a:ext cx="0" cy="0"/>
          <a:chOff x="0" y="0"/>
          <a:chExt cx="0" cy="0"/>
        </a:xfrm>
      </p:grpSpPr>
      <p:sp>
        <p:nvSpPr>
          <p:cNvPr id="2" name="Pavadinimas 1">
            <a:extLst>
              <a:ext uri="{FF2B5EF4-FFF2-40B4-BE49-F238E27FC236}">
                <a16:creationId xmlns:a16="http://schemas.microsoft.com/office/drawing/2014/main" id="{D71D642E-A0F2-BF35-9BD7-5894920A7938}"/>
              </a:ext>
            </a:extLst>
          </p:cNvPr>
          <p:cNvSpPr>
            <a:spLocks noGrp="1"/>
          </p:cNvSpPr>
          <p:nvPr>
            <p:ph type="title"/>
          </p:nvPr>
        </p:nvSpPr>
        <p:spPr>
          <a:xfrm>
            <a:off x="685800" y="152400"/>
            <a:ext cx="6870700" cy="1188368"/>
          </a:xfrm>
        </p:spPr>
        <p:txBody>
          <a:bodyPr>
            <a:normAutofit fontScale="90000"/>
          </a:bodyPr>
          <a:lstStyle/>
          <a:p>
            <a:r>
              <a:rPr lang="lt-LT" dirty="0"/>
              <a:t>NMPP rezultatai: pasiekimai pagal lygius (proc.), 8 kl.</a:t>
            </a:r>
          </a:p>
        </p:txBody>
      </p:sp>
      <p:graphicFrame>
        <p:nvGraphicFramePr>
          <p:cNvPr id="8" name="Lentelės vietos rezervavimo ženklas 7">
            <a:extLst>
              <a:ext uri="{FF2B5EF4-FFF2-40B4-BE49-F238E27FC236}">
                <a16:creationId xmlns:a16="http://schemas.microsoft.com/office/drawing/2014/main" id="{630ED8DF-8782-C71A-C1D0-8C97B8B3E5E2}"/>
              </a:ext>
            </a:extLst>
          </p:cNvPr>
          <p:cNvGraphicFramePr>
            <a:graphicFrameLocks noGrp="1"/>
          </p:cNvGraphicFramePr>
          <p:nvPr>
            <p:ph type="tbl" idx="1"/>
          </p:nvPr>
        </p:nvGraphicFramePr>
        <p:xfrm>
          <a:off x="685800" y="1828800"/>
          <a:ext cx="7696200" cy="370840"/>
        </p:xfrm>
        <a:graphic>
          <a:graphicData uri="http://schemas.openxmlformats.org/drawingml/2006/table">
            <a:tbl>
              <a:tblPr firstRow="1" bandRow="1">
                <a:tableStyleId>{5C22544A-7EE6-4342-B048-85BDC9FD1C3A}</a:tableStyleId>
              </a:tblPr>
              <a:tblGrid>
                <a:gridCol w="7696200">
                  <a:extLst>
                    <a:ext uri="{9D8B030D-6E8A-4147-A177-3AD203B41FA5}">
                      <a16:colId xmlns:a16="http://schemas.microsoft.com/office/drawing/2014/main" val="1171532243"/>
                    </a:ext>
                  </a:extLst>
                </a:gridCol>
              </a:tblGrid>
              <a:tr h="370840">
                <a:tc>
                  <a:txBody>
                    <a:bodyPr/>
                    <a:lstStyle/>
                    <a:p>
                      <a:endParaRPr lang="lt-LT" dirty="0"/>
                    </a:p>
                  </a:txBody>
                  <a:tcPr/>
                </a:tc>
                <a:extLst>
                  <a:ext uri="{0D108BD9-81ED-4DB2-BD59-A6C34878D82A}">
                    <a16:rowId xmlns:a16="http://schemas.microsoft.com/office/drawing/2014/main" val="4025121629"/>
                  </a:ext>
                </a:extLst>
              </a:tr>
            </a:tbl>
          </a:graphicData>
        </a:graphic>
      </p:graphicFrame>
      <p:sp>
        <p:nvSpPr>
          <p:cNvPr id="4" name="Skaidrės numerio vietos rezervavimo ženklas 3">
            <a:extLst>
              <a:ext uri="{FF2B5EF4-FFF2-40B4-BE49-F238E27FC236}">
                <a16:creationId xmlns:a16="http://schemas.microsoft.com/office/drawing/2014/main" id="{18B19D0A-C6F2-661F-C938-AC48D5BFBCDB}"/>
              </a:ext>
            </a:extLst>
          </p:cNvPr>
          <p:cNvSpPr>
            <a:spLocks noGrp="1"/>
          </p:cNvSpPr>
          <p:nvPr>
            <p:ph type="sldNum" sz="quarter" idx="12"/>
          </p:nvPr>
        </p:nvSpPr>
        <p:spPr/>
        <p:txBody>
          <a:bodyPr/>
          <a:lstStyle/>
          <a:p>
            <a:pPr>
              <a:defRPr/>
            </a:pPr>
            <a:fld id="{59F1B1B5-B080-4AD9-B170-C5558298A452}" type="slidenum">
              <a:rPr lang="lt-LT" smtClean="0"/>
              <a:pPr>
                <a:defRPr/>
              </a:pPr>
              <a:t>14</a:t>
            </a:fld>
            <a:endParaRPr lang="lt-LT"/>
          </a:p>
        </p:txBody>
      </p:sp>
      <p:graphicFrame>
        <p:nvGraphicFramePr>
          <p:cNvPr id="9" name="Lentelė 8">
            <a:extLst>
              <a:ext uri="{FF2B5EF4-FFF2-40B4-BE49-F238E27FC236}">
                <a16:creationId xmlns:a16="http://schemas.microsoft.com/office/drawing/2014/main" id="{B31202F7-37D0-2EDE-5DBC-C1556452AD49}"/>
              </a:ext>
            </a:extLst>
          </p:cNvPr>
          <p:cNvGraphicFramePr>
            <a:graphicFrameLocks noGrp="1"/>
          </p:cNvGraphicFramePr>
          <p:nvPr>
            <p:extLst>
              <p:ext uri="{D42A27DB-BD31-4B8C-83A1-F6EECF244321}">
                <p14:modId xmlns:p14="http://schemas.microsoft.com/office/powerpoint/2010/main" val="3131411789"/>
              </p:ext>
            </p:extLst>
          </p:nvPr>
        </p:nvGraphicFramePr>
        <p:xfrm>
          <a:off x="719133" y="1196752"/>
          <a:ext cx="7559881" cy="5496560"/>
        </p:xfrm>
        <a:graphic>
          <a:graphicData uri="http://schemas.openxmlformats.org/drawingml/2006/table">
            <a:tbl>
              <a:tblPr firstRow="1" bandRow="1">
                <a:tableStyleId>{5C22544A-7EE6-4342-B048-85BDC9FD1C3A}</a:tableStyleId>
              </a:tblPr>
              <a:tblGrid>
                <a:gridCol w="1476603">
                  <a:extLst>
                    <a:ext uri="{9D8B030D-6E8A-4147-A177-3AD203B41FA5}">
                      <a16:colId xmlns:a16="http://schemas.microsoft.com/office/drawing/2014/main" val="2695904416"/>
                    </a:ext>
                  </a:extLst>
                </a:gridCol>
                <a:gridCol w="1008112">
                  <a:extLst>
                    <a:ext uri="{9D8B030D-6E8A-4147-A177-3AD203B41FA5}">
                      <a16:colId xmlns:a16="http://schemas.microsoft.com/office/drawing/2014/main" val="2543174233"/>
                    </a:ext>
                  </a:extLst>
                </a:gridCol>
                <a:gridCol w="766307">
                  <a:extLst>
                    <a:ext uri="{9D8B030D-6E8A-4147-A177-3AD203B41FA5}">
                      <a16:colId xmlns:a16="http://schemas.microsoft.com/office/drawing/2014/main" val="1895950129"/>
                    </a:ext>
                  </a:extLst>
                </a:gridCol>
                <a:gridCol w="1105901">
                  <a:extLst>
                    <a:ext uri="{9D8B030D-6E8A-4147-A177-3AD203B41FA5}">
                      <a16:colId xmlns:a16="http://schemas.microsoft.com/office/drawing/2014/main" val="1380064917"/>
                    </a:ext>
                  </a:extLst>
                </a:gridCol>
                <a:gridCol w="1374869">
                  <a:extLst>
                    <a:ext uri="{9D8B030D-6E8A-4147-A177-3AD203B41FA5}">
                      <a16:colId xmlns:a16="http://schemas.microsoft.com/office/drawing/2014/main" val="3277932279"/>
                    </a:ext>
                  </a:extLst>
                </a:gridCol>
                <a:gridCol w="1828089">
                  <a:extLst>
                    <a:ext uri="{9D8B030D-6E8A-4147-A177-3AD203B41FA5}">
                      <a16:colId xmlns:a16="http://schemas.microsoft.com/office/drawing/2014/main" val="770191063"/>
                    </a:ext>
                  </a:extLst>
                </a:gridCol>
              </a:tblGrid>
              <a:tr h="289560">
                <a:tc rowSpan="2">
                  <a:txBody>
                    <a:bodyPr/>
                    <a:lstStyle/>
                    <a:p>
                      <a:endParaRPr lang="lt-LT" dirty="0"/>
                    </a:p>
                  </a:txBody>
                  <a:tcPr/>
                </a:tc>
                <a:tc rowSpan="2">
                  <a:txBody>
                    <a:bodyPr/>
                    <a:lstStyle/>
                    <a:p>
                      <a:pPr algn="ctr"/>
                      <a:r>
                        <a:rPr lang="lt-LT" sz="1600" dirty="0" err="1"/>
                        <a:t>Aukš-tesn</a:t>
                      </a:r>
                      <a:r>
                        <a:rPr lang="lt-LT" sz="1600" dirty="0"/>
                        <a:t>.</a:t>
                      </a:r>
                    </a:p>
                  </a:txBody>
                  <a:tcPr/>
                </a:tc>
                <a:tc rowSpan="2">
                  <a:txBody>
                    <a:bodyPr/>
                    <a:lstStyle/>
                    <a:p>
                      <a:pPr algn="ctr"/>
                      <a:r>
                        <a:rPr lang="lt-LT" sz="1600" dirty="0" err="1"/>
                        <a:t>Pagr</a:t>
                      </a:r>
                      <a:r>
                        <a:rPr lang="lt-LT" sz="1600" dirty="0"/>
                        <a:t>.</a:t>
                      </a:r>
                    </a:p>
                  </a:txBody>
                  <a:tcPr/>
                </a:tc>
                <a:tc row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sz="1600" dirty="0" err="1"/>
                        <a:t>Patenk</a:t>
                      </a:r>
                      <a:r>
                        <a:rPr lang="lt-LT" sz="1600" dirty="0"/>
                        <a:t>.</a:t>
                      </a:r>
                    </a:p>
                    <a:p>
                      <a:pPr algn="ctr"/>
                      <a:endParaRPr lang="lt-LT" sz="1600" dirty="0"/>
                    </a:p>
                  </a:txBody>
                  <a:tcPr/>
                </a:tc>
                <a:tc gridSpan="2">
                  <a:txBody>
                    <a:bodyPr/>
                    <a:lstStyle/>
                    <a:p>
                      <a:pPr algn="ctr"/>
                      <a:r>
                        <a:rPr lang="lt-LT" sz="1600" dirty="0"/>
                        <a:t>Nepasiektas </a:t>
                      </a:r>
                      <a:r>
                        <a:rPr lang="lt-LT" sz="1600" dirty="0" err="1"/>
                        <a:t>patenk</a:t>
                      </a:r>
                      <a:r>
                        <a:rPr lang="lt-LT" sz="1600" dirty="0"/>
                        <a:t>.</a:t>
                      </a:r>
                    </a:p>
                  </a:txBody>
                  <a:tcPr/>
                </a:tc>
                <a:tc hMerge="1">
                  <a:txBody>
                    <a:bodyPr/>
                    <a:lstStyle/>
                    <a:p>
                      <a:endParaRPr lang="lt-LT" dirty="0"/>
                    </a:p>
                  </a:txBody>
                  <a:tcPr/>
                </a:tc>
                <a:extLst>
                  <a:ext uri="{0D108BD9-81ED-4DB2-BD59-A6C34878D82A}">
                    <a16:rowId xmlns:a16="http://schemas.microsoft.com/office/drawing/2014/main" val="2624002294"/>
                  </a:ext>
                </a:extLst>
              </a:tr>
              <a:tr h="289560">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ctr"/>
                      <a:r>
                        <a:rPr lang="lt-LT" i="0" dirty="0"/>
                        <a:t>Slenkstinis (nuo 2025 m.)</a:t>
                      </a:r>
                    </a:p>
                  </a:txBody>
                  <a:tcPr/>
                </a:tc>
                <a:tc>
                  <a:txBody>
                    <a:bodyPr/>
                    <a:lstStyle/>
                    <a:p>
                      <a:pPr algn="ctr"/>
                      <a:r>
                        <a:rPr lang="lt-LT" i="0" dirty="0"/>
                        <a:t>Nepasiektas </a:t>
                      </a:r>
                      <a:r>
                        <a:rPr lang="lt-LT" i="0" dirty="0" err="1"/>
                        <a:t>slenkst</a:t>
                      </a:r>
                      <a:r>
                        <a:rPr lang="lt-LT" i="0" dirty="0"/>
                        <a:t>. (nuo 2025 m.)</a:t>
                      </a:r>
                    </a:p>
                  </a:txBody>
                  <a:tcPr/>
                </a:tc>
                <a:extLst>
                  <a:ext uri="{0D108BD9-81ED-4DB2-BD59-A6C34878D82A}">
                    <a16:rowId xmlns:a16="http://schemas.microsoft.com/office/drawing/2014/main" val="2939032274"/>
                  </a:ext>
                </a:extLst>
              </a:tr>
              <a:tr h="370840">
                <a:tc>
                  <a:txBody>
                    <a:bodyPr/>
                    <a:lstStyle/>
                    <a:p>
                      <a:r>
                        <a:rPr lang="lt-LT" dirty="0"/>
                        <a:t>Metai / dalykai</a:t>
                      </a:r>
                    </a:p>
                  </a:txBody>
                  <a:tcPr/>
                </a:tc>
                <a:tc gridSpan="5">
                  <a:txBody>
                    <a:bodyPr/>
                    <a:lstStyle/>
                    <a:p>
                      <a:r>
                        <a:rPr lang="lt-LT" dirty="0"/>
                        <a:t>Pagal lygius</a:t>
                      </a:r>
                    </a:p>
                  </a:txBody>
                  <a:tcPr/>
                </a:tc>
                <a:tc hMerge="1">
                  <a:txBody>
                    <a:bodyPr/>
                    <a:lstStyle/>
                    <a:p>
                      <a:pPr algn="ctr"/>
                      <a:endParaRPr lang="lt-LT" dirty="0"/>
                    </a:p>
                  </a:txBody>
                  <a:tcPr/>
                </a:tc>
                <a:tc hMerge="1">
                  <a:txBody>
                    <a:bodyPr/>
                    <a:lstStyle/>
                    <a:p>
                      <a:pPr algn="ctr"/>
                      <a:endParaRPr lang="lt-LT" dirty="0"/>
                    </a:p>
                  </a:txBody>
                  <a:tcPr/>
                </a:tc>
                <a:tc hMerge="1">
                  <a:txBody>
                    <a:bodyPr/>
                    <a:lstStyle/>
                    <a:p>
                      <a:pPr algn="ctr"/>
                      <a:endParaRPr lang="lt-LT" dirty="0"/>
                    </a:p>
                  </a:txBody>
                  <a:tcPr/>
                </a:tc>
                <a:tc hMerge="1">
                  <a:txBody>
                    <a:bodyPr/>
                    <a:lstStyle/>
                    <a:p>
                      <a:pPr algn="ctr"/>
                      <a:endParaRPr lang="lt-LT" dirty="0"/>
                    </a:p>
                  </a:txBody>
                  <a:tcPr/>
                </a:tc>
                <a:extLst>
                  <a:ext uri="{0D108BD9-81ED-4DB2-BD59-A6C34878D82A}">
                    <a16:rowId xmlns:a16="http://schemas.microsoft.com/office/drawing/2014/main" val="4157768039"/>
                  </a:ext>
                </a:extLst>
              </a:tr>
              <a:tr h="370840">
                <a:tc gridSpan="6">
                  <a:txBody>
                    <a:bodyPr/>
                    <a:lstStyle/>
                    <a:p>
                      <a:r>
                        <a:rPr lang="lt-LT" b="1" i="1" dirty="0"/>
                        <a:t>2024 m.</a:t>
                      </a:r>
                    </a:p>
                  </a:txBody>
                  <a:tcPr/>
                </a:tc>
                <a:tc hMerge="1">
                  <a:txBody>
                    <a:bodyPr/>
                    <a:lstStyle/>
                    <a:p>
                      <a:endParaRPr lang="lt-LT"/>
                    </a:p>
                  </a:txBody>
                  <a:tcPr/>
                </a:tc>
                <a:tc hMerge="1">
                  <a:txBody>
                    <a:bodyPr/>
                    <a:lstStyle/>
                    <a:p>
                      <a:pPr algn="ctr"/>
                      <a:endParaRPr lang="lt-LT" dirty="0"/>
                    </a:p>
                  </a:txBody>
                  <a:tcPr/>
                </a:tc>
                <a:tc hMerge="1">
                  <a:txBody>
                    <a:bodyPr/>
                    <a:lstStyle/>
                    <a:p>
                      <a:pPr algn="ctr"/>
                      <a:endParaRPr lang="lt-LT" dirty="0"/>
                    </a:p>
                  </a:txBody>
                  <a:tcPr/>
                </a:tc>
                <a:tc hMerge="1">
                  <a:txBody>
                    <a:bodyPr/>
                    <a:lstStyle/>
                    <a:p>
                      <a:pPr algn="ctr"/>
                      <a:endParaRPr lang="lt-LT" b="1" dirty="0"/>
                    </a:p>
                  </a:txBody>
                  <a:tcPr/>
                </a:tc>
                <a:tc hMerge="1">
                  <a:txBody>
                    <a:bodyPr/>
                    <a:lstStyle/>
                    <a:p>
                      <a:pPr algn="ctr"/>
                      <a:endParaRPr lang="lt-LT" b="1" dirty="0"/>
                    </a:p>
                  </a:txBody>
                  <a:tcPr/>
                </a:tc>
                <a:extLst>
                  <a:ext uri="{0D108BD9-81ED-4DB2-BD59-A6C34878D82A}">
                    <a16:rowId xmlns:a16="http://schemas.microsoft.com/office/drawing/2014/main" val="1295720657"/>
                  </a:ext>
                </a:extLst>
              </a:tr>
              <a:tr h="370840">
                <a:tc>
                  <a:txBody>
                    <a:bodyPr/>
                    <a:lstStyle/>
                    <a:p>
                      <a:r>
                        <a:rPr lang="lt-LT" i="1" dirty="0"/>
                        <a:t>LKL</a:t>
                      </a:r>
                    </a:p>
                  </a:txBody>
                  <a:tcPr/>
                </a:tc>
                <a:tc>
                  <a:txBody>
                    <a:bodyPr/>
                    <a:lstStyle/>
                    <a:p>
                      <a:pPr algn="ctr"/>
                      <a:r>
                        <a:rPr lang="lt-LT" i="1" dirty="0"/>
                        <a:t>8,9</a:t>
                      </a:r>
                    </a:p>
                  </a:txBody>
                  <a:tcPr/>
                </a:tc>
                <a:tc>
                  <a:txBody>
                    <a:bodyPr/>
                    <a:lstStyle/>
                    <a:p>
                      <a:pPr algn="ctr"/>
                      <a:r>
                        <a:rPr lang="lt-LT" i="1" dirty="0"/>
                        <a:t>49,7</a:t>
                      </a:r>
                    </a:p>
                  </a:txBody>
                  <a:tcPr/>
                </a:tc>
                <a:tc>
                  <a:txBody>
                    <a:bodyPr/>
                    <a:lstStyle/>
                    <a:p>
                      <a:pPr algn="ctr"/>
                      <a:r>
                        <a:rPr lang="lt-LT" i="1" dirty="0"/>
                        <a:t>41,4</a:t>
                      </a:r>
                    </a:p>
                  </a:txBody>
                  <a:tcPr/>
                </a:tc>
                <a:tc gridSpan="2">
                  <a:txBody>
                    <a:bodyPr/>
                    <a:lstStyle/>
                    <a:p>
                      <a:pPr algn="ctr"/>
                      <a:r>
                        <a:rPr lang="lt-LT" i="1" dirty="0"/>
                        <a:t>0</a:t>
                      </a:r>
                    </a:p>
                  </a:txBody>
                  <a:tcPr/>
                </a:tc>
                <a:tc hMerge="1">
                  <a:txBody>
                    <a:bodyPr/>
                    <a:lstStyle/>
                    <a:p>
                      <a:pPr algn="ctr"/>
                      <a:endParaRPr lang="lt-LT" i="1" dirty="0"/>
                    </a:p>
                  </a:txBody>
                  <a:tcPr/>
                </a:tc>
                <a:extLst>
                  <a:ext uri="{0D108BD9-81ED-4DB2-BD59-A6C34878D82A}">
                    <a16:rowId xmlns:a16="http://schemas.microsoft.com/office/drawing/2014/main" val="3204894263"/>
                  </a:ext>
                </a:extLst>
              </a:tr>
              <a:tr h="370840">
                <a:tc>
                  <a:txBody>
                    <a:bodyPr/>
                    <a:lstStyle/>
                    <a:p>
                      <a:r>
                        <a:rPr lang="lt-LT" i="1" dirty="0"/>
                        <a:t>Matematika</a:t>
                      </a:r>
                    </a:p>
                  </a:txBody>
                  <a:tcPr/>
                </a:tc>
                <a:tc>
                  <a:txBody>
                    <a:bodyPr/>
                    <a:lstStyle/>
                    <a:p>
                      <a:pPr algn="ctr"/>
                      <a:r>
                        <a:rPr lang="lt-LT" i="1" dirty="0"/>
                        <a:t>6,2</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lt-LT" i="1" dirty="0"/>
                        <a:t>53,4</a:t>
                      </a:r>
                    </a:p>
                    <a:p>
                      <a:pPr algn="ctr"/>
                      <a:endParaRPr lang="lt-LT" i="1" dirty="0"/>
                    </a:p>
                  </a:txBody>
                  <a:tcPr/>
                </a:tc>
                <a:tc>
                  <a:txBody>
                    <a:bodyPr/>
                    <a:lstStyle/>
                    <a:p>
                      <a:pPr algn="ctr"/>
                      <a:r>
                        <a:rPr lang="lt-LT" i="1" dirty="0"/>
                        <a:t>33,7</a:t>
                      </a:r>
                    </a:p>
                  </a:txBody>
                  <a:tcPr/>
                </a:tc>
                <a:tc gridSpan="2">
                  <a:txBody>
                    <a:bodyPr/>
                    <a:lstStyle/>
                    <a:p>
                      <a:pPr algn="ctr"/>
                      <a:r>
                        <a:rPr lang="lt-LT" i="1" dirty="0"/>
                        <a:t>6,7</a:t>
                      </a:r>
                    </a:p>
                  </a:txBody>
                  <a:tcPr/>
                </a:tc>
                <a:tc hMerge="1">
                  <a:txBody>
                    <a:bodyPr/>
                    <a:lstStyle/>
                    <a:p>
                      <a:pPr algn="ctr"/>
                      <a:endParaRPr lang="lt-LT" i="1" dirty="0"/>
                    </a:p>
                  </a:txBody>
                  <a:tcPr/>
                </a:tc>
                <a:extLst>
                  <a:ext uri="{0D108BD9-81ED-4DB2-BD59-A6C34878D82A}">
                    <a16:rowId xmlns:a16="http://schemas.microsoft.com/office/drawing/2014/main" val="2246872936"/>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t-LT" i="1" dirty="0"/>
                        <a:t>Rusų gimt.</a:t>
                      </a:r>
                    </a:p>
                  </a:txBody>
                  <a:tcPr/>
                </a:tc>
                <a:tc>
                  <a:txBody>
                    <a:bodyPr/>
                    <a:lstStyle/>
                    <a:p>
                      <a:pPr algn="ctr"/>
                      <a:r>
                        <a:rPr lang="lt-LT" i="1" dirty="0"/>
                        <a:t>28,8</a:t>
                      </a:r>
                    </a:p>
                  </a:txBody>
                  <a:tcPr/>
                </a:tc>
                <a:tc>
                  <a:txBody>
                    <a:bodyPr/>
                    <a:lstStyle/>
                    <a:p>
                      <a:pPr algn="ctr"/>
                      <a:r>
                        <a:rPr lang="lt-LT" i="1" dirty="0"/>
                        <a:t>70,2</a:t>
                      </a:r>
                    </a:p>
                  </a:txBody>
                  <a:tcPr/>
                </a:tc>
                <a:tc>
                  <a:txBody>
                    <a:bodyPr/>
                    <a:lstStyle/>
                    <a:p>
                      <a:pPr algn="ctr"/>
                      <a:r>
                        <a:rPr lang="lt-LT" i="1" dirty="0"/>
                        <a:t>1,0</a:t>
                      </a:r>
                    </a:p>
                  </a:txBody>
                  <a:tcPr/>
                </a:tc>
                <a:tc gridSpan="2">
                  <a:txBody>
                    <a:bodyPr/>
                    <a:lstStyle/>
                    <a:p>
                      <a:pPr algn="ctr"/>
                      <a:r>
                        <a:rPr lang="lt-LT" i="1" dirty="0"/>
                        <a:t>0</a:t>
                      </a:r>
                    </a:p>
                  </a:txBody>
                  <a:tcPr/>
                </a:tc>
                <a:tc hMerge="1">
                  <a:txBody>
                    <a:bodyPr/>
                    <a:lstStyle/>
                    <a:p>
                      <a:pPr algn="ctr"/>
                      <a:endParaRPr lang="lt-LT" i="1" dirty="0"/>
                    </a:p>
                  </a:txBody>
                  <a:tcPr/>
                </a:tc>
                <a:extLst>
                  <a:ext uri="{0D108BD9-81ED-4DB2-BD59-A6C34878D82A}">
                    <a16:rowId xmlns:a16="http://schemas.microsoft.com/office/drawing/2014/main" val="3907416089"/>
                  </a:ext>
                </a:extLst>
              </a:tr>
              <a:tr h="370840">
                <a:tc gridSpan="6">
                  <a:txBody>
                    <a:bodyPr/>
                    <a:lstStyle/>
                    <a:p>
                      <a:r>
                        <a:rPr lang="lt-LT" b="1" i="1" dirty="0"/>
                        <a:t>2025 m.</a:t>
                      </a:r>
                    </a:p>
                  </a:txBody>
                  <a:tcPr/>
                </a:tc>
                <a:tc hMerge="1">
                  <a:txBody>
                    <a:bodyPr/>
                    <a:lstStyle/>
                    <a:p>
                      <a:endParaRPr lang="lt-LT"/>
                    </a:p>
                  </a:txBody>
                  <a:tcPr/>
                </a:tc>
                <a:tc hMerge="1">
                  <a:txBody>
                    <a:bodyPr/>
                    <a:lstStyle/>
                    <a:p>
                      <a:pPr algn="ctr"/>
                      <a:endParaRPr lang="lt-LT" i="1" dirty="0"/>
                    </a:p>
                  </a:txBody>
                  <a:tcPr/>
                </a:tc>
                <a:tc hMerge="1">
                  <a:txBody>
                    <a:bodyPr/>
                    <a:lstStyle/>
                    <a:p>
                      <a:pPr algn="ctr"/>
                      <a:endParaRPr lang="lt-LT" i="1" dirty="0"/>
                    </a:p>
                  </a:txBody>
                  <a:tcPr/>
                </a:tc>
                <a:tc hMerge="1">
                  <a:txBody>
                    <a:bodyPr/>
                    <a:lstStyle/>
                    <a:p>
                      <a:pPr algn="ctr"/>
                      <a:endParaRPr lang="lt-LT" i="1" dirty="0"/>
                    </a:p>
                  </a:txBody>
                  <a:tcPr/>
                </a:tc>
                <a:tc hMerge="1">
                  <a:txBody>
                    <a:bodyPr/>
                    <a:lstStyle/>
                    <a:p>
                      <a:pPr algn="ctr"/>
                      <a:endParaRPr lang="lt-LT" i="1" dirty="0"/>
                    </a:p>
                  </a:txBody>
                  <a:tcPr/>
                </a:tc>
                <a:extLst>
                  <a:ext uri="{0D108BD9-81ED-4DB2-BD59-A6C34878D82A}">
                    <a16:rowId xmlns:a16="http://schemas.microsoft.com/office/drawing/2014/main" val="1727515887"/>
                  </a:ext>
                </a:extLst>
              </a:tr>
              <a:tr h="370840">
                <a:tc>
                  <a:txBody>
                    <a:bodyPr/>
                    <a:lstStyle/>
                    <a:p>
                      <a:endParaRPr lang="lt-LT" i="1"/>
                    </a:p>
                  </a:txBody>
                  <a:tcPr/>
                </a:tc>
                <a:tc>
                  <a:txBody>
                    <a:bodyPr/>
                    <a:lstStyle/>
                    <a:p>
                      <a:pPr algn="ctr"/>
                      <a:endParaRPr lang="lt-LT" i="1"/>
                    </a:p>
                  </a:txBody>
                  <a:tcPr/>
                </a:tc>
                <a:tc>
                  <a:txBody>
                    <a:bodyPr/>
                    <a:lstStyle/>
                    <a:p>
                      <a:pPr algn="ctr"/>
                      <a:endParaRPr lang="lt-LT" i="1"/>
                    </a:p>
                  </a:txBody>
                  <a:tcPr/>
                </a:tc>
                <a:tc>
                  <a:txBody>
                    <a:bodyPr/>
                    <a:lstStyle/>
                    <a:p>
                      <a:pPr algn="ctr"/>
                      <a:endParaRPr lang="lt-LT" i="1" dirty="0"/>
                    </a:p>
                  </a:txBody>
                  <a:tcPr/>
                </a:tc>
                <a:tc>
                  <a:txBody>
                    <a:bodyPr/>
                    <a:lstStyle/>
                    <a:p>
                      <a:pPr algn="ctr"/>
                      <a:endParaRPr lang="lt-LT" i="0" dirty="0"/>
                    </a:p>
                  </a:txBody>
                  <a:tcPr/>
                </a:tc>
                <a:tc>
                  <a:txBody>
                    <a:bodyPr/>
                    <a:lstStyle/>
                    <a:p>
                      <a:pPr algn="ctr"/>
                      <a:endParaRPr lang="lt-LT" i="0" dirty="0"/>
                    </a:p>
                  </a:txBody>
                  <a:tcPr/>
                </a:tc>
                <a:extLst>
                  <a:ext uri="{0D108BD9-81ED-4DB2-BD59-A6C34878D82A}">
                    <a16:rowId xmlns:a16="http://schemas.microsoft.com/office/drawing/2014/main" val="1486319173"/>
                  </a:ext>
                </a:extLst>
              </a:tr>
              <a:tr h="370840">
                <a:tc>
                  <a:txBody>
                    <a:bodyPr/>
                    <a:lstStyle/>
                    <a:p>
                      <a:r>
                        <a:rPr lang="lt-LT" i="1" dirty="0"/>
                        <a:t>LKL</a:t>
                      </a:r>
                    </a:p>
                  </a:txBody>
                  <a:tcPr/>
                </a:tc>
                <a:tc>
                  <a:txBody>
                    <a:bodyPr/>
                    <a:lstStyle/>
                    <a:p>
                      <a:pPr algn="ctr"/>
                      <a:r>
                        <a:rPr lang="lt-LT" i="1" dirty="0"/>
                        <a:t>12,8</a:t>
                      </a:r>
                    </a:p>
                  </a:txBody>
                  <a:tcPr/>
                </a:tc>
                <a:tc>
                  <a:txBody>
                    <a:bodyPr/>
                    <a:lstStyle/>
                    <a:p>
                      <a:pPr algn="ctr"/>
                      <a:r>
                        <a:rPr lang="lt-LT" i="1" dirty="0"/>
                        <a:t>53,9</a:t>
                      </a:r>
                    </a:p>
                  </a:txBody>
                  <a:tcPr/>
                </a:tc>
                <a:tc>
                  <a:txBody>
                    <a:bodyPr/>
                    <a:lstStyle/>
                    <a:p>
                      <a:pPr algn="ctr"/>
                      <a:r>
                        <a:rPr lang="lt-LT" i="1" dirty="0"/>
                        <a:t>18,9</a:t>
                      </a:r>
                    </a:p>
                  </a:txBody>
                  <a:tcPr/>
                </a:tc>
                <a:tc>
                  <a:txBody>
                    <a:bodyPr/>
                    <a:lstStyle/>
                    <a:p>
                      <a:pPr algn="ctr"/>
                      <a:r>
                        <a:rPr lang="lt-LT" i="1" dirty="0"/>
                        <a:t>13,3</a:t>
                      </a:r>
                    </a:p>
                  </a:txBody>
                  <a:tcPr/>
                </a:tc>
                <a:tc>
                  <a:txBody>
                    <a:bodyPr/>
                    <a:lstStyle/>
                    <a:p>
                      <a:pPr algn="ctr"/>
                      <a:r>
                        <a:rPr lang="lt-LT" i="1" dirty="0"/>
                        <a:t>1,1</a:t>
                      </a:r>
                    </a:p>
                  </a:txBody>
                  <a:tcPr/>
                </a:tc>
                <a:extLst>
                  <a:ext uri="{0D108BD9-81ED-4DB2-BD59-A6C34878D82A}">
                    <a16:rowId xmlns:a16="http://schemas.microsoft.com/office/drawing/2014/main" val="2550863517"/>
                  </a:ext>
                </a:extLst>
              </a:tr>
              <a:tr h="370840">
                <a:tc>
                  <a:txBody>
                    <a:bodyPr/>
                    <a:lstStyle/>
                    <a:p>
                      <a:r>
                        <a:rPr lang="lt-LT" i="1" dirty="0"/>
                        <a:t>Matematika</a:t>
                      </a:r>
                    </a:p>
                  </a:txBody>
                  <a:tcPr/>
                </a:tc>
                <a:tc>
                  <a:txBody>
                    <a:bodyPr/>
                    <a:lstStyle/>
                    <a:p>
                      <a:pPr algn="ctr"/>
                      <a:r>
                        <a:rPr lang="lt-LT" i="1" dirty="0"/>
                        <a:t>7,7</a:t>
                      </a:r>
                    </a:p>
                  </a:txBody>
                  <a:tcPr/>
                </a:tc>
                <a:tc>
                  <a:txBody>
                    <a:bodyPr/>
                    <a:lstStyle/>
                    <a:p>
                      <a:pPr algn="ctr"/>
                      <a:r>
                        <a:rPr lang="lt-LT" i="1" dirty="0"/>
                        <a:t>68,1</a:t>
                      </a:r>
                    </a:p>
                  </a:txBody>
                  <a:tcPr/>
                </a:tc>
                <a:tc>
                  <a:txBody>
                    <a:bodyPr/>
                    <a:lstStyle/>
                    <a:p>
                      <a:pPr algn="ctr"/>
                      <a:r>
                        <a:rPr lang="lt-LT" i="1" dirty="0"/>
                        <a:t>12,6</a:t>
                      </a:r>
                    </a:p>
                  </a:txBody>
                  <a:tcPr/>
                </a:tc>
                <a:tc>
                  <a:txBody>
                    <a:bodyPr/>
                    <a:lstStyle/>
                    <a:p>
                      <a:pPr algn="ctr"/>
                      <a:r>
                        <a:rPr lang="lt-LT" i="1" dirty="0"/>
                        <a:t>4,4</a:t>
                      </a:r>
                    </a:p>
                  </a:txBody>
                  <a:tcPr/>
                </a:tc>
                <a:tc>
                  <a:txBody>
                    <a:bodyPr/>
                    <a:lstStyle/>
                    <a:p>
                      <a:pPr algn="ctr"/>
                      <a:r>
                        <a:rPr lang="lt-LT" i="1" dirty="0"/>
                        <a:t>7,1</a:t>
                      </a:r>
                    </a:p>
                  </a:txBody>
                  <a:tcPr/>
                </a:tc>
                <a:extLst>
                  <a:ext uri="{0D108BD9-81ED-4DB2-BD59-A6C34878D82A}">
                    <a16:rowId xmlns:a16="http://schemas.microsoft.com/office/drawing/2014/main" val="1768405841"/>
                  </a:ext>
                </a:extLst>
              </a:tr>
              <a:tr h="370840">
                <a:tc>
                  <a:txBody>
                    <a:bodyPr/>
                    <a:lstStyle/>
                    <a:p>
                      <a:r>
                        <a:rPr lang="lt-LT" i="1" dirty="0"/>
                        <a:t>Rusų gimt.</a:t>
                      </a:r>
                    </a:p>
                  </a:txBody>
                  <a:tcPr/>
                </a:tc>
                <a:tc>
                  <a:txBody>
                    <a:bodyPr/>
                    <a:lstStyle/>
                    <a:p>
                      <a:pPr algn="ctr"/>
                      <a:r>
                        <a:rPr lang="lt-LT" i="1" dirty="0"/>
                        <a:t>36,7</a:t>
                      </a:r>
                    </a:p>
                  </a:txBody>
                  <a:tcPr/>
                </a:tc>
                <a:tc>
                  <a:txBody>
                    <a:bodyPr/>
                    <a:lstStyle/>
                    <a:p>
                      <a:pPr algn="ctr"/>
                      <a:r>
                        <a:rPr lang="lt-LT" i="1" dirty="0"/>
                        <a:t>62,2</a:t>
                      </a:r>
                    </a:p>
                  </a:txBody>
                  <a:tcPr/>
                </a:tc>
                <a:tc>
                  <a:txBody>
                    <a:bodyPr/>
                    <a:lstStyle/>
                    <a:p>
                      <a:pPr algn="ctr"/>
                      <a:r>
                        <a:rPr lang="lt-LT" i="1" dirty="0"/>
                        <a:t>1,0</a:t>
                      </a:r>
                    </a:p>
                  </a:txBody>
                  <a:tcPr/>
                </a:tc>
                <a:tc>
                  <a:txBody>
                    <a:bodyPr/>
                    <a:lstStyle/>
                    <a:p>
                      <a:pPr algn="ctr"/>
                      <a:r>
                        <a:rPr lang="lt-LT" i="1" dirty="0"/>
                        <a:t>0</a:t>
                      </a:r>
                    </a:p>
                  </a:txBody>
                  <a:tcPr/>
                </a:tc>
                <a:tc>
                  <a:txBody>
                    <a:bodyPr/>
                    <a:lstStyle/>
                    <a:p>
                      <a:pPr algn="ctr"/>
                      <a:r>
                        <a:rPr lang="lt-LT" i="1" dirty="0"/>
                        <a:t>0</a:t>
                      </a:r>
                    </a:p>
                  </a:txBody>
                  <a:tcPr/>
                </a:tc>
                <a:extLst>
                  <a:ext uri="{0D108BD9-81ED-4DB2-BD59-A6C34878D82A}">
                    <a16:rowId xmlns:a16="http://schemas.microsoft.com/office/drawing/2014/main" val="2640533959"/>
                  </a:ext>
                </a:extLst>
              </a:tr>
            </a:tbl>
          </a:graphicData>
        </a:graphic>
      </p:graphicFrame>
    </p:spTree>
    <p:extLst>
      <p:ext uri="{BB962C8B-B14F-4D97-AF65-F5344CB8AC3E}">
        <p14:creationId xmlns:p14="http://schemas.microsoft.com/office/powerpoint/2010/main" val="37455199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680A2827-2F70-4A9F-3316-1A2BD8795F9C}"/>
              </a:ext>
            </a:extLst>
          </p:cNvPr>
          <p:cNvSpPr>
            <a:spLocks noGrp="1"/>
          </p:cNvSpPr>
          <p:nvPr>
            <p:ph type="title"/>
          </p:nvPr>
        </p:nvSpPr>
        <p:spPr/>
        <p:txBody>
          <a:bodyPr>
            <a:normAutofit/>
          </a:bodyPr>
          <a:lstStyle/>
          <a:p>
            <a:pPr marL="571500" indent="-571500">
              <a:buFont typeface="Wingdings" panose="05000000000000000000" pitchFamily="2" charset="2"/>
              <a:buChar char="Ø"/>
            </a:pPr>
            <a:r>
              <a:rPr lang="lt-LT" dirty="0">
                <a:solidFill>
                  <a:srgbClr val="000000"/>
                </a:solidFill>
                <a:latin typeface="Times New Roman" panose="02020603050405020304" pitchFamily="18" charset="0"/>
              </a:rPr>
              <a:t>Siekiai :</a:t>
            </a:r>
            <a:br>
              <a:rPr lang="lt-LT" dirty="0">
                <a:solidFill>
                  <a:srgbClr val="000000"/>
                </a:solidFill>
                <a:latin typeface="Times New Roman" panose="02020603050405020304" pitchFamily="18" charset="0"/>
              </a:rPr>
            </a:br>
            <a:endParaRPr lang="lt-LT" sz="1800" i="1" dirty="0"/>
          </a:p>
        </p:txBody>
      </p:sp>
      <p:sp>
        <p:nvSpPr>
          <p:cNvPr id="4" name="Skaidrės numerio vietos rezervavimo ženklas 3">
            <a:extLst>
              <a:ext uri="{FF2B5EF4-FFF2-40B4-BE49-F238E27FC236}">
                <a16:creationId xmlns:a16="http://schemas.microsoft.com/office/drawing/2014/main" id="{0B60E671-6409-030D-5CF9-000AFD30C2E6}"/>
              </a:ext>
            </a:extLst>
          </p:cNvPr>
          <p:cNvSpPr>
            <a:spLocks noGrp="1"/>
          </p:cNvSpPr>
          <p:nvPr>
            <p:ph type="sldNum" sz="quarter" idx="12"/>
          </p:nvPr>
        </p:nvSpPr>
        <p:spPr/>
        <p:txBody>
          <a:bodyPr/>
          <a:lstStyle/>
          <a:p>
            <a:pPr>
              <a:defRPr/>
            </a:pPr>
            <a:fld id="{08899059-527F-4862-8F00-5686E59C0DD4}" type="slidenum">
              <a:rPr lang="lt-LT" smtClean="0"/>
              <a:pPr>
                <a:defRPr/>
              </a:pPr>
              <a:t>15</a:t>
            </a:fld>
            <a:endParaRPr lang="lt-LT"/>
          </a:p>
        </p:txBody>
      </p:sp>
      <p:sp>
        <p:nvSpPr>
          <p:cNvPr id="5" name="Turinio vietos rezervavimo ženklas 4">
            <a:extLst>
              <a:ext uri="{FF2B5EF4-FFF2-40B4-BE49-F238E27FC236}">
                <a16:creationId xmlns:a16="http://schemas.microsoft.com/office/drawing/2014/main" id="{AA3494C5-BAA5-D56A-1D52-4376B98E32DA}"/>
              </a:ext>
            </a:extLst>
          </p:cNvPr>
          <p:cNvSpPr>
            <a:spLocks noGrp="1"/>
          </p:cNvSpPr>
          <p:nvPr>
            <p:ph idx="1"/>
          </p:nvPr>
        </p:nvSpPr>
        <p:spPr>
          <a:xfrm>
            <a:off x="539552" y="1412776"/>
            <a:ext cx="6347714" cy="3880773"/>
          </a:xfrm>
        </p:spPr>
        <p:txBody>
          <a:bodyPr/>
          <a:lstStyle/>
          <a:p>
            <a:r>
              <a:rPr lang="lt-LT" dirty="0">
                <a:solidFill>
                  <a:srgbClr val="000000"/>
                </a:solidFill>
                <a:latin typeface="Times New Roman" panose="02020603050405020304" pitchFamily="18" charset="0"/>
              </a:rPr>
              <a:t>kiekvienam besimokančiajam sukurti lygiavertes ir šiuolaikiškas kokybiško ugdymo(</a:t>
            </a:r>
            <a:r>
              <a:rPr lang="lt-LT" dirty="0" err="1">
                <a:solidFill>
                  <a:srgbClr val="000000"/>
                </a:solidFill>
                <a:latin typeface="Times New Roman" panose="02020603050405020304" pitchFamily="18" charset="0"/>
              </a:rPr>
              <a:t>si</a:t>
            </a:r>
            <a:r>
              <a:rPr lang="lt-LT" dirty="0">
                <a:solidFill>
                  <a:srgbClr val="000000"/>
                </a:solidFill>
                <a:latin typeface="Times New Roman" panose="02020603050405020304" pitchFamily="18" charset="0"/>
              </a:rPr>
              <a:t>) sąlygas, lemiančias geresnius mokinių pasiekimus ir mažesnius pasiekimų atotrūkius tarp mokyklų ir savivaldybių;</a:t>
            </a:r>
          </a:p>
          <a:p>
            <a:r>
              <a:rPr lang="lt-LT" dirty="0">
                <a:latin typeface="Times New Roman" panose="02020603050405020304" pitchFamily="18" charset="0"/>
                <a:ea typeface="Times New Roman" panose="02020603050405020304" pitchFamily="18" charset="0"/>
              </a:rPr>
              <a:t>pasitelkiant švietimo technologijas ir naujoves</a:t>
            </a:r>
            <a:r>
              <a:rPr lang="en-GB" dirty="0">
                <a:latin typeface="Times New Roman" panose="02020603050405020304" pitchFamily="18" charset="0"/>
                <a:ea typeface="Times New Roman" panose="02020603050405020304" pitchFamily="18" charset="0"/>
              </a:rPr>
              <a:t> </a:t>
            </a:r>
            <a:r>
              <a:rPr lang="lt-LT" dirty="0">
                <a:latin typeface="Times New Roman" panose="02020603050405020304" pitchFamily="18" charset="0"/>
                <a:ea typeface="Times New Roman" panose="02020603050405020304" pitchFamily="18" charset="0"/>
              </a:rPr>
              <a:t>(inovacijas), didinti švietimo sistemos efektyvumą ir mokymosi rezultatų kokybę;</a:t>
            </a:r>
          </a:p>
          <a:p>
            <a:r>
              <a:rPr lang="en-US" dirty="0">
                <a:latin typeface="Times New Roman" panose="02020603050405020304" pitchFamily="18" charset="0"/>
                <a:ea typeface="Calibri" panose="020F0502020204030204" pitchFamily="34" charset="0"/>
              </a:rPr>
              <a:t>s</a:t>
            </a:r>
            <a:r>
              <a:rPr lang="lt-LT" dirty="0" err="1">
                <a:latin typeface="Times New Roman" panose="02020603050405020304" pitchFamily="18" charset="0"/>
                <a:ea typeface="Calibri" panose="020F0502020204030204" pitchFamily="34" charset="0"/>
              </a:rPr>
              <a:t>iekti</a:t>
            </a:r>
            <a:r>
              <a:rPr lang="lt-LT" dirty="0">
                <a:latin typeface="Times New Roman" panose="02020603050405020304" pitchFamily="18" charset="0"/>
                <a:ea typeface="Calibri" panose="020F0502020204030204" pitchFamily="34" charset="0"/>
              </a:rPr>
              <a:t> sukurti </a:t>
            </a:r>
            <a:r>
              <a:rPr lang="lt-LT" dirty="0" err="1">
                <a:latin typeface="Times New Roman" panose="02020603050405020304" pitchFamily="18" charset="0"/>
                <a:ea typeface="Calibri" panose="020F0502020204030204" pitchFamily="34" charset="0"/>
              </a:rPr>
              <a:t>erdv</a:t>
            </a:r>
            <a:r>
              <a:rPr lang="en-US" dirty="0">
                <a:latin typeface="Times New Roman" panose="02020603050405020304" pitchFamily="18" charset="0"/>
                <a:ea typeface="Calibri" panose="020F0502020204030204" pitchFamily="34" charset="0"/>
              </a:rPr>
              <a:t>es</a:t>
            </a:r>
            <a:r>
              <a:rPr lang="lt-LT" dirty="0">
                <a:latin typeface="Times New Roman" panose="02020603050405020304" pitchFamily="18" charset="0"/>
                <a:ea typeface="Calibri" panose="020F0502020204030204" pitchFamily="34" charset="0"/>
              </a:rPr>
              <a:t>, </a:t>
            </a:r>
            <a:r>
              <a:rPr lang="lt-LT" dirty="0" err="1">
                <a:latin typeface="Times New Roman" panose="02020603050405020304" pitchFamily="18" charset="0"/>
                <a:ea typeface="Calibri" panose="020F0502020204030204" pitchFamily="34" charset="0"/>
              </a:rPr>
              <a:t>skatinanči</a:t>
            </a:r>
            <a:r>
              <a:rPr lang="en-US" dirty="0">
                <a:latin typeface="Times New Roman" panose="02020603050405020304" pitchFamily="18" charset="0"/>
                <a:ea typeface="Calibri" panose="020F0502020204030204" pitchFamily="34" charset="0"/>
              </a:rPr>
              <a:t>as</a:t>
            </a:r>
            <a:r>
              <a:rPr lang="lt-LT" dirty="0">
                <a:latin typeface="Times New Roman" panose="02020603050405020304" pitchFamily="18" charset="0"/>
                <a:ea typeface="Calibri" panose="020F0502020204030204" pitchFamily="34" charset="0"/>
              </a:rPr>
              <a:t> Visagino vaikus ir jaunimą domėtis mokslu, matematika, technologijomis</a:t>
            </a:r>
            <a:r>
              <a:rPr lang="en-US" dirty="0">
                <a:latin typeface="Times New Roman" panose="02020603050405020304" pitchFamily="18" charset="0"/>
                <a:ea typeface="Calibri" panose="020F0502020204030204" pitchFamily="34" charset="0"/>
              </a:rPr>
              <a:t>.</a:t>
            </a:r>
            <a:br>
              <a:rPr lang="lt-LT" dirty="0"/>
            </a:br>
            <a:endParaRPr lang="lt-LT" dirty="0"/>
          </a:p>
        </p:txBody>
      </p:sp>
    </p:spTree>
    <p:extLst>
      <p:ext uri="{BB962C8B-B14F-4D97-AF65-F5344CB8AC3E}">
        <p14:creationId xmlns:p14="http://schemas.microsoft.com/office/powerpoint/2010/main" val="919908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28CC40C-7794-9D5C-7760-B97E192E00D3}"/>
              </a:ext>
            </a:extLst>
          </p:cNvPr>
          <p:cNvSpPr>
            <a:spLocks noGrp="1"/>
          </p:cNvSpPr>
          <p:nvPr>
            <p:ph type="title"/>
          </p:nvPr>
        </p:nvSpPr>
        <p:spPr>
          <a:xfrm>
            <a:off x="609599" y="609600"/>
            <a:ext cx="6347713" cy="659160"/>
          </a:xfrm>
        </p:spPr>
        <p:txBody>
          <a:bodyPr/>
          <a:lstStyle/>
          <a:p>
            <a:pPr algn="ctr"/>
            <a:r>
              <a:rPr lang="lt-LT" dirty="0"/>
              <a:t>ĮŽVALGOS</a:t>
            </a:r>
          </a:p>
        </p:txBody>
      </p:sp>
      <p:sp>
        <p:nvSpPr>
          <p:cNvPr id="3" name="Turinio vietos rezervavimo ženklas 2">
            <a:extLst>
              <a:ext uri="{FF2B5EF4-FFF2-40B4-BE49-F238E27FC236}">
                <a16:creationId xmlns:a16="http://schemas.microsoft.com/office/drawing/2014/main" id="{C06946B0-6B77-6240-355F-8AD43E308A2F}"/>
              </a:ext>
            </a:extLst>
          </p:cNvPr>
          <p:cNvSpPr>
            <a:spLocks noGrp="1"/>
          </p:cNvSpPr>
          <p:nvPr>
            <p:ph idx="1"/>
          </p:nvPr>
        </p:nvSpPr>
        <p:spPr>
          <a:xfrm>
            <a:off x="827584" y="1252094"/>
            <a:ext cx="6347714" cy="3880773"/>
          </a:xfrm>
        </p:spPr>
        <p:txBody>
          <a:bodyPr/>
          <a:lstStyle/>
          <a:p>
            <a:r>
              <a:rPr lang="lt-LT" dirty="0"/>
              <a:t>Ar 2022 m. aptarti ir iškelti siekiai (žr. ankstesnę skaidrę) aktualūs ir 2025 m.?</a:t>
            </a:r>
          </a:p>
          <a:p>
            <a:r>
              <a:rPr lang="lt-LT" dirty="0"/>
              <a:t>Jei taip, kiek 2024-2025 m. m. pradėję savo veiklą Niutono kambariai ir pasibaigusi TŪM programa, 2023-2025 m. pradėti projektai „Švietimo ir ugdymo paslaugų plėtra, vystant STEAM ugdymo modelį“, „Visagino progimnazijų erdvių pritaikymas negalią turinčių mokinių ugdymuisi </a:t>
            </a:r>
            <a:r>
              <a:rPr lang="lt-LT" dirty="0" err="1"/>
              <a:t>įtraukiuoju</a:t>
            </a:r>
            <a:r>
              <a:rPr lang="lt-LT" dirty="0"/>
              <a:t> būdu“, „Visos dienos užimtumo erdvių sukūrimas Visagino bendrojo ugdymo mokyklose“ ir kt. prisidės prie mokinių mokymosi rezultatų gerėjimo, kokybės pažangos siekimo, atotrūkio problemų sprendimo, </a:t>
            </a:r>
            <a:r>
              <a:rPr lang="lt-LT" dirty="0" err="1"/>
              <a:t>įtraukties</a:t>
            </a:r>
            <a:r>
              <a:rPr lang="lt-LT" dirty="0"/>
              <a:t> didinimo bei pridėtinės vertės švietime kūrimo?.....</a:t>
            </a:r>
          </a:p>
        </p:txBody>
      </p:sp>
      <p:sp>
        <p:nvSpPr>
          <p:cNvPr id="4" name="Skaidrės numerio vietos rezervavimo ženklas 3">
            <a:extLst>
              <a:ext uri="{FF2B5EF4-FFF2-40B4-BE49-F238E27FC236}">
                <a16:creationId xmlns:a16="http://schemas.microsoft.com/office/drawing/2014/main" id="{0DA5B470-4A40-C936-B35C-1E9D612B4818}"/>
              </a:ext>
            </a:extLst>
          </p:cNvPr>
          <p:cNvSpPr>
            <a:spLocks noGrp="1"/>
          </p:cNvSpPr>
          <p:nvPr>
            <p:ph type="sldNum" sz="quarter" idx="12"/>
          </p:nvPr>
        </p:nvSpPr>
        <p:spPr/>
        <p:txBody>
          <a:bodyPr/>
          <a:lstStyle/>
          <a:p>
            <a:pPr>
              <a:defRPr/>
            </a:pPr>
            <a:fld id="{08899059-527F-4862-8F00-5686E59C0DD4}" type="slidenum">
              <a:rPr lang="lt-LT" smtClean="0"/>
              <a:pPr>
                <a:defRPr/>
              </a:pPr>
              <a:t>16</a:t>
            </a:fld>
            <a:endParaRPr lang="lt-LT"/>
          </a:p>
        </p:txBody>
      </p:sp>
      <p:pic>
        <p:nvPicPr>
          <p:cNvPr id="6" name="Paveikslėlis 5" descr="Person doing presentation">
            <a:extLst>
              <a:ext uri="{FF2B5EF4-FFF2-40B4-BE49-F238E27FC236}">
                <a16:creationId xmlns:a16="http://schemas.microsoft.com/office/drawing/2014/main" id="{F6DB39C0-8489-3753-755A-4B06A96665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03848" y="5013176"/>
            <a:ext cx="2356613" cy="1676574"/>
          </a:xfrm>
          <a:prstGeom prst="rect">
            <a:avLst/>
          </a:prstGeom>
        </p:spPr>
      </p:pic>
    </p:spTree>
    <p:extLst>
      <p:ext uri="{BB962C8B-B14F-4D97-AF65-F5344CB8AC3E}">
        <p14:creationId xmlns:p14="http://schemas.microsoft.com/office/powerpoint/2010/main" val="3154839755"/>
      </p:ext>
    </p:extLst>
  </p:cSld>
  <p:clrMapOvr>
    <a:masterClrMapping/>
  </p:clrMapOvr>
</p:sld>
</file>

<file path=ppt/theme/theme1.xml><?xml version="1.0" encoding="utf-8"?>
<a:theme xmlns:a="http://schemas.openxmlformats.org/drawingml/2006/main" name="Briaunota">
  <a:themeElements>
    <a:clrScheme name="Briauno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Briauno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riauno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82452</TotalTime>
  <Words>1662</Words>
  <Application>Microsoft Office PowerPoint</Application>
  <PresentationFormat>Demonstracija ekrane (4:3)</PresentationFormat>
  <Paragraphs>368</Paragraphs>
  <Slides>16</Slides>
  <Notes>12</Notes>
  <HiddenSlides>0</HiddenSlides>
  <MMClips>0</MMClips>
  <ScaleCrop>false</ScaleCrop>
  <HeadingPairs>
    <vt:vector size="6" baseType="variant">
      <vt:variant>
        <vt:lpstr>Naudojami šriftai</vt:lpstr>
      </vt:variant>
      <vt:variant>
        <vt:i4>7</vt:i4>
      </vt:variant>
      <vt:variant>
        <vt:lpstr>Tema</vt:lpstr>
      </vt:variant>
      <vt:variant>
        <vt:i4>1</vt:i4>
      </vt:variant>
      <vt:variant>
        <vt:lpstr>Skaidrių pavadinimai</vt:lpstr>
      </vt:variant>
      <vt:variant>
        <vt:i4>16</vt:i4>
      </vt:variant>
    </vt:vector>
  </HeadingPairs>
  <TitlesOfParts>
    <vt:vector size="24" baseType="lpstr">
      <vt:lpstr>Arial</vt:lpstr>
      <vt:lpstr>Calibri</vt:lpstr>
      <vt:lpstr>Comic Sans MS</vt:lpstr>
      <vt:lpstr>Times New Roman</vt:lpstr>
      <vt:lpstr>Trebuchet MS</vt:lpstr>
      <vt:lpstr>Wingdings</vt:lpstr>
      <vt:lpstr>Wingdings 3</vt:lpstr>
      <vt:lpstr>Briaunota</vt:lpstr>
      <vt:lpstr>Pagrindiniai 2025 m. mokymosi pasiekimų patikrinimų rodikliai ir rezultatai</vt:lpstr>
      <vt:lpstr>100-kininkai</vt:lpstr>
      <vt:lpstr>VBE laikymo rezultatai</vt:lpstr>
      <vt:lpstr>„PowerPoint“ pateiktis</vt:lpstr>
      <vt:lpstr>Savivaldybės 2025 m. valstybinių brandos egzaminų rezultatų palyginimas su šalies vidurkiu</vt:lpstr>
      <vt:lpstr>Tris ir daugiau egzaminų išlaikiusiųjų dalis (proc.)</vt:lpstr>
      <vt:lpstr>PUPP metu bent pagrindinį lietuvių kalbos mokymosi pasiekimų lygį pasiekusių mokinių dalis (proc.)</vt:lpstr>
      <vt:lpstr>PUPP metu bent pagrindinį matematikos mokymosi pasiekimų lygį pasiekusių mokinių dalis (proc.)</vt:lpstr>
      <vt:lpstr>PUPP rezultatai: taškų vidurkis (proc.) pagal dalykus</vt:lpstr>
      <vt:lpstr>PUPP rezultatai: nepasiekusių patenkinamo pasiekimų lygio mokinių dalis, procentais </vt:lpstr>
      <vt:lpstr>NMPP rezultatai: taškų vidurkis (proc.), 4 kl.</vt:lpstr>
      <vt:lpstr>NMPP rezultatai: pasiekimai pagal lygius (proc.), 4 kl.</vt:lpstr>
      <vt:lpstr>NMPP rezultatai: taškų vidurkis (proc.), 8 kl.</vt:lpstr>
      <vt:lpstr>NMPP rezultatai: pasiekimai pagal lygius (proc.), 8 kl.</vt:lpstr>
      <vt:lpstr>Siekiai : </vt:lpstr>
      <vt:lpstr>ĮŽVALGOS</vt:lpstr>
    </vt:vector>
  </TitlesOfParts>
  <Company>sv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NINA BUNINA</dc:title>
  <dc:creator>sv</dc:creator>
  <cp:lastModifiedBy>Bendras6</cp:lastModifiedBy>
  <cp:revision>752</cp:revision>
  <cp:lastPrinted>2018-10-24T09:33:54Z</cp:lastPrinted>
  <dcterms:created xsi:type="dcterms:W3CDTF">2007-08-27T07:16:56Z</dcterms:created>
  <dcterms:modified xsi:type="dcterms:W3CDTF">2025-09-03T12:27:29Z</dcterms:modified>
</cp:coreProperties>
</file>